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45"/>
  </p:notesMasterIdLst>
  <p:sldIdLst>
    <p:sldId id="261" r:id="rId2"/>
    <p:sldId id="268" r:id="rId3"/>
    <p:sldId id="257" r:id="rId4"/>
    <p:sldId id="279" r:id="rId5"/>
    <p:sldId id="281" r:id="rId6"/>
    <p:sldId id="278" r:id="rId7"/>
    <p:sldId id="275" r:id="rId8"/>
    <p:sldId id="258" r:id="rId9"/>
    <p:sldId id="264" r:id="rId10"/>
    <p:sldId id="286" r:id="rId11"/>
    <p:sldId id="309" r:id="rId12"/>
    <p:sldId id="289" r:id="rId13"/>
    <p:sldId id="287" r:id="rId14"/>
    <p:sldId id="282" r:id="rId15"/>
    <p:sldId id="307" r:id="rId16"/>
    <p:sldId id="308" r:id="rId17"/>
    <p:sldId id="265" r:id="rId18"/>
    <p:sldId id="301" r:id="rId19"/>
    <p:sldId id="313" r:id="rId20"/>
    <p:sldId id="303" r:id="rId21"/>
    <p:sldId id="296" r:id="rId22"/>
    <p:sldId id="314" r:id="rId23"/>
    <p:sldId id="283" r:id="rId24"/>
    <p:sldId id="294" r:id="rId25"/>
    <p:sldId id="310" r:id="rId26"/>
    <p:sldId id="300" r:id="rId27"/>
    <p:sldId id="284" r:id="rId28"/>
    <p:sldId id="315" r:id="rId29"/>
    <p:sldId id="297" r:id="rId30"/>
    <p:sldId id="316" r:id="rId31"/>
    <p:sldId id="298" r:id="rId32"/>
    <p:sldId id="299" r:id="rId33"/>
    <p:sldId id="285" r:id="rId34"/>
    <p:sldId id="311" r:id="rId35"/>
    <p:sldId id="312" r:id="rId36"/>
    <p:sldId id="288" r:id="rId37"/>
    <p:sldId id="317" r:id="rId38"/>
    <p:sldId id="292" r:id="rId39"/>
    <p:sldId id="318" r:id="rId40"/>
    <p:sldId id="304" r:id="rId41"/>
    <p:sldId id="305" r:id="rId42"/>
    <p:sldId id="293" r:id="rId43"/>
    <p:sldId id="260" r:id="rId44"/>
  </p:sldIdLst>
  <p:sldSz cx="9144000" cy="6858000" type="screen4x3"/>
  <p:notesSz cx="6669088" cy="9928225"/>
  <p:defaultTextStyle>
    <a:defPPr>
      <a:defRPr lang="fa-IR"/>
    </a:defPPr>
    <a:lvl1pPr algn="r" rtl="1" fontAlgn="base">
      <a:spcBef>
        <a:spcPct val="0"/>
      </a:spcBef>
      <a:spcAft>
        <a:spcPct val="0"/>
      </a:spcAft>
      <a:defRPr kern="1200">
        <a:solidFill>
          <a:schemeClr val="tx1"/>
        </a:solidFill>
        <a:latin typeface="Arial" pitchFamily="34" charset="0"/>
        <a:ea typeface="Majalla UI"/>
        <a:cs typeface="Arial" pitchFamily="34" charset="0"/>
      </a:defRPr>
    </a:lvl1pPr>
    <a:lvl2pPr marL="457200" algn="r" rtl="1" fontAlgn="base">
      <a:spcBef>
        <a:spcPct val="0"/>
      </a:spcBef>
      <a:spcAft>
        <a:spcPct val="0"/>
      </a:spcAft>
      <a:defRPr kern="1200">
        <a:solidFill>
          <a:schemeClr val="tx1"/>
        </a:solidFill>
        <a:latin typeface="Arial" pitchFamily="34" charset="0"/>
        <a:ea typeface="Majalla UI"/>
        <a:cs typeface="Arial" pitchFamily="34" charset="0"/>
      </a:defRPr>
    </a:lvl2pPr>
    <a:lvl3pPr marL="914400" algn="r" rtl="1" fontAlgn="base">
      <a:spcBef>
        <a:spcPct val="0"/>
      </a:spcBef>
      <a:spcAft>
        <a:spcPct val="0"/>
      </a:spcAft>
      <a:defRPr kern="1200">
        <a:solidFill>
          <a:schemeClr val="tx1"/>
        </a:solidFill>
        <a:latin typeface="Arial" pitchFamily="34" charset="0"/>
        <a:ea typeface="Majalla UI"/>
        <a:cs typeface="Arial" pitchFamily="34" charset="0"/>
      </a:defRPr>
    </a:lvl3pPr>
    <a:lvl4pPr marL="1371600" algn="r" rtl="1" fontAlgn="base">
      <a:spcBef>
        <a:spcPct val="0"/>
      </a:spcBef>
      <a:spcAft>
        <a:spcPct val="0"/>
      </a:spcAft>
      <a:defRPr kern="1200">
        <a:solidFill>
          <a:schemeClr val="tx1"/>
        </a:solidFill>
        <a:latin typeface="Arial" pitchFamily="34" charset="0"/>
        <a:ea typeface="Majalla UI"/>
        <a:cs typeface="Arial" pitchFamily="34" charset="0"/>
      </a:defRPr>
    </a:lvl4pPr>
    <a:lvl5pPr marL="1828800" algn="r" rtl="1" fontAlgn="base">
      <a:spcBef>
        <a:spcPct val="0"/>
      </a:spcBef>
      <a:spcAft>
        <a:spcPct val="0"/>
      </a:spcAft>
      <a:defRPr kern="1200">
        <a:solidFill>
          <a:schemeClr val="tx1"/>
        </a:solidFill>
        <a:latin typeface="Arial" pitchFamily="34" charset="0"/>
        <a:ea typeface="Majalla UI"/>
        <a:cs typeface="Arial" pitchFamily="34" charset="0"/>
      </a:defRPr>
    </a:lvl5pPr>
    <a:lvl6pPr marL="2286000" algn="l" defTabSz="914400" rtl="0" eaLnBrk="1" latinLnBrk="0" hangingPunct="1">
      <a:defRPr kern="1200">
        <a:solidFill>
          <a:schemeClr val="tx1"/>
        </a:solidFill>
        <a:latin typeface="Arial" pitchFamily="34" charset="0"/>
        <a:ea typeface="Majalla UI"/>
        <a:cs typeface="Arial" pitchFamily="34" charset="0"/>
      </a:defRPr>
    </a:lvl6pPr>
    <a:lvl7pPr marL="2743200" algn="l" defTabSz="914400" rtl="0" eaLnBrk="1" latinLnBrk="0" hangingPunct="1">
      <a:defRPr kern="1200">
        <a:solidFill>
          <a:schemeClr val="tx1"/>
        </a:solidFill>
        <a:latin typeface="Arial" pitchFamily="34" charset="0"/>
        <a:ea typeface="Majalla UI"/>
        <a:cs typeface="Arial" pitchFamily="34" charset="0"/>
      </a:defRPr>
    </a:lvl7pPr>
    <a:lvl8pPr marL="3200400" algn="l" defTabSz="914400" rtl="0" eaLnBrk="1" latinLnBrk="0" hangingPunct="1">
      <a:defRPr kern="1200">
        <a:solidFill>
          <a:schemeClr val="tx1"/>
        </a:solidFill>
        <a:latin typeface="Arial" pitchFamily="34" charset="0"/>
        <a:ea typeface="Majalla UI"/>
        <a:cs typeface="Arial" pitchFamily="34" charset="0"/>
      </a:defRPr>
    </a:lvl8pPr>
    <a:lvl9pPr marL="3657600" algn="l" defTabSz="914400" rtl="0" eaLnBrk="1" latinLnBrk="0" hangingPunct="1">
      <a:defRPr kern="1200">
        <a:solidFill>
          <a:schemeClr val="tx1"/>
        </a:solidFill>
        <a:latin typeface="Arial" pitchFamily="34" charset="0"/>
        <a:ea typeface="Majalla UI"/>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101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3" d="100"/>
          <a:sy n="63" d="100"/>
        </p:scale>
        <p:origin x="-6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9838" y="0"/>
            <a:ext cx="2889250" cy="4968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889250" cy="496888"/>
          </a:xfrm>
          <a:prstGeom prst="rect">
            <a:avLst/>
          </a:prstGeom>
        </p:spPr>
        <p:txBody>
          <a:bodyPr vert="horz" lIns="91440" tIns="45720" rIns="91440" bIns="45720" rtlCol="1"/>
          <a:lstStyle>
            <a:lvl1pPr algn="l">
              <a:defRPr sz="1200"/>
            </a:lvl1pPr>
          </a:lstStyle>
          <a:p>
            <a:fld id="{C69C1D58-98BF-4015-8F4F-3B0B57298B5B}" type="datetimeFigureOut">
              <a:rPr lang="fa-IR" smtClean="0"/>
              <a:t>05/05/1435</a:t>
            </a:fld>
            <a:endParaRPr lang="fa-I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66750" y="4716463"/>
            <a:ext cx="5335588" cy="4467225"/>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779838" y="9429750"/>
            <a:ext cx="2889250" cy="496888"/>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429750"/>
            <a:ext cx="2889250" cy="496888"/>
          </a:xfrm>
          <a:prstGeom prst="rect">
            <a:avLst/>
          </a:prstGeom>
        </p:spPr>
        <p:txBody>
          <a:bodyPr vert="horz" lIns="91440" tIns="45720" rIns="91440" bIns="45720" rtlCol="1" anchor="b"/>
          <a:lstStyle>
            <a:lvl1pPr algn="l">
              <a:defRPr sz="1200"/>
            </a:lvl1pPr>
          </a:lstStyle>
          <a:p>
            <a:fld id="{5EF531A4-556C-45B5-92F9-3BC9C16093E0}" type="slidenum">
              <a:rPr lang="fa-IR" smtClean="0"/>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EF531A4-556C-45B5-92F9-3BC9C16093E0}" type="slidenum">
              <a:rPr lang="fa-IR" smtClean="0"/>
              <a:t>11</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5EF531A4-556C-45B5-92F9-3BC9C16093E0}" type="slidenum">
              <a:rPr lang="fa-IR" smtClean="0"/>
              <a:t>31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47254F4-0D6D-4FE8-8839-809385E03E20}" type="datetimeFigureOut">
              <a:rPr lang="fa-IR"/>
              <a:pPr>
                <a:defRPr/>
              </a:pPr>
              <a:t>05/05/1435</a:t>
            </a:fld>
            <a:endParaRPr lang="fa-IR"/>
          </a:p>
        </p:txBody>
      </p:sp>
      <p:sp>
        <p:nvSpPr>
          <p:cNvPr id="5" name="Footer Placeholder 18"/>
          <p:cNvSpPr>
            <a:spLocks noGrp="1"/>
          </p:cNvSpPr>
          <p:nvPr>
            <p:ph type="ftr" sz="quarter" idx="11"/>
          </p:nvPr>
        </p:nvSpPr>
        <p:spPr/>
        <p:txBody>
          <a:bodyPr/>
          <a:lstStyle>
            <a:lvl1pPr>
              <a:defRPr/>
            </a:lvl1pPr>
          </a:lstStyle>
          <a:p>
            <a:pPr>
              <a:defRPr/>
            </a:pPr>
            <a:endParaRPr lang="fa-IR"/>
          </a:p>
        </p:txBody>
      </p:sp>
      <p:sp>
        <p:nvSpPr>
          <p:cNvPr id="6" name="Slide Number Placeholder 26"/>
          <p:cNvSpPr>
            <a:spLocks noGrp="1"/>
          </p:cNvSpPr>
          <p:nvPr>
            <p:ph type="sldNum" sz="quarter" idx="12"/>
          </p:nvPr>
        </p:nvSpPr>
        <p:spPr/>
        <p:txBody>
          <a:bodyPr/>
          <a:lstStyle>
            <a:lvl1pPr>
              <a:defRPr/>
            </a:lvl1pPr>
          </a:lstStyle>
          <a:p>
            <a:pPr>
              <a:defRPr/>
            </a:pPr>
            <a:fld id="{6A3D2AB0-26C7-4A0D-8040-491A97A8B298}"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2C70F1D-6064-466A-9C1E-10D189A3C93C}" type="datetimeFigureOut">
              <a:rPr lang="fa-IR"/>
              <a:pPr>
                <a:defRPr/>
              </a:pPr>
              <a:t>05/05/1435</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23CEEA77-9527-4CFB-ADED-A0C384B6FBB3}"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CC89A78-3C93-4E8B-A3FF-63FD98C2580F}" type="datetimeFigureOut">
              <a:rPr lang="fa-IR"/>
              <a:pPr>
                <a:defRPr/>
              </a:pPr>
              <a:t>05/05/1435</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01604176-0CB2-4769-A68C-59C00AE75321}" type="slidenum">
              <a:rPr lang="fa-IR"/>
              <a:pPr>
                <a:defRPr/>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7E8B1D1-E8A5-4599-8A07-3AAC1AFB7F28}" type="datetimeFigureOut">
              <a:rPr lang="fa-IR"/>
              <a:pPr>
                <a:defRPr/>
              </a:pPr>
              <a:t>05/05/1435</a:t>
            </a:fld>
            <a:endParaRPr lang="fa-IR"/>
          </a:p>
        </p:txBody>
      </p:sp>
      <p:sp>
        <p:nvSpPr>
          <p:cNvPr id="5" name="Footer Placeholder 21"/>
          <p:cNvSpPr>
            <a:spLocks noGrp="1"/>
          </p:cNvSpPr>
          <p:nvPr>
            <p:ph type="ftr" sz="quarter" idx="11"/>
          </p:nvPr>
        </p:nvSpPr>
        <p:spPr/>
        <p:txBody>
          <a:bodyPr/>
          <a:lstStyle>
            <a:lvl1pPr>
              <a:defRPr/>
            </a:lvl1pPr>
          </a:lstStyle>
          <a:p>
            <a:pPr>
              <a:defRPr/>
            </a:pPr>
            <a:endParaRPr lang="fa-IR"/>
          </a:p>
        </p:txBody>
      </p:sp>
      <p:sp>
        <p:nvSpPr>
          <p:cNvPr id="6" name="Slide Number Placeholder 17"/>
          <p:cNvSpPr>
            <a:spLocks noGrp="1"/>
          </p:cNvSpPr>
          <p:nvPr>
            <p:ph type="sldNum" sz="quarter" idx="12"/>
          </p:nvPr>
        </p:nvSpPr>
        <p:spPr/>
        <p:txBody>
          <a:bodyPr/>
          <a:lstStyle>
            <a:lvl1pPr>
              <a:defRPr/>
            </a:lvl1pPr>
          </a:lstStyle>
          <a:p>
            <a:pPr>
              <a:defRPr/>
            </a:pPr>
            <a:fld id="{21254962-38A9-4E28-9C8B-5853E60F6564}"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8C408D6-6286-4104-8EAF-3FF235F6187A}" type="datetimeFigureOut">
              <a:rPr lang="fa-IR"/>
              <a:pPr>
                <a:defRPr/>
              </a:pPr>
              <a:t>05/05/1435</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DBF5501-13C7-4B80-B4C1-D8B6FA4E2F06}" type="slidenum">
              <a:rPr lang="fa-IR"/>
              <a:pPr>
                <a:defRPr/>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2BAAB65-3C29-4D7C-84D1-B82AA091C3FC}" type="datetimeFigureOut">
              <a:rPr lang="fa-IR"/>
              <a:pPr>
                <a:defRPr/>
              </a:pPr>
              <a:t>05/05/1435</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pPr>
              <a:defRPr/>
            </a:pPr>
            <a:fld id="{EA07EEE0-6D2C-4C7B-AD88-7717428607A4}"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24AAB155-98E1-4443-BAB7-4DF51EBEE3F2}" type="datetimeFigureOut">
              <a:rPr lang="fa-IR"/>
              <a:pPr>
                <a:defRPr/>
              </a:pPr>
              <a:t>05/05/1435</a:t>
            </a:fld>
            <a:endParaRPr lang="fa-IR"/>
          </a:p>
        </p:txBody>
      </p:sp>
      <p:sp>
        <p:nvSpPr>
          <p:cNvPr id="8" name="Footer Placeholder 21"/>
          <p:cNvSpPr>
            <a:spLocks noGrp="1"/>
          </p:cNvSpPr>
          <p:nvPr>
            <p:ph type="ftr" sz="quarter" idx="11"/>
          </p:nvPr>
        </p:nvSpPr>
        <p:spPr/>
        <p:txBody>
          <a:bodyPr/>
          <a:lstStyle>
            <a:lvl1pPr>
              <a:defRPr/>
            </a:lvl1pPr>
          </a:lstStyle>
          <a:p>
            <a:pPr>
              <a:defRPr/>
            </a:pPr>
            <a:endParaRPr lang="fa-IR"/>
          </a:p>
        </p:txBody>
      </p:sp>
      <p:sp>
        <p:nvSpPr>
          <p:cNvPr id="9" name="Slide Number Placeholder 17"/>
          <p:cNvSpPr>
            <a:spLocks noGrp="1"/>
          </p:cNvSpPr>
          <p:nvPr>
            <p:ph type="sldNum" sz="quarter" idx="12"/>
          </p:nvPr>
        </p:nvSpPr>
        <p:spPr/>
        <p:txBody>
          <a:bodyPr/>
          <a:lstStyle>
            <a:lvl1pPr>
              <a:defRPr/>
            </a:lvl1pPr>
          </a:lstStyle>
          <a:p>
            <a:pPr>
              <a:defRPr/>
            </a:pPr>
            <a:fld id="{3832FCB3-BFB7-43BD-9D9F-2C4EE6EE10A7}"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B9D0AAFE-5BDE-4547-BD78-143858A274AB}" type="datetimeFigureOut">
              <a:rPr lang="fa-IR"/>
              <a:pPr>
                <a:defRPr/>
              </a:pPr>
              <a:t>05/05/1435</a:t>
            </a:fld>
            <a:endParaRPr lang="fa-IR"/>
          </a:p>
        </p:txBody>
      </p:sp>
      <p:sp>
        <p:nvSpPr>
          <p:cNvPr id="4" name="Footer Placeholder 21"/>
          <p:cNvSpPr>
            <a:spLocks noGrp="1"/>
          </p:cNvSpPr>
          <p:nvPr>
            <p:ph type="ftr" sz="quarter" idx="11"/>
          </p:nvPr>
        </p:nvSpPr>
        <p:spPr/>
        <p:txBody>
          <a:bodyPr/>
          <a:lstStyle>
            <a:lvl1pPr>
              <a:defRPr/>
            </a:lvl1pPr>
          </a:lstStyle>
          <a:p>
            <a:pPr>
              <a:defRPr/>
            </a:pPr>
            <a:endParaRPr lang="fa-IR"/>
          </a:p>
        </p:txBody>
      </p:sp>
      <p:sp>
        <p:nvSpPr>
          <p:cNvPr id="5" name="Slide Number Placeholder 17"/>
          <p:cNvSpPr>
            <a:spLocks noGrp="1"/>
          </p:cNvSpPr>
          <p:nvPr>
            <p:ph type="sldNum" sz="quarter" idx="12"/>
          </p:nvPr>
        </p:nvSpPr>
        <p:spPr/>
        <p:txBody>
          <a:bodyPr/>
          <a:lstStyle>
            <a:lvl1pPr>
              <a:defRPr/>
            </a:lvl1pPr>
          </a:lstStyle>
          <a:p>
            <a:pPr>
              <a:defRPr/>
            </a:pPr>
            <a:fld id="{A5851709-FA22-42A7-ABD6-1DE42A314E6E}"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E3BDBD4-A3F4-4711-A9D1-65E033ADF80B}" type="datetimeFigureOut">
              <a:rPr lang="fa-IR"/>
              <a:pPr>
                <a:defRPr/>
              </a:pPr>
              <a:t>05/05/1435</a:t>
            </a:fld>
            <a:endParaRPr lang="fa-IR"/>
          </a:p>
        </p:txBody>
      </p:sp>
      <p:sp>
        <p:nvSpPr>
          <p:cNvPr id="3" name="Footer Placeholder 21"/>
          <p:cNvSpPr>
            <a:spLocks noGrp="1"/>
          </p:cNvSpPr>
          <p:nvPr>
            <p:ph type="ftr" sz="quarter" idx="11"/>
          </p:nvPr>
        </p:nvSpPr>
        <p:spPr/>
        <p:txBody>
          <a:bodyPr/>
          <a:lstStyle>
            <a:lvl1pPr>
              <a:defRPr/>
            </a:lvl1pPr>
          </a:lstStyle>
          <a:p>
            <a:pPr>
              <a:defRPr/>
            </a:pPr>
            <a:endParaRPr lang="fa-IR"/>
          </a:p>
        </p:txBody>
      </p:sp>
      <p:sp>
        <p:nvSpPr>
          <p:cNvPr id="4" name="Slide Number Placeholder 17"/>
          <p:cNvSpPr>
            <a:spLocks noGrp="1"/>
          </p:cNvSpPr>
          <p:nvPr>
            <p:ph type="sldNum" sz="quarter" idx="12"/>
          </p:nvPr>
        </p:nvSpPr>
        <p:spPr/>
        <p:txBody>
          <a:bodyPr/>
          <a:lstStyle>
            <a:lvl1pPr>
              <a:defRPr/>
            </a:lvl1pPr>
          </a:lstStyle>
          <a:p>
            <a:pPr>
              <a:defRPr/>
            </a:pPr>
            <a:fld id="{9BA03250-4D99-492A-9744-2010548C4DA5}"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95DEC44-3C36-4DDC-8AB9-F90A92FC52A3}" type="datetimeFigureOut">
              <a:rPr lang="fa-IR"/>
              <a:pPr>
                <a:defRPr/>
              </a:pPr>
              <a:t>05/05/1435</a:t>
            </a:fld>
            <a:endParaRPr lang="fa-IR"/>
          </a:p>
        </p:txBody>
      </p:sp>
      <p:sp>
        <p:nvSpPr>
          <p:cNvPr id="6" name="Footer Placeholder 21"/>
          <p:cNvSpPr>
            <a:spLocks noGrp="1"/>
          </p:cNvSpPr>
          <p:nvPr>
            <p:ph type="ftr" sz="quarter" idx="11"/>
          </p:nvPr>
        </p:nvSpPr>
        <p:spPr/>
        <p:txBody>
          <a:bodyPr/>
          <a:lstStyle>
            <a:lvl1pPr>
              <a:defRPr/>
            </a:lvl1pPr>
          </a:lstStyle>
          <a:p>
            <a:pPr>
              <a:defRPr/>
            </a:pPr>
            <a:endParaRPr lang="fa-IR"/>
          </a:p>
        </p:txBody>
      </p:sp>
      <p:sp>
        <p:nvSpPr>
          <p:cNvPr id="7" name="Slide Number Placeholder 17"/>
          <p:cNvSpPr>
            <a:spLocks noGrp="1"/>
          </p:cNvSpPr>
          <p:nvPr>
            <p:ph type="sldNum" sz="quarter" idx="12"/>
          </p:nvPr>
        </p:nvSpPr>
        <p:spPr/>
        <p:txBody>
          <a:bodyPr/>
          <a:lstStyle>
            <a:lvl1pPr>
              <a:defRPr/>
            </a:lvl1pPr>
          </a:lstStyle>
          <a:p>
            <a:pPr>
              <a:defRPr/>
            </a:pPr>
            <a:fld id="{6A8DDA71-6F8F-4FCF-8063-78232CE394CA}"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18D1E0A-388C-4E8E-9C88-8F4C36D5C130}" type="datetimeFigureOut">
              <a:rPr lang="fa-IR"/>
              <a:pPr>
                <a:defRPr/>
              </a:pPr>
              <a:t>05/05/1435</a:t>
            </a:fld>
            <a:endParaRPr lang="fa-IR"/>
          </a:p>
        </p:txBody>
      </p:sp>
      <p:sp>
        <p:nvSpPr>
          <p:cNvPr id="10" name="Footer Placeholder 5"/>
          <p:cNvSpPr>
            <a:spLocks noGrp="1"/>
          </p:cNvSpPr>
          <p:nvPr>
            <p:ph type="ftr" sz="quarter" idx="11"/>
          </p:nvPr>
        </p:nvSpPr>
        <p:spPr/>
        <p:txBody>
          <a:bodyPr/>
          <a:lstStyle>
            <a:lvl1pPr>
              <a:defRPr/>
            </a:lvl1pPr>
          </a:lstStyle>
          <a:p>
            <a:pPr>
              <a:defRPr/>
            </a:pPr>
            <a:endParaRPr lang="fa-I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4E4B00D-A27B-4082-AB94-C415CE2ECFBD}"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rtl="0"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F00060A8-C7C7-414F-9AF6-C84BDFE7184A}" type="datetimeFigureOut">
              <a:rPr lang="fa-IR"/>
              <a:pPr>
                <a:defRPr/>
              </a:pPr>
              <a:t>05/05/1435</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2E1B76B6-1FE7-4DCC-848D-BC870856EAAE}" type="slidenum">
              <a:rPr lang="fa-IR"/>
              <a:pPr>
                <a:defRPr/>
              </a:pPr>
              <a:t>‹#›</a:t>
            </a:fld>
            <a:endParaRPr lang="fa-I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p:txStyles>
    <p:titleStyle>
      <a:lvl1pPr algn="l" rtl="1" fontAlgn="base">
        <a:spcBef>
          <a:spcPct val="0"/>
        </a:spcBef>
        <a:spcAft>
          <a:spcPct val="0"/>
        </a:spcAft>
        <a:defRPr sz="5000" kern="1200">
          <a:solidFill>
            <a:schemeClr val="tx2"/>
          </a:solidFill>
          <a:latin typeface="+mj-lt"/>
          <a:ea typeface="+mj-ea"/>
          <a:cs typeface="+mj-cs"/>
        </a:defRPr>
      </a:lvl1pPr>
      <a:lvl2pPr algn="l" rtl="1" fontAlgn="base">
        <a:spcBef>
          <a:spcPct val="0"/>
        </a:spcBef>
        <a:spcAft>
          <a:spcPct val="0"/>
        </a:spcAft>
        <a:defRPr sz="5000">
          <a:solidFill>
            <a:schemeClr val="tx2"/>
          </a:solidFill>
          <a:latin typeface="Calibri" pitchFamily="34" charset="0"/>
          <a:cs typeface="Traditional Arabic" pitchFamily="18" charset="-78"/>
        </a:defRPr>
      </a:lvl2pPr>
      <a:lvl3pPr algn="l" rtl="1" fontAlgn="base">
        <a:spcBef>
          <a:spcPct val="0"/>
        </a:spcBef>
        <a:spcAft>
          <a:spcPct val="0"/>
        </a:spcAft>
        <a:defRPr sz="5000">
          <a:solidFill>
            <a:schemeClr val="tx2"/>
          </a:solidFill>
          <a:latin typeface="Calibri" pitchFamily="34" charset="0"/>
          <a:cs typeface="Traditional Arabic" pitchFamily="18" charset="-78"/>
        </a:defRPr>
      </a:lvl3pPr>
      <a:lvl4pPr algn="l" rtl="1" fontAlgn="base">
        <a:spcBef>
          <a:spcPct val="0"/>
        </a:spcBef>
        <a:spcAft>
          <a:spcPct val="0"/>
        </a:spcAft>
        <a:defRPr sz="5000">
          <a:solidFill>
            <a:schemeClr val="tx2"/>
          </a:solidFill>
          <a:latin typeface="Calibri" pitchFamily="34" charset="0"/>
          <a:cs typeface="Traditional Arabic" pitchFamily="18" charset="-78"/>
        </a:defRPr>
      </a:lvl4pPr>
      <a:lvl5pPr algn="l" rtl="1" fontAlgn="base">
        <a:spcBef>
          <a:spcPct val="0"/>
        </a:spcBef>
        <a:spcAft>
          <a:spcPct val="0"/>
        </a:spcAft>
        <a:defRPr sz="5000">
          <a:solidFill>
            <a:schemeClr val="tx2"/>
          </a:solidFill>
          <a:latin typeface="Calibri" pitchFamily="34" charset="0"/>
          <a:cs typeface="Traditional Arabic" pitchFamily="18" charset="-78"/>
        </a:defRPr>
      </a:lvl5pPr>
      <a:lvl6pPr marL="457200" algn="l" rtl="1" fontAlgn="base">
        <a:spcBef>
          <a:spcPct val="0"/>
        </a:spcBef>
        <a:spcAft>
          <a:spcPct val="0"/>
        </a:spcAft>
        <a:defRPr sz="5000">
          <a:solidFill>
            <a:schemeClr val="tx2"/>
          </a:solidFill>
          <a:latin typeface="Calibri" pitchFamily="34" charset="0"/>
          <a:cs typeface="Traditional Arabic" pitchFamily="18" charset="-78"/>
        </a:defRPr>
      </a:lvl6pPr>
      <a:lvl7pPr marL="914400" algn="l" rtl="1" fontAlgn="base">
        <a:spcBef>
          <a:spcPct val="0"/>
        </a:spcBef>
        <a:spcAft>
          <a:spcPct val="0"/>
        </a:spcAft>
        <a:defRPr sz="5000">
          <a:solidFill>
            <a:schemeClr val="tx2"/>
          </a:solidFill>
          <a:latin typeface="Calibri" pitchFamily="34" charset="0"/>
          <a:cs typeface="Traditional Arabic" pitchFamily="18" charset="-78"/>
        </a:defRPr>
      </a:lvl7pPr>
      <a:lvl8pPr marL="1371600" algn="l" rtl="1" fontAlgn="base">
        <a:spcBef>
          <a:spcPct val="0"/>
        </a:spcBef>
        <a:spcAft>
          <a:spcPct val="0"/>
        </a:spcAft>
        <a:defRPr sz="5000">
          <a:solidFill>
            <a:schemeClr val="tx2"/>
          </a:solidFill>
          <a:latin typeface="Calibri" pitchFamily="34" charset="0"/>
          <a:cs typeface="Traditional Arabic" pitchFamily="18" charset="-78"/>
        </a:defRPr>
      </a:lvl8pPr>
      <a:lvl9pPr marL="1828800" algn="l" rtl="1" fontAlgn="base">
        <a:spcBef>
          <a:spcPct val="0"/>
        </a:spcBef>
        <a:spcAft>
          <a:spcPct val="0"/>
        </a:spcAft>
        <a:defRPr sz="5000">
          <a:solidFill>
            <a:schemeClr val="tx2"/>
          </a:solidFill>
          <a:latin typeface="Calibri" pitchFamily="34" charset="0"/>
          <a:cs typeface="Traditional Arabic" pitchFamily="18" charset="-78"/>
        </a:defRPr>
      </a:lvl9pPr>
    </p:titleStyle>
    <p:bodyStyle>
      <a:lvl1pPr marL="273050" indent="-273050" algn="r" rtl="1" fontAlgn="base">
        <a:spcBef>
          <a:spcPct val="20000"/>
        </a:spcBef>
        <a:spcAft>
          <a:spcPct val="0"/>
        </a:spcAft>
        <a:buClr>
          <a:srgbClr val="8CADAE"/>
        </a:buClr>
        <a:buSzPct val="95000"/>
        <a:buFont typeface="Wingdings 2" pitchFamily="18" charset="2"/>
        <a:buChar char=""/>
        <a:defRPr sz="2600" kern="1200">
          <a:solidFill>
            <a:schemeClr val="tx1"/>
          </a:solidFill>
          <a:latin typeface="+mn-lt"/>
          <a:ea typeface="Majalla UI"/>
          <a:cs typeface="+mn-cs"/>
        </a:defRPr>
      </a:lvl1pPr>
      <a:lvl2pPr marL="639763" indent="-246063" algn="r" rtl="1"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ajalla UI"/>
          <a:cs typeface="+mn-cs"/>
        </a:defRPr>
      </a:lvl2pPr>
      <a:lvl3pPr marL="914400" indent="-246063" algn="r" rtl="1"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ajalla UI"/>
          <a:cs typeface="+mn-cs"/>
        </a:defRPr>
      </a:lvl3pPr>
      <a:lvl4pPr marL="1187450" indent="-209550" algn="r" rtl="1" fontAlgn="base">
        <a:spcBef>
          <a:spcPct val="20000"/>
        </a:spcBef>
        <a:spcAft>
          <a:spcPct val="0"/>
        </a:spcAft>
        <a:buClr>
          <a:srgbClr val="8CADAE"/>
        </a:buClr>
        <a:buSzPct val="65000"/>
        <a:buFont typeface="Wingdings 2" pitchFamily="18" charset="2"/>
        <a:buChar char=""/>
        <a:defRPr sz="2000" kern="1200">
          <a:solidFill>
            <a:schemeClr val="tx1"/>
          </a:solidFill>
          <a:latin typeface="+mn-lt"/>
          <a:ea typeface="Majalla UI"/>
          <a:cs typeface="+mn-cs"/>
        </a:defRPr>
      </a:lvl4pPr>
      <a:lvl5pPr marL="1462088" indent="-209550" algn="r" rtl="1" fontAlgn="base">
        <a:spcBef>
          <a:spcPct val="20000"/>
        </a:spcBef>
        <a:spcAft>
          <a:spcPct val="0"/>
        </a:spcAft>
        <a:buClr>
          <a:srgbClr val="8C7B70"/>
        </a:buClr>
        <a:buSzPct val="65000"/>
        <a:buFont typeface="Wingdings 2" pitchFamily="18" charset="2"/>
        <a:buChar char=""/>
        <a:defRPr sz="2000" kern="1200">
          <a:solidFill>
            <a:schemeClr val="tx1"/>
          </a:solidFill>
          <a:latin typeface="+mn-lt"/>
          <a:ea typeface="Majalla UI"/>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rotWithShape="1">
          <a:blip r:embed="rId2" cstate="print">
            <a:extLst/>
          </a:blip>
          <a:srcRect t="11387" b="13351"/>
          <a:stretch/>
        </p:blipFill>
        <p:spPr>
          <a:xfrm>
            <a:off x="2857488" y="0"/>
            <a:ext cx="2928958" cy="2571768"/>
          </a:xfrm>
          <a:prstGeom prst="ellipse">
            <a:avLst/>
          </a:prstGeom>
          <a:effectLst>
            <a:softEdge rad="112500"/>
          </a:effectLst>
          <a:extLst/>
        </p:spPr>
      </p:pic>
      <p:sp>
        <p:nvSpPr>
          <p:cNvPr id="5" name="Slide Number Placeholder 4"/>
          <p:cNvSpPr>
            <a:spLocks noGrp="1"/>
          </p:cNvSpPr>
          <p:nvPr>
            <p:ph type="sldNum" sz="quarter" idx="12"/>
          </p:nvPr>
        </p:nvSpPr>
        <p:spPr/>
        <p:txBody>
          <a:bodyPr/>
          <a:lstStyle/>
          <a:p>
            <a:pPr>
              <a:defRPr/>
            </a:pPr>
            <a:fld id="{4981B673-17B9-4334-879A-C59275A2CD69}" type="slidenum">
              <a:rPr lang="en-US"/>
              <a:pPr>
                <a:defRPr/>
              </a:pPr>
              <a:t>1</a:t>
            </a:fld>
            <a:endParaRPr lang="en-US"/>
          </a:p>
        </p:txBody>
      </p:sp>
      <p:sp>
        <p:nvSpPr>
          <p:cNvPr id="5124" name="Rectangle 5"/>
          <p:cNvSpPr>
            <a:spLocks noChangeArrowheads="1"/>
          </p:cNvSpPr>
          <p:nvPr/>
        </p:nvSpPr>
        <p:spPr bwMode="auto">
          <a:xfrm>
            <a:off x="1071563" y="2087563"/>
            <a:ext cx="6429375" cy="4770437"/>
          </a:xfrm>
          <a:prstGeom prst="rect">
            <a:avLst/>
          </a:prstGeom>
          <a:noFill/>
          <a:ln w="9525">
            <a:noFill/>
            <a:miter lim="800000"/>
            <a:headEnd/>
            <a:tailEnd/>
          </a:ln>
        </p:spPr>
        <p:txBody>
          <a:bodyPr>
            <a:spAutoFit/>
          </a:bodyPr>
          <a:lstStyle/>
          <a:p>
            <a:pPr algn="ctr"/>
            <a:r>
              <a:rPr lang="fa-IR" sz="7200" b="1">
                <a:solidFill>
                  <a:srgbClr val="FF0000"/>
                </a:solidFill>
                <a:latin typeface="Constantia" pitchFamily="18" charset="0"/>
                <a:cs typeface="B Titr" pitchFamily="2" charset="-78"/>
              </a:rPr>
              <a:t>جنگ جمعیتی</a:t>
            </a:r>
          </a:p>
          <a:p>
            <a:pPr algn="ctr"/>
            <a:endParaRPr lang="fa-IR" sz="7200" b="1">
              <a:solidFill>
                <a:srgbClr val="FF0000"/>
              </a:solidFill>
              <a:latin typeface="Constantia" pitchFamily="18" charset="0"/>
              <a:cs typeface="B Titr" pitchFamily="2" charset="-78"/>
            </a:endParaRPr>
          </a:p>
          <a:p>
            <a:pPr algn="ctr"/>
            <a:r>
              <a:rPr lang="fa-IR" sz="1600" b="1">
                <a:solidFill>
                  <a:srgbClr val="0070C0"/>
                </a:solidFill>
                <a:latin typeface="Constantia" pitchFamily="18" charset="0"/>
                <a:cs typeface="B Titr" pitchFamily="2" charset="-78"/>
              </a:rPr>
              <a:t>معاونت پژوهش شورای فرهنگی اجتماعی زنان و خانواده</a:t>
            </a:r>
          </a:p>
          <a:p>
            <a:pPr algn="ctr"/>
            <a:endParaRPr lang="fa-IR" sz="7200" b="1">
              <a:solidFill>
                <a:srgbClr val="FF0000"/>
              </a:solidFill>
              <a:latin typeface="Constantia" pitchFamily="18" charset="0"/>
              <a:cs typeface="B Titr" pitchFamily="2" charset="-78"/>
            </a:endParaRPr>
          </a:p>
          <a:p>
            <a:pPr algn="ctr"/>
            <a:endParaRPr lang="fa-IR" sz="7200">
              <a:latin typeface="Constantia" pitchFamily="18" charset="0"/>
              <a:cs typeface="Majalla UI"/>
            </a:endParaRPr>
          </a:p>
        </p:txBody>
      </p:sp>
    </p:spTree>
  </p:cSld>
  <p:clrMapOvr>
    <a:masterClrMapping/>
  </p:clrMapOvr>
  <p:transition spd="slow"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704850"/>
            <a:ext cx="8229600" cy="1081088"/>
          </a:xfrm>
        </p:spPr>
        <p:txBody>
          <a:bodyPr/>
          <a:lstStyle/>
          <a:p>
            <a:pPr algn="ctr"/>
            <a:r>
              <a:rPr lang="fa-IR" sz="3200" smtClean="0">
                <a:solidFill>
                  <a:srgbClr val="FF0000"/>
                </a:solidFill>
                <a:cs typeface="B Titr" pitchFamily="2" charset="-78"/>
              </a:rPr>
              <a:t>انتشار بيماري ها </a:t>
            </a:r>
            <a:r>
              <a:rPr lang="ar-SA" sz="3200" smtClean="0">
                <a:solidFill>
                  <a:srgbClr val="FF0000"/>
                </a:solidFill>
                <a:cs typeface="B Titr" pitchFamily="2" charset="-78"/>
              </a:rPr>
              <a:t>در پروژه جنگ جمعیتی</a:t>
            </a:r>
            <a:endParaRPr lang="fa-IR" sz="3200" smtClean="0">
              <a:solidFill>
                <a:srgbClr val="FF0000"/>
              </a:solidFill>
              <a:cs typeface="B Titr" pitchFamily="2" charset="-78"/>
            </a:endParaRPr>
          </a:p>
        </p:txBody>
      </p:sp>
      <p:sp>
        <p:nvSpPr>
          <p:cNvPr id="14339" name="Content Placeholder 2"/>
          <p:cNvSpPr>
            <a:spLocks noGrp="1"/>
          </p:cNvSpPr>
          <p:nvPr>
            <p:ph idx="1"/>
          </p:nvPr>
        </p:nvSpPr>
        <p:spPr/>
        <p:txBody>
          <a:bodyPr/>
          <a:lstStyle/>
          <a:p>
            <a:pPr algn="just"/>
            <a:r>
              <a:rPr lang="ar-SA" smtClean="0">
                <a:cs typeface="B Titr" pitchFamily="2" charset="-78"/>
              </a:rPr>
              <a:t>برنامه ريزان نظم نوين جهاني از يك سو از انتشار بيماري هاي كشنده حمايت مي كنند و از سوي ديگر </a:t>
            </a:r>
            <a:r>
              <a:rPr lang="fa-IR" smtClean="0">
                <a:cs typeface="B Titr" pitchFamily="2" charset="-78"/>
              </a:rPr>
              <a:t>به ترویج و توزیع  داروهایی برای </a:t>
            </a:r>
            <a:r>
              <a:rPr lang="ar-SA" smtClean="0">
                <a:cs typeface="B Titr" pitchFamily="2" charset="-78"/>
              </a:rPr>
              <a:t>كاهش جمعيت </a:t>
            </a:r>
            <a:r>
              <a:rPr lang="fa-IR" smtClean="0">
                <a:cs typeface="B Titr" pitchFamily="2" charset="-78"/>
              </a:rPr>
              <a:t>اقدام می کنند .</a:t>
            </a:r>
          </a:p>
          <a:p>
            <a:pPr algn="just"/>
            <a:endParaRPr lang="fa-IR" smtClean="0">
              <a:cs typeface="B Titr" pitchFamily="2" charset="-78"/>
            </a:endParaRPr>
          </a:p>
          <a:p>
            <a:pPr algn="just"/>
            <a:r>
              <a:rPr lang="fa-IR" smtClean="0">
                <a:cs typeface="B Titr" pitchFamily="2" charset="-78"/>
              </a:rPr>
              <a:t>بر اساس گزارش سازمان بهداشت جهاني، در سال 1996،حدّاقل سي نوع بيماري جديد تنها در 20 سال اخير به وجود آمده‌اند.</a:t>
            </a:r>
          </a:p>
          <a:p>
            <a:pPr algn="just"/>
            <a:endParaRPr lang="fa-IR" smtClean="0">
              <a:cs typeface="B Titr" pitchFamily="2" charset="-78"/>
            </a:endParaRPr>
          </a:p>
          <a:p>
            <a:pPr algn="just"/>
            <a:r>
              <a:rPr lang="fa-IR" smtClean="0">
                <a:cs typeface="B Titr" pitchFamily="2" charset="-78"/>
              </a:rPr>
              <a:t>جنون گاوي و آنفولانزاي خوكي و ایدز و ساير بيماري‌هاي دست ساز در كنار بيش از 20 بيماري ديگر در سال‌هاي اخير بخش ديگر اين هجمة غير انساني و به ظاهر علمي غارتگران جهاني است</a:t>
            </a:r>
            <a:r>
              <a:rPr lang="en-US" smtClean="0">
                <a:cs typeface="B Titr" pitchFamily="2" charset="-78"/>
              </a:rPr>
              <a:t>. </a:t>
            </a:r>
            <a:endParaRPr lang="fa-IR" smtClean="0">
              <a:cs typeface="B Titr" pitchFamily="2" charset="-78"/>
            </a:endParaRPr>
          </a:p>
          <a:p>
            <a:pPr algn="just"/>
            <a:endParaRPr lang="fa-IR" smtClean="0">
              <a:cs typeface="B Tit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704850"/>
            <a:ext cx="8229600" cy="1081088"/>
          </a:xfrm>
        </p:spPr>
        <p:txBody>
          <a:bodyPr/>
          <a:lstStyle/>
          <a:p>
            <a:pPr algn="ctr"/>
            <a:r>
              <a:rPr lang="fa-IR" sz="3200" smtClean="0">
                <a:solidFill>
                  <a:srgbClr val="FF0000"/>
                </a:solidFill>
                <a:cs typeface="B Titr" pitchFamily="2" charset="-78"/>
              </a:rPr>
              <a:t>واكسن هاي ضد باروري</a:t>
            </a:r>
            <a:r>
              <a:rPr lang="en-US" sz="3200" smtClean="0">
                <a:cs typeface="Traditional Arabic" pitchFamily="18" charset="-78"/>
              </a:rPr>
              <a:t/>
            </a:r>
            <a:br>
              <a:rPr lang="en-US" sz="3200" smtClean="0">
                <a:cs typeface="Traditional Arabic" pitchFamily="18" charset="-78"/>
              </a:rPr>
            </a:br>
            <a:endParaRPr lang="fa-IR" sz="3200" smtClean="0">
              <a:solidFill>
                <a:srgbClr val="FF0000"/>
              </a:solidFill>
              <a:cs typeface="B Titr" pitchFamily="2" charset="-78"/>
            </a:endParaRPr>
          </a:p>
        </p:txBody>
      </p:sp>
      <p:sp>
        <p:nvSpPr>
          <p:cNvPr id="3" name="Content Placeholder 2"/>
          <p:cNvSpPr>
            <a:spLocks noGrp="1"/>
          </p:cNvSpPr>
          <p:nvPr>
            <p:ph idx="1"/>
          </p:nvPr>
        </p:nvSpPr>
        <p:spPr>
          <a:xfrm>
            <a:off x="457200" y="1428750"/>
            <a:ext cx="8229600" cy="4895850"/>
          </a:xfrm>
        </p:spPr>
        <p:txBody>
          <a:bodyPr>
            <a:normAutofit fontScale="92500" lnSpcReduction="10000"/>
          </a:bodyPr>
          <a:lstStyle/>
          <a:p>
            <a:pPr marL="274320" indent="-274320" algn="just" fontAlgn="auto">
              <a:spcAft>
                <a:spcPts val="0"/>
              </a:spcAft>
              <a:buClr>
                <a:schemeClr val="accent3"/>
              </a:buClr>
              <a:buFont typeface="Wingdings 2"/>
              <a:buChar char=""/>
              <a:defRPr/>
            </a:pPr>
            <a:r>
              <a:rPr lang="fa-IR" dirty="0" smtClean="0">
                <a:ea typeface="+mn-ea"/>
                <a:cs typeface="B Titr" pitchFamily="2" charset="-78"/>
              </a:rPr>
              <a:t>در گزارش يوريان ميسن، سازمان بهداشت جهاني كه یکی از شركاي اتحاد </a:t>
            </a:r>
            <a:r>
              <a:rPr lang="en-US" dirty="0" smtClean="0">
                <a:ea typeface="+mn-ea"/>
                <a:cs typeface="B Titr" pitchFamily="2" charset="-78"/>
              </a:rPr>
              <a:t>(GAVI )</a:t>
            </a:r>
            <a:r>
              <a:rPr lang="fa-IR" dirty="0" smtClean="0">
                <a:ea typeface="+mn-ea"/>
                <a:cs typeface="B Titr" pitchFamily="2" charset="-78"/>
              </a:rPr>
              <a:t>اتحاد جهاني، براي واكسينه كردن و مصون سازي</a:t>
            </a:r>
            <a:r>
              <a:rPr lang="en-US" dirty="0" smtClean="0">
                <a:ea typeface="+mn-ea"/>
                <a:cs typeface="B Titr" pitchFamily="2" charset="-78"/>
              </a:rPr>
              <a:t>(</a:t>
            </a:r>
            <a:r>
              <a:rPr lang="fa-IR" dirty="0" smtClean="0">
                <a:ea typeface="+mn-ea"/>
                <a:cs typeface="B Titr" pitchFamily="2" charset="-78"/>
              </a:rPr>
              <a:t>است، دردهه 1970 در قالب « گروه كاري مربوط به توليد واكسن هايي براي قانونمند كردن باروري »به بانك جهاني و صندوق جمعيت سازمان ملل پيوست.</a:t>
            </a:r>
          </a:p>
          <a:p>
            <a:pPr marL="274320" indent="-274320" algn="just" fontAlgn="auto">
              <a:spcAft>
                <a:spcPts val="0"/>
              </a:spcAft>
              <a:buClr>
                <a:schemeClr val="accent3"/>
              </a:buClr>
              <a:buFont typeface="Wingdings 2"/>
              <a:buChar char=""/>
              <a:defRPr/>
            </a:pPr>
            <a:endParaRPr lang="fa-IR" dirty="0" smtClean="0">
              <a:ea typeface="+mn-ea"/>
              <a:cs typeface="B Titr" pitchFamily="2" charset="-78"/>
            </a:endParaRPr>
          </a:p>
          <a:p>
            <a:pPr marL="274320" indent="-274320" algn="just" fontAlgn="auto">
              <a:spcAft>
                <a:spcPts val="0"/>
              </a:spcAft>
              <a:buClr>
                <a:schemeClr val="accent3"/>
              </a:buClr>
              <a:buFont typeface="Wingdings 2"/>
              <a:buChar char=""/>
              <a:defRPr/>
            </a:pPr>
            <a:r>
              <a:rPr lang="fa-IR" dirty="0" smtClean="0">
                <a:ea typeface="+mn-ea"/>
                <a:cs typeface="B Titr" pitchFamily="2" charset="-78"/>
              </a:rPr>
              <a:t> «اين گروه كاري... به عنوان یک بدنه هماهنگ کننده جهاني براي تحقيق و توليد واكسن هاي ضد باروري در گروه هاي كاري مختلف عمل می کند و از تحقيقات انجام شده در حوزه هاي مختلف نظير </a:t>
            </a:r>
            <a:r>
              <a:rPr lang="fa-IR" dirty="0" smtClean="0">
                <a:solidFill>
                  <a:srgbClr val="C00000"/>
                </a:solidFill>
                <a:ea typeface="+mn-ea"/>
                <a:cs typeface="B Titr" pitchFamily="2" charset="-78"/>
              </a:rPr>
              <a:t>واكسن هاي ضداسپرم و</a:t>
            </a:r>
            <a:r>
              <a:rPr lang="fa-IR" dirty="0" smtClean="0">
                <a:ea typeface="+mn-ea"/>
                <a:cs typeface="B Titr" pitchFamily="2" charset="-78"/>
              </a:rPr>
              <a:t> </a:t>
            </a:r>
            <a:r>
              <a:rPr lang="fa-IR" dirty="0" smtClean="0">
                <a:solidFill>
                  <a:srgbClr val="C00000"/>
                </a:solidFill>
                <a:ea typeface="+mn-ea"/>
                <a:cs typeface="B Titr" pitchFamily="2" charset="-78"/>
              </a:rPr>
              <a:t>ضدتخمك و واكسن هاي طراحي شده براي خنثي کردن كاركردهاي باروري زيست شناختي </a:t>
            </a:r>
            <a:r>
              <a:rPr lang="fa-IR" dirty="0" smtClean="0">
                <a:ea typeface="+mn-ea"/>
                <a:cs typeface="B Titr" pitchFamily="2" charset="-78"/>
              </a:rPr>
              <a:t>حمايت می کند.اين گروه كاري موفق به توليد نمونه اوليه  یک واكسن ضد باروري شده </a:t>
            </a:r>
            <a:r>
              <a:rPr lang="fa-IR" dirty="0" smtClean="0">
                <a:ea typeface="+mn-ea"/>
                <a:cs typeface="B Titr" pitchFamily="2" charset="-78"/>
              </a:rPr>
              <a:t>است.ما </a:t>
            </a:r>
            <a:r>
              <a:rPr lang="fa-IR" dirty="0" smtClean="0">
                <a:ea typeface="+mn-ea"/>
                <a:cs typeface="B Titr" pitchFamily="2" charset="-78"/>
              </a:rPr>
              <a:t>با كوه هايي از مداركي مواجه هستيم كه اثبات مي كنند واكسن هاي ضد باروري با پول هاي اهدايي بنياد راكفلر،توسط سازمان بهداشت جهاني توليد و به كارگرفته شده اند.</a:t>
            </a:r>
            <a:endParaRPr lang="en-US" dirty="0" smtClean="0">
              <a:ea typeface="+mn-ea"/>
              <a:cs typeface="B Titr" pitchFamily="2" charset="-78"/>
            </a:endParaRPr>
          </a:p>
          <a:p>
            <a:pPr marL="274320" indent="-274320" algn="just" fontAlgn="auto">
              <a:spcAft>
                <a:spcPts val="0"/>
              </a:spcAft>
              <a:buClr>
                <a:schemeClr val="accent3"/>
              </a:buClr>
              <a:buFont typeface="Wingdings 2"/>
              <a:buChar char=""/>
              <a:defRPr/>
            </a:pPr>
            <a:endParaRPr lang="fa-IR" dirty="0">
              <a:ea typeface="+mn-ea"/>
              <a:cs typeface="B Titr"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fa-IR" sz="3200" b="1" smtClean="0">
                <a:solidFill>
                  <a:srgbClr val="FF0000"/>
                </a:solidFill>
                <a:cs typeface="B Titr" pitchFamily="2" charset="-78"/>
              </a:rPr>
              <a:t>افزایش جمعیت مسلمانان در کشورهای غربی</a:t>
            </a:r>
            <a:endParaRPr lang="fa-IR" sz="3200" smtClean="0">
              <a:solidFill>
                <a:srgbClr val="FF0000"/>
              </a:solidFill>
              <a:cs typeface="B Titr" pitchFamily="2" charset="-78"/>
            </a:endParaRPr>
          </a:p>
        </p:txBody>
      </p:sp>
      <p:sp>
        <p:nvSpPr>
          <p:cNvPr id="3" name="Content Placeholder 2"/>
          <p:cNvSpPr>
            <a:spLocks noGrp="1"/>
          </p:cNvSpPr>
          <p:nvPr>
            <p:ph idx="1"/>
          </p:nvPr>
        </p:nvSpPr>
        <p:spPr>
          <a:xfrm>
            <a:off x="457200" y="2071688"/>
            <a:ext cx="8229600" cy="4252912"/>
          </a:xfrm>
        </p:spPr>
        <p:txBody>
          <a:bodyPr>
            <a:normAutofit fontScale="25000" lnSpcReduction="20000"/>
          </a:bodyPr>
          <a:lstStyle/>
          <a:p>
            <a:pPr marL="274320" indent="-274320" algn="just" fontAlgn="auto">
              <a:spcAft>
                <a:spcPts val="0"/>
              </a:spcAft>
              <a:buClr>
                <a:schemeClr val="accent3"/>
              </a:buClr>
              <a:buFont typeface="Wingdings" pitchFamily="2" charset="2"/>
              <a:buChar char="v"/>
              <a:defRPr/>
            </a:pPr>
            <a:r>
              <a:rPr lang="fa-IR" dirty="0" smtClean="0">
                <a:ea typeface="+mn-ea"/>
              </a:rPr>
              <a:t/>
            </a:r>
            <a:br>
              <a:rPr lang="fa-IR" dirty="0" smtClean="0">
                <a:ea typeface="+mn-ea"/>
              </a:rPr>
            </a:br>
            <a:endParaRPr lang="fa-IR" sz="9600" dirty="0" smtClean="0">
              <a:ea typeface="+mn-ea"/>
              <a:cs typeface="B Titr" pitchFamily="2" charset="-78"/>
            </a:endParaRPr>
          </a:p>
          <a:p>
            <a:pPr marL="274320" indent="-274320" algn="just" fontAlgn="auto">
              <a:spcAft>
                <a:spcPts val="0"/>
              </a:spcAft>
              <a:buClr>
                <a:schemeClr val="accent3"/>
              </a:buClr>
              <a:buFont typeface="Wingdings" pitchFamily="2" charset="2"/>
              <a:buChar char="v"/>
              <a:defRPr/>
            </a:pPr>
            <a:r>
              <a:rPr lang="fa-IR" sz="11200" dirty="0" smtClean="0">
                <a:ea typeface="+mn-ea"/>
                <a:cs typeface="B Titr" pitchFamily="2" charset="-78"/>
              </a:rPr>
              <a:t>افزایش جمعیت جوان کشورهای اسلامی، مسأله  عمده‌ای است که از سوی قدرت‌های استعماری به عنوان یک خطر تلقی شده است.</a:t>
            </a:r>
          </a:p>
          <a:p>
            <a:pPr marL="274320" indent="-274320" algn="just" fontAlgn="auto">
              <a:spcAft>
                <a:spcPts val="0"/>
              </a:spcAft>
              <a:buClr>
                <a:schemeClr val="accent3"/>
              </a:buClr>
              <a:buFont typeface="Wingdings" pitchFamily="2" charset="2"/>
              <a:buChar char="v"/>
              <a:defRPr/>
            </a:pPr>
            <a:endParaRPr lang="fa-IR" sz="11200" dirty="0" smtClean="0">
              <a:ea typeface="+mn-ea"/>
              <a:cs typeface="B Titr" pitchFamily="2" charset="-78"/>
            </a:endParaRPr>
          </a:p>
          <a:p>
            <a:pPr marL="274320" indent="-274320" algn="just" fontAlgn="auto">
              <a:spcAft>
                <a:spcPts val="0"/>
              </a:spcAft>
              <a:buClr>
                <a:schemeClr val="accent3"/>
              </a:buClr>
              <a:buFont typeface="Wingdings" pitchFamily="2" charset="2"/>
              <a:buChar char="v"/>
              <a:defRPr/>
            </a:pPr>
            <a:r>
              <a:rPr lang="fa-IR" sz="11200" dirty="0" smtClean="0">
                <a:ea typeface="+mn-ea"/>
                <a:cs typeface="B Titr" pitchFamily="2" charset="-78"/>
              </a:rPr>
              <a:t> افزایش جمعیت مسلمانان در درون کشورهای غربی نیز نگرانی دیگر قدرت‌های بزرگ است چرا که رشد منفی جمعیت نژاد اروپایی و زاد و ولد زیاد مسلمانان، می‌تواند در بسیاری از مناسبات سیاسى، اجتماعى و اقتصادى کشورهای مزبور اثر بگذارد.</a:t>
            </a:r>
          </a:p>
          <a:p>
            <a:pPr marL="274320" indent="-274320" algn="just" fontAlgn="auto">
              <a:spcAft>
                <a:spcPts val="0"/>
              </a:spcAft>
              <a:buClr>
                <a:schemeClr val="accent3"/>
              </a:buClr>
              <a:buFont typeface="Wingdings 2"/>
              <a:buNone/>
              <a:defRPr/>
            </a:pPr>
            <a:r>
              <a:rPr lang="fa-IR" sz="9600" dirty="0" smtClean="0">
                <a:ea typeface="+mn-ea"/>
                <a:cs typeface="B Titr" pitchFamily="2" charset="-78"/>
              </a:rPr>
              <a:t> </a:t>
            </a:r>
            <a:br>
              <a:rPr lang="fa-IR" sz="9600" dirty="0" smtClean="0">
                <a:ea typeface="+mn-ea"/>
                <a:cs typeface="B Titr" pitchFamily="2" charset="-78"/>
              </a:rPr>
            </a:br>
            <a:r>
              <a:rPr lang="fa-IR" sz="9600" dirty="0" smtClean="0">
                <a:ea typeface="+mn-ea"/>
                <a:cs typeface="B Titr" pitchFamily="2" charset="-78"/>
              </a:rPr>
              <a:t/>
            </a:r>
            <a:br>
              <a:rPr lang="fa-IR" sz="9600" dirty="0" smtClean="0">
                <a:ea typeface="+mn-ea"/>
                <a:cs typeface="B Titr" pitchFamily="2" charset="-78"/>
              </a:rPr>
            </a:br>
            <a:endParaRPr lang="fa-IR" sz="9600" dirty="0">
              <a:ea typeface="+mn-ea"/>
              <a:cs typeface="B Tit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04850"/>
            <a:ext cx="8229600" cy="938213"/>
          </a:xfrm>
        </p:spPr>
        <p:txBody>
          <a:bodyPr/>
          <a:lstStyle/>
          <a:p>
            <a:pPr algn="ctr"/>
            <a:r>
              <a:rPr lang="fa-IR" sz="3200" smtClean="0">
                <a:solidFill>
                  <a:srgbClr val="FF0000"/>
                </a:solidFill>
                <a:cs typeface="B Titr" pitchFamily="2" charset="-78"/>
              </a:rPr>
              <a:t>عقیم سازی </a:t>
            </a:r>
            <a:r>
              <a:rPr lang="ar-SA" sz="3200" smtClean="0">
                <a:solidFill>
                  <a:srgbClr val="FF0000"/>
                </a:solidFill>
                <a:cs typeface="B Titr" pitchFamily="2" charset="-78"/>
              </a:rPr>
              <a:t>و کاهش باروری در پروژه جنگ جمعیتی</a:t>
            </a:r>
            <a:endParaRPr lang="fa-IR" sz="3200" smtClean="0">
              <a:solidFill>
                <a:srgbClr val="FF0000"/>
              </a:solidFill>
              <a:cs typeface="B Titr" pitchFamily="2" charset="-78"/>
            </a:endParaRPr>
          </a:p>
        </p:txBody>
      </p:sp>
      <p:sp>
        <p:nvSpPr>
          <p:cNvPr id="3" name="Content Placeholder 2"/>
          <p:cNvSpPr>
            <a:spLocks noGrp="1"/>
          </p:cNvSpPr>
          <p:nvPr>
            <p:ph idx="1"/>
          </p:nvPr>
        </p:nvSpPr>
        <p:spPr>
          <a:xfrm>
            <a:off x="457200" y="1928813"/>
            <a:ext cx="8229600" cy="4395787"/>
          </a:xfrm>
        </p:spPr>
        <p:txBody>
          <a:bodyPr>
            <a:normAutofit fontScale="92500"/>
          </a:bodyPr>
          <a:lstStyle/>
          <a:p>
            <a:pPr marL="274320" indent="-274320" algn="just" fontAlgn="auto">
              <a:spcAft>
                <a:spcPts val="0"/>
              </a:spcAft>
              <a:buClr>
                <a:schemeClr val="accent3"/>
              </a:buClr>
              <a:buFont typeface="Wingdings 2"/>
              <a:buChar char=""/>
              <a:defRPr/>
            </a:pPr>
            <a:r>
              <a:rPr lang="fa-IR" dirty="0" smtClean="0">
                <a:ea typeface="+mn-ea"/>
                <a:cs typeface="B Titr" pitchFamily="2" charset="-78"/>
              </a:rPr>
              <a:t>حاکمانی که در جهان سوم آمریکا را در عقیم کردن جمعیت های فقیر کشور خود کمک می کردند؛ مشوق های فراوانی به دست می آوردند و دولت هایی هم که همکاری های لازم را انجام نمی دادند؛ با مشکل مواجه می شدند.</a:t>
            </a:r>
            <a:r>
              <a:rPr lang="ar-SA" dirty="0" smtClean="0">
                <a:ea typeface="+mn-ea"/>
                <a:cs typeface="B Titr" pitchFamily="2" charset="-78"/>
              </a:rPr>
              <a:t> در ۳۰۰۰۰ روستا</a:t>
            </a:r>
            <a:r>
              <a:rPr lang="fa-IR" dirty="0" smtClean="0">
                <a:ea typeface="+mn-ea"/>
                <a:cs typeface="B Titr" pitchFamily="2" charset="-78"/>
              </a:rPr>
              <a:t>ی </a:t>
            </a:r>
            <a:r>
              <a:rPr lang="ar-SA" dirty="0" smtClean="0">
                <a:ea typeface="+mn-ea"/>
                <a:cs typeface="B Titr" pitchFamily="2" charset="-78"/>
              </a:rPr>
              <a:t>اندونزی عقیم سازی به صورت«گزینه هایی» در ازای مواد غذایی پول، دارو و تامین آب پیشنهاد </a:t>
            </a:r>
            <a:r>
              <a:rPr lang="fa-IR" dirty="0" smtClean="0">
                <a:ea typeface="+mn-ea"/>
                <a:cs typeface="B Titr" pitchFamily="2" charset="-78"/>
              </a:rPr>
              <a:t>می شود.</a:t>
            </a:r>
          </a:p>
          <a:p>
            <a:pPr marL="274320" indent="-274320" algn="just" fontAlgn="auto">
              <a:spcAft>
                <a:spcPts val="0"/>
              </a:spcAft>
              <a:buClr>
                <a:schemeClr val="accent3"/>
              </a:buClr>
              <a:buFont typeface="Wingdings 2"/>
              <a:buChar char=""/>
              <a:defRPr/>
            </a:pPr>
            <a:r>
              <a:rPr lang="ar-SA" dirty="0" smtClean="0">
                <a:ea typeface="+mn-ea"/>
                <a:cs typeface="B Titr" pitchFamily="2" charset="-78"/>
              </a:rPr>
              <a:t>جنبش عقیم سازی در آمریکا بخشی از تلاش جامع تری بود که برای پاکسازی جمعیت از افراد به اصطلاح نامطلوب به اجرا درآمد.</a:t>
            </a:r>
            <a:endParaRPr lang="en-US" dirty="0" smtClean="0">
              <a:ea typeface="+mn-ea"/>
              <a:cs typeface="B Titr" pitchFamily="2" charset="-78"/>
            </a:endParaRPr>
          </a:p>
          <a:p>
            <a:pPr marL="274320" indent="-274320" algn="just" fontAlgn="auto">
              <a:spcAft>
                <a:spcPts val="0"/>
              </a:spcAft>
              <a:buClr>
                <a:schemeClr val="accent3"/>
              </a:buClr>
              <a:buFont typeface="Wingdings 2"/>
              <a:buChar char=""/>
              <a:defRPr/>
            </a:pPr>
            <a:r>
              <a:rPr lang="fa-IR" dirty="0" smtClean="0">
                <a:ea typeface="+mn-ea"/>
                <a:cs typeface="B Titr" pitchFamily="2" charset="-78"/>
              </a:rPr>
              <a:t>بر اساس </a:t>
            </a:r>
            <a:r>
              <a:rPr lang="ar-SA" dirty="0" smtClean="0">
                <a:ea typeface="+mn-ea"/>
                <a:cs typeface="B Titr" pitchFamily="2" charset="-78"/>
              </a:rPr>
              <a:t>اسنا</a:t>
            </a:r>
            <a:r>
              <a:rPr lang="fa-IR" dirty="0" smtClean="0">
                <a:ea typeface="+mn-ea"/>
                <a:cs typeface="B Titr" pitchFamily="2" charset="-78"/>
              </a:rPr>
              <a:t>د</a:t>
            </a:r>
            <a:r>
              <a:rPr lang="ar-SA" dirty="0" smtClean="0">
                <a:ea typeface="+mn-ea"/>
                <a:cs typeface="B Titr" pitchFamily="2" charset="-78"/>
              </a:rPr>
              <a:t> به دست آ</a:t>
            </a:r>
            <a:r>
              <a:rPr lang="fa-IR" dirty="0" smtClean="0">
                <a:ea typeface="+mn-ea"/>
                <a:cs typeface="B Titr" pitchFamily="2" charset="-78"/>
              </a:rPr>
              <a:t>مده</a:t>
            </a:r>
            <a:r>
              <a:rPr lang="ar-SA" dirty="0" smtClean="0">
                <a:ea typeface="+mn-ea"/>
                <a:cs typeface="B Titr" pitchFamily="2" charset="-78"/>
              </a:rPr>
              <a:t> آمريكا برنامه اي ريخته تا ميليون ها انسان را عقيم كند.» بر اساس اين طرح، آمريكا قرار است با هدف كنترل جمعيت جهان، ميليون ها انسان را در نقاط </a:t>
            </a:r>
            <a:r>
              <a:rPr lang="fa-IR" dirty="0" smtClean="0">
                <a:ea typeface="+mn-ea"/>
                <a:cs typeface="B Titr" pitchFamily="2" charset="-78"/>
              </a:rPr>
              <a:t>مختلف </a:t>
            </a:r>
            <a:r>
              <a:rPr lang="ar-SA" dirty="0" smtClean="0">
                <a:ea typeface="+mn-ea"/>
                <a:cs typeface="B Titr" pitchFamily="2" charset="-78"/>
              </a:rPr>
              <a:t>جهان، به ويژه كشورهاي جهان سوم عقيم كند تا ديگر قادر به توليد فرزند نباشند.»</a:t>
            </a:r>
            <a:endParaRPr lang="fa-IR" dirty="0">
              <a:ea typeface="+mn-ea"/>
              <a:cs typeface="B Tit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357438" y="857250"/>
            <a:ext cx="3786187" cy="928688"/>
          </a:xfrm>
        </p:spPr>
        <p:txBody>
          <a:bodyPr/>
          <a:lstStyle/>
          <a:p>
            <a:pPr algn="ctr"/>
            <a:r>
              <a:rPr lang="fa-IR" smtClean="0">
                <a:solidFill>
                  <a:srgbClr val="FF0000"/>
                </a:solidFill>
                <a:cs typeface="B Titr" pitchFamily="2" charset="-78"/>
              </a:rPr>
              <a:t>نسل کشی</a:t>
            </a:r>
          </a:p>
        </p:txBody>
      </p:sp>
      <p:sp>
        <p:nvSpPr>
          <p:cNvPr id="18435" name="Content Placeholder 2"/>
          <p:cNvSpPr>
            <a:spLocks noGrp="1"/>
          </p:cNvSpPr>
          <p:nvPr>
            <p:ph idx="1"/>
          </p:nvPr>
        </p:nvSpPr>
        <p:spPr/>
        <p:txBody>
          <a:bodyPr/>
          <a:lstStyle/>
          <a:p>
            <a:pPr algn="just"/>
            <a:r>
              <a:rPr lang="ar-SA" smtClean="0">
                <a:cs typeface="B Titr" pitchFamily="2" charset="-78"/>
              </a:rPr>
              <a:t>هنري كيسينجر، سياستمدار آمريكايي نقش تعيين كننده اي در تهيه و تدوين سياست هاي آمريكا در مورد جمعيت جهان و علي الخصوص آفريقا داشته است. وي با تمركز بر روي آفريقا، برنامه اي را تهيه کرد و به اجرا گذاشت تا از طريق آن نژاد سياه را كه به عقيده او مخل امنيت ملي آمريكا بود  به شدت ضعيف كرده و يا از روي زمين محو كند .ايجاد جنگ هاي داخلي و قبيله اي در آفريقا و تأمين تسليحات اين جنگ ها، بخشي از برنامه هاي كيسينجر بود. در واقع كيسينجر يك برنامه نسل كشي غيرحضوري براي آفريقا نوشت و اجرا كرد.</a:t>
            </a:r>
            <a:endParaRPr lang="fa-IR" smtClean="0">
              <a:cs typeface="B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500313" y="1143000"/>
            <a:ext cx="4786312" cy="928688"/>
          </a:xfrm>
        </p:spPr>
        <p:txBody>
          <a:bodyPr/>
          <a:lstStyle/>
          <a:p>
            <a:pPr algn="ctr"/>
            <a:r>
              <a:rPr lang="fa-IR" sz="5400" smtClean="0">
                <a:solidFill>
                  <a:srgbClr val="FF0000"/>
                </a:solidFill>
                <a:cs typeface="B Titr" pitchFamily="2" charset="-78"/>
              </a:rPr>
              <a:t>نسل كشي</a:t>
            </a:r>
            <a:endParaRPr lang="fa-IR" smtClean="0">
              <a:solidFill>
                <a:srgbClr val="FF0000"/>
              </a:solidFill>
              <a:cs typeface="B Titr" pitchFamily="2" charset="-78"/>
            </a:endParaRPr>
          </a:p>
        </p:txBody>
      </p:sp>
      <p:sp>
        <p:nvSpPr>
          <p:cNvPr id="19459" name="Content Placeholder 2"/>
          <p:cNvSpPr>
            <a:spLocks noGrp="1"/>
          </p:cNvSpPr>
          <p:nvPr>
            <p:ph idx="1"/>
          </p:nvPr>
        </p:nvSpPr>
        <p:spPr/>
        <p:txBody>
          <a:bodyPr/>
          <a:lstStyle/>
          <a:p>
            <a:pPr algn="just">
              <a:lnSpc>
                <a:spcPct val="110000"/>
              </a:lnSpc>
            </a:pPr>
            <a:endParaRPr lang="fa-IR" sz="2400" smtClean="0">
              <a:cs typeface="B Titr" pitchFamily="2" charset="-78"/>
            </a:endParaRPr>
          </a:p>
          <a:p>
            <a:pPr algn="just">
              <a:lnSpc>
                <a:spcPct val="110000"/>
              </a:lnSpc>
            </a:pPr>
            <a:r>
              <a:rPr lang="ar-SA" sz="2400" smtClean="0">
                <a:cs typeface="B Titr" pitchFamily="2" charset="-78"/>
              </a:rPr>
              <a:t>ب</a:t>
            </a:r>
            <a:r>
              <a:rPr lang="fa-IR" sz="2400" smtClean="0">
                <a:cs typeface="B Titr" pitchFamily="2" charset="-78"/>
              </a:rPr>
              <a:t>ه </a:t>
            </a:r>
            <a:r>
              <a:rPr lang="ar-SA" sz="2400" smtClean="0">
                <a:cs typeface="B Titr" pitchFamily="2" charset="-78"/>
              </a:rPr>
              <a:t>دنبال‌ يك‌ تحقيق‌ وسيع‌، معلوم‌ مي‌شود كه‌ طبق‌ يك‌ برنامه دقيق‌ و  در عين‌ حال‌ مخفي‌ و به‌ سرپرستي‌ «سيا» در سراسر آمريكا بيش‌ از ده‌ هزار زن‌ سرخپوست‌ را </a:t>
            </a:r>
            <a:r>
              <a:rPr lang="fa-IR" sz="2400" smtClean="0">
                <a:cs typeface="B Titr" pitchFamily="2" charset="-78"/>
              </a:rPr>
              <a:t>به عناوين مختلف </a:t>
            </a:r>
            <a:r>
              <a:rPr lang="ar-SA" sz="2400" smtClean="0">
                <a:cs typeface="B Titr" pitchFamily="2" charset="-78"/>
              </a:rPr>
              <a:t>قانع‌ نموده‌اند كه‌ علاج‌ بيماري‌شان‌ عقيم‌ شدن‌ است‌ و به‌ اين‌ وسيله‌ خواسته‌اند تا نسل‌ سرخپوستان‌ را براندازند. </a:t>
            </a:r>
          </a:p>
          <a:p>
            <a:pPr algn="just">
              <a:lnSpc>
                <a:spcPct val="110000"/>
              </a:lnSpc>
            </a:pPr>
            <a:r>
              <a:rPr lang="ar-SA" sz="2400" smtClean="0">
                <a:cs typeface="B Titr" pitchFamily="2" charset="-78"/>
              </a:rPr>
              <a:t>اين‌ جنايات‌ همراه‌ با انواع‌ تدابير براي‌ بيرون‌راندن‌ سرخپوستان‌ از سرزمين‌ آباء و اجداديشان‌ نه‌ تنها در آمريكا بلكه‌ در كانادا هم‌، همچنان‌ ادامه‌ دارد</a:t>
            </a:r>
            <a:r>
              <a:rPr lang="fa-IR" sz="2400" smtClean="0">
                <a:cs typeface="B Titr" pitchFamily="2" charset="-78"/>
              </a:rPr>
              <a:t> . </a:t>
            </a:r>
            <a:endParaRPr lang="ar-SA" sz="2400" smtClean="0">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313" y="928688"/>
            <a:ext cx="4786312" cy="1143000"/>
          </a:xfrm>
        </p:spPr>
        <p:txBody>
          <a:bodyPr>
            <a:normAutofit fontScale="90000"/>
          </a:bodyPr>
          <a:lstStyle/>
          <a:p>
            <a:pPr algn="ctr" fontAlgn="auto">
              <a:spcAft>
                <a:spcPts val="0"/>
              </a:spcAft>
              <a:defRPr/>
            </a:pPr>
            <a:r>
              <a:rPr lang="fa-IR" sz="5400" dirty="0" smtClean="0">
                <a:solidFill>
                  <a:srgbClr val="FF0000"/>
                </a:solidFill>
                <a:cs typeface="B Titr" pitchFamily="2" charset="-78"/>
              </a:rPr>
              <a:t>جنگ نظامی وکشتار</a:t>
            </a:r>
            <a:endParaRPr lang="fa-IR" dirty="0">
              <a:solidFill>
                <a:srgbClr val="FF0000"/>
              </a:solidFill>
              <a:cs typeface="B Titr" pitchFamily="2" charset="-78"/>
            </a:endParaRPr>
          </a:p>
        </p:txBody>
      </p:sp>
      <p:sp>
        <p:nvSpPr>
          <p:cNvPr id="20483" name="Content Placeholder 2"/>
          <p:cNvSpPr>
            <a:spLocks noGrp="1"/>
          </p:cNvSpPr>
          <p:nvPr>
            <p:ph idx="1"/>
          </p:nvPr>
        </p:nvSpPr>
        <p:spPr/>
        <p:txBody>
          <a:bodyPr/>
          <a:lstStyle/>
          <a:p>
            <a:pPr algn="just">
              <a:lnSpc>
                <a:spcPct val="110000"/>
              </a:lnSpc>
            </a:pPr>
            <a:endParaRPr lang="fa-IR" sz="2400" smtClean="0">
              <a:cs typeface="B Titr" pitchFamily="2" charset="-78"/>
            </a:endParaRPr>
          </a:p>
          <a:p>
            <a:pPr algn="justLow">
              <a:lnSpc>
                <a:spcPct val="120000"/>
              </a:lnSpc>
            </a:pPr>
            <a:r>
              <a:rPr lang="fa-IR" sz="3200" b="1" smtClean="0">
                <a:solidFill>
                  <a:srgbClr val="003300"/>
                </a:solidFill>
                <a:cs typeface="B Titr" pitchFamily="2" charset="-78"/>
              </a:rPr>
              <a:t>در نشست </a:t>
            </a:r>
            <a:r>
              <a:rPr lang="fa-IR" sz="3200" b="1" smtClean="0">
                <a:solidFill>
                  <a:srgbClr val="C800C8"/>
                </a:solidFill>
                <a:cs typeface="B Titr" pitchFamily="2" charset="-78"/>
              </a:rPr>
              <a:t>19 تا 22 خرداد ماه  1390</a:t>
            </a:r>
            <a:r>
              <a:rPr lang="fa-IR" sz="3200" b="1" smtClean="0">
                <a:solidFill>
                  <a:srgbClr val="0070C0"/>
                </a:solidFill>
                <a:cs typeface="B Titr" pitchFamily="2" charset="-78"/>
              </a:rPr>
              <a:t> </a:t>
            </a:r>
            <a:r>
              <a:rPr lang="fa-IR" sz="3200" b="1" smtClean="0">
                <a:solidFill>
                  <a:srgbClr val="003300"/>
                </a:solidFill>
                <a:cs typeface="B Titr" pitchFamily="2" charset="-78"/>
              </a:rPr>
              <a:t>گروه بيلدربرگ</a:t>
            </a:r>
            <a:r>
              <a:rPr lang="en-US" sz="3200" b="1" smtClean="0">
                <a:solidFill>
                  <a:srgbClr val="003300"/>
                </a:solidFill>
                <a:cs typeface="B Titr" pitchFamily="2" charset="-78"/>
              </a:rPr>
              <a:t>)</a:t>
            </a:r>
            <a:r>
              <a:rPr lang="fa-IR" sz="3200" b="1" smtClean="0">
                <a:solidFill>
                  <a:srgbClr val="003300"/>
                </a:solidFill>
                <a:cs typeface="B Titr" pitchFamily="2" charset="-78"/>
              </a:rPr>
              <a:t>يكي از نشست هاي سازمان نئوماسوني مخفي)، ايجاد جنگ و کشتار را در خاورميانه يکي از مهم ترين برنامه هاي خود قرار داده و بر اين اعتقاد است که جمعيت جهان بسيار زياد شده و فقط جنگ مي تواند تا حدودي اين مشکل را چاره کند. </a:t>
            </a:r>
            <a:endParaRPr lang="en-US" sz="3200" b="1" smtClean="0">
              <a:solidFill>
                <a:srgbClr val="003300"/>
              </a:solidFill>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500063" y="1357313"/>
            <a:ext cx="8229600" cy="4895850"/>
          </a:xfrm>
        </p:spPr>
        <p:txBody>
          <a:bodyPr/>
          <a:lstStyle/>
          <a:p>
            <a:pPr algn="just"/>
            <a:r>
              <a:rPr lang="ar-SA" sz="2200" smtClean="0">
                <a:cs typeface="B Titr" pitchFamily="2" charset="-78"/>
              </a:rPr>
              <a:t>طرح پروژه یوژنیکس انگلیس و آمریکا با مدیریت رژیم صهیونیستی همه تلاش خود را مصروف عقیم سازی مردم جهان، ممانعت از تولد و کنترل زاد و ولد کردند و با همه قوا این پروژه را بر کشورهای شرقی و مذهبی تحمیل نمودند.</a:t>
            </a:r>
            <a:endParaRPr lang="fa-IR" sz="2200" smtClean="0">
              <a:cs typeface="B Titr" pitchFamily="2" charset="-78"/>
            </a:endParaRPr>
          </a:p>
          <a:p>
            <a:pPr algn="just"/>
            <a:endParaRPr lang="fa-IR" sz="2200" smtClean="0">
              <a:cs typeface="B Titr" pitchFamily="2" charset="-78"/>
            </a:endParaRPr>
          </a:p>
          <a:p>
            <a:pPr algn="just">
              <a:buFont typeface="Arial" pitchFamily="34" charset="0"/>
              <a:buChar char="•"/>
            </a:pPr>
            <a:r>
              <a:rPr lang="ar-SA" sz="2200" smtClean="0">
                <a:cs typeface="B Titr" pitchFamily="2" charset="-78"/>
              </a:rPr>
              <a:t>دهه 1970 میلادی بنیادهای صهیونیستی راکفلر، بیل گیتس</a:t>
            </a:r>
            <a:r>
              <a:rPr lang="fa-IR" sz="2200" smtClean="0">
                <a:cs typeface="B Titr" pitchFamily="2" charset="-78"/>
              </a:rPr>
              <a:t> و </a:t>
            </a:r>
            <a:r>
              <a:rPr lang="ar-SA" sz="2200" smtClean="0">
                <a:cs typeface="B Titr" pitchFamily="2" charset="-78"/>
              </a:rPr>
              <a:t>شرکت فرا ملیتی به بهانه انقلاب سبز برای تغییر ژنتیکی بذرها و تخم های گیاهی وارد ساختن ژن های سایر موجودات در دانه های زراعی </a:t>
            </a:r>
            <a:r>
              <a:rPr lang="fa-IR" sz="2200" smtClean="0">
                <a:cs typeface="B Titr" pitchFamily="2" charset="-78"/>
              </a:rPr>
              <a:t>و</a:t>
            </a:r>
            <a:r>
              <a:rPr lang="ar-SA" sz="2200" smtClean="0">
                <a:cs typeface="B Titr" pitchFamily="2" charset="-78"/>
              </a:rPr>
              <a:t>تولید محصولات جدید </a:t>
            </a:r>
            <a:r>
              <a:rPr lang="fa-IR" sz="2200" smtClean="0">
                <a:cs typeface="B Titr" pitchFamily="2" charset="-78"/>
              </a:rPr>
              <a:t>به </a:t>
            </a:r>
            <a:r>
              <a:rPr lang="ar-SA" sz="2200" smtClean="0">
                <a:cs typeface="B Titr" pitchFamily="2" charset="-78"/>
              </a:rPr>
              <a:t>عقیم کردن زنان و مردان</a:t>
            </a:r>
            <a:r>
              <a:rPr lang="fa-IR" sz="2200" smtClean="0">
                <a:cs typeface="B Titr" pitchFamily="2" charset="-78"/>
              </a:rPr>
              <a:t> و</a:t>
            </a:r>
            <a:r>
              <a:rPr lang="ar-SA" sz="2200" smtClean="0">
                <a:cs typeface="B Titr" pitchFamily="2" charset="-78"/>
              </a:rPr>
              <a:t> سرطانی کردن سلول ها </a:t>
            </a:r>
            <a:r>
              <a:rPr lang="fa-IR" sz="2200" smtClean="0">
                <a:cs typeface="B Titr" pitchFamily="2" charset="-78"/>
              </a:rPr>
              <a:t>پرداختند.</a:t>
            </a:r>
          </a:p>
          <a:p>
            <a:pPr algn="just">
              <a:buFont typeface="Arial" pitchFamily="34" charset="0"/>
              <a:buChar char="•"/>
            </a:pPr>
            <a:endParaRPr lang="fa-IR" sz="2200" smtClean="0">
              <a:cs typeface="B Titr" pitchFamily="2" charset="-78"/>
            </a:endParaRPr>
          </a:p>
          <a:p>
            <a:pPr algn="just"/>
            <a:r>
              <a:rPr lang="fa-IR" sz="2200" smtClean="0">
                <a:cs typeface="B Titr" pitchFamily="2" charset="-78"/>
              </a:rPr>
              <a:t>كنترل انحصاري غذاي مردم جهان از طريق بذرهاي عقيم شده و يكبار مصرف تنها بخشي از اهداف صنعت بيوتكنولوژي است كه در اختيار كمپاني‌هاي چند مليتي ائتلاف صليبي و صهيوني است.</a:t>
            </a:r>
          </a:p>
        </p:txBody>
      </p:sp>
      <p:sp>
        <p:nvSpPr>
          <p:cNvPr id="21507" name="Title 1"/>
          <p:cNvSpPr>
            <a:spLocks noGrp="1"/>
          </p:cNvSpPr>
          <p:nvPr>
            <p:ph type="title"/>
          </p:nvPr>
        </p:nvSpPr>
        <p:spPr>
          <a:xfrm>
            <a:off x="2286000" y="704850"/>
            <a:ext cx="4500563" cy="509588"/>
          </a:xfrm>
        </p:spPr>
        <p:txBody>
          <a:bodyPr/>
          <a:lstStyle/>
          <a:p>
            <a:pPr algn="ctr"/>
            <a:r>
              <a:rPr lang="ar-SA" sz="3200" smtClean="0">
                <a:solidFill>
                  <a:srgbClr val="FF0000"/>
                </a:solidFill>
                <a:cs typeface="B Titr" pitchFamily="2" charset="-78"/>
              </a:rPr>
              <a:t>پروژه یوژنیکس یا علم به نژادی</a:t>
            </a:r>
            <a:endParaRPr lang="fa-IR" sz="3200" smtClean="0">
              <a:solidFill>
                <a:srgbClr val="FF0000"/>
              </a:solidFill>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1750" y="785813"/>
            <a:ext cx="3929063" cy="714375"/>
          </a:xfrm>
        </p:spPr>
        <p:txBody>
          <a:bodyPr>
            <a:normAutofit fontScale="90000"/>
          </a:bodyPr>
          <a:lstStyle/>
          <a:p>
            <a:pPr algn="ctr" fontAlgn="auto">
              <a:spcAft>
                <a:spcPts val="0"/>
              </a:spcAft>
              <a:defRPr/>
            </a:pPr>
            <a:r>
              <a:rPr lang="fa-IR" dirty="0" smtClean="0"/>
              <a:t/>
            </a:r>
            <a:br>
              <a:rPr lang="fa-IR" dirty="0" smtClean="0"/>
            </a:br>
            <a:endParaRPr lang="fa-IR" dirty="0"/>
          </a:p>
        </p:txBody>
      </p:sp>
      <p:sp>
        <p:nvSpPr>
          <p:cNvPr id="3" name="Content Placeholder 2"/>
          <p:cNvSpPr>
            <a:spLocks noGrp="1"/>
          </p:cNvSpPr>
          <p:nvPr>
            <p:ph idx="1"/>
          </p:nvPr>
        </p:nvSpPr>
        <p:spPr/>
        <p:txBody>
          <a:bodyPr>
            <a:normAutofit fontScale="85000" lnSpcReduction="10000"/>
          </a:bodyPr>
          <a:lstStyle/>
          <a:p>
            <a:pPr marL="274320" indent="-274320" algn="just" fontAlgn="auto">
              <a:lnSpc>
                <a:spcPct val="150000"/>
              </a:lnSpc>
              <a:spcAft>
                <a:spcPts val="0"/>
              </a:spcAft>
              <a:buClr>
                <a:schemeClr val="accent3"/>
              </a:buClr>
              <a:buFont typeface="Wingdings 2"/>
              <a:buChar char=""/>
              <a:defRPr/>
            </a:pPr>
            <a:r>
              <a:rPr lang="ar-SA" sz="3200" dirty="0" smtClean="0">
                <a:ea typeface="+mn-ea"/>
                <a:cs typeface="B Titr" pitchFamily="2" charset="-78"/>
              </a:rPr>
              <a:t>در سال 2007، راكفلر و همدستانش همچون بيل‌گيتس در عمق 1100 كيلومتري قطب شمال، انبار روز قيامت را براي ذخيره و نگهداري حدود 4 ميليون بذر بومي تأسيس كردند؛ در حالي كه طيّ همه سال‌هاي گذشته با نابودساختن بذرهاي بومي كشاورزان جهان، آنها را وادار و معتاد به استفاده از بذرهاي دست‌كاري شدة ژنتيكي و البته يكبار مصرف و عقيم شده ساختند</a:t>
            </a:r>
            <a:r>
              <a:rPr lang="en-US" sz="3200" dirty="0" smtClean="0">
                <a:ea typeface="+mn-ea"/>
                <a:cs typeface="B Titr" pitchFamily="2" charset="-78"/>
              </a:rPr>
              <a:t>. </a:t>
            </a:r>
          </a:p>
          <a:p>
            <a:pPr marL="274320" indent="-274320" algn="just" fontAlgn="auto">
              <a:spcAft>
                <a:spcPts val="0"/>
              </a:spcAft>
              <a:buClr>
                <a:schemeClr val="accent3"/>
              </a:buClr>
              <a:buFont typeface="Wingdings 2"/>
              <a:buChar char=""/>
              <a:defRPr/>
            </a:pPr>
            <a:r>
              <a:rPr lang="en-US" dirty="0" smtClean="0">
                <a:ea typeface="+mn-ea"/>
                <a:cs typeface="B Titr" pitchFamily="2" charset="-78"/>
              </a:rPr>
              <a:t>. </a:t>
            </a:r>
            <a:endParaRPr lang="en-US" dirty="0">
              <a:ea typeface="+mn-ea"/>
              <a:cs typeface="B Titr" pitchFamily="2" charset="-78"/>
            </a:endParaRPr>
          </a:p>
        </p:txBody>
      </p:sp>
      <p:sp>
        <p:nvSpPr>
          <p:cNvPr id="22532" name="Rectangle 3"/>
          <p:cNvSpPr>
            <a:spLocks noChangeArrowheads="1"/>
          </p:cNvSpPr>
          <p:nvPr/>
        </p:nvSpPr>
        <p:spPr bwMode="auto">
          <a:xfrm>
            <a:off x="2286000" y="214313"/>
            <a:ext cx="4572000" cy="1600200"/>
          </a:xfrm>
          <a:prstGeom prst="rect">
            <a:avLst/>
          </a:prstGeom>
          <a:noFill/>
          <a:ln w="9525">
            <a:noFill/>
            <a:miter lim="800000"/>
            <a:headEnd/>
            <a:tailEnd/>
          </a:ln>
        </p:spPr>
        <p:txBody>
          <a:bodyPr>
            <a:spAutoFit/>
          </a:bodyPr>
          <a:lstStyle/>
          <a:p>
            <a:pPr algn="ctr"/>
            <a:r>
              <a:rPr lang="fa-IR">
                <a:latin typeface="Constantia" pitchFamily="18" charset="0"/>
                <a:cs typeface="Majalla UI"/>
              </a:rPr>
              <a:t/>
            </a:r>
            <a:br>
              <a:rPr lang="fa-IR">
                <a:latin typeface="Constantia" pitchFamily="18" charset="0"/>
                <a:cs typeface="Majalla UI"/>
              </a:rPr>
            </a:br>
            <a:r>
              <a:rPr lang="fa-IR">
                <a:latin typeface="Constantia" pitchFamily="18" charset="0"/>
                <a:cs typeface="Majalla UI"/>
              </a:rPr>
              <a:t/>
            </a:r>
            <a:br>
              <a:rPr lang="fa-IR">
                <a:latin typeface="Constantia" pitchFamily="18" charset="0"/>
                <a:cs typeface="Majalla UI"/>
              </a:rPr>
            </a:br>
            <a:r>
              <a:rPr lang="ar-SA" sz="4400">
                <a:solidFill>
                  <a:srgbClr val="FF0000"/>
                </a:solidFill>
                <a:latin typeface="Constantia" pitchFamily="18" charset="0"/>
                <a:cs typeface="B Titr" pitchFamily="2" charset="-78"/>
              </a:rPr>
              <a:t>نبرد بيوتكنولوژي  </a:t>
            </a:r>
            <a:r>
              <a:rPr lang="en-US">
                <a:latin typeface="Constantia" pitchFamily="18" charset="0"/>
                <a:cs typeface="Majalla UI"/>
              </a:rPr>
              <a:t/>
            </a:r>
            <a:br>
              <a:rPr lang="en-US">
                <a:latin typeface="Constantia" pitchFamily="18" charset="0"/>
                <a:cs typeface="Majalla UI"/>
              </a:rPr>
            </a:br>
            <a:endParaRPr lang="fa-IR">
              <a:latin typeface="Constantia" pitchFamily="18" charset="0"/>
              <a:cs typeface="Majalla UI"/>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1750" y="785813"/>
            <a:ext cx="3929063" cy="714375"/>
          </a:xfrm>
        </p:spPr>
        <p:txBody>
          <a:bodyPr>
            <a:normAutofit fontScale="90000"/>
          </a:bodyPr>
          <a:lstStyle/>
          <a:p>
            <a:pPr algn="ctr" fontAlgn="auto">
              <a:spcAft>
                <a:spcPts val="0"/>
              </a:spcAft>
              <a:defRPr/>
            </a:pPr>
            <a:r>
              <a:rPr lang="fa-IR" dirty="0" smtClean="0"/>
              <a:t/>
            </a:r>
            <a:br>
              <a:rPr lang="fa-IR" dirty="0" smtClean="0"/>
            </a:br>
            <a:endParaRPr lang="fa-IR" dirty="0"/>
          </a:p>
        </p:txBody>
      </p:sp>
      <p:sp>
        <p:nvSpPr>
          <p:cNvPr id="3" name="Content Placeholder 2"/>
          <p:cNvSpPr>
            <a:spLocks noGrp="1"/>
          </p:cNvSpPr>
          <p:nvPr>
            <p:ph idx="1"/>
          </p:nvPr>
        </p:nvSpPr>
        <p:spPr/>
        <p:txBody>
          <a:bodyPr>
            <a:normAutofit lnSpcReduction="10000"/>
          </a:bodyPr>
          <a:lstStyle/>
          <a:p>
            <a:pPr marL="274320" indent="-274320" algn="just" fontAlgn="auto">
              <a:lnSpc>
                <a:spcPct val="150000"/>
              </a:lnSpc>
              <a:spcAft>
                <a:spcPts val="0"/>
              </a:spcAft>
              <a:buClr>
                <a:schemeClr val="accent3"/>
              </a:buClr>
              <a:buFont typeface="Wingdings 2"/>
              <a:buChar char=""/>
              <a:defRPr/>
            </a:pPr>
            <a:r>
              <a:rPr lang="ar-SA" sz="3200" dirty="0" smtClean="0">
                <a:ea typeface="+mn-ea"/>
                <a:cs typeface="B Titr" pitchFamily="2" charset="-78"/>
              </a:rPr>
              <a:t>«بيوتكنولوژي» را استفاده از موجودات زنده براي توليد يا اصلاح محصولات كشاورزي،‌ بهبود گياهان و حيوانات و يا توليد و گسترش موجودات ذره‌بيني براي نيل به اهداف خاص گفته‌اند. «توليد و گسترش موجودات ذره‌بيني براي نيل به اهداف خاص»، در خودش راز نهفته ائتلاف «صليبي صهيوني» را پنهان داشته است</a:t>
            </a:r>
            <a:r>
              <a:rPr lang="en-US" sz="3200" dirty="0" smtClean="0">
                <a:ea typeface="+mn-ea"/>
                <a:cs typeface="B Titr" pitchFamily="2" charset="-78"/>
              </a:rPr>
              <a:t>. </a:t>
            </a:r>
            <a:endParaRPr lang="en-US" sz="3200" dirty="0">
              <a:ea typeface="+mn-ea"/>
              <a:cs typeface="B Titr" pitchFamily="2" charset="-78"/>
            </a:endParaRPr>
          </a:p>
        </p:txBody>
      </p:sp>
      <p:sp>
        <p:nvSpPr>
          <p:cNvPr id="23556" name="Rectangle 3"/>
          <p:cNvSpPr>
            <a:spLocks noChangeArrowheads="1"/>
          </p:cNvSpPr>
          <p:nvPr/>
        </p:nvSpPr>
        <p:spPr bwMode="auto">
          <a:xfrm>
            <a:off x="2286000" y="214313"/>
            <a:ext cx="4572000" cy="1600200"/>
          </a:xfrm>
          <a:prstGeom prst="rect">
            <a:avLst/>
          </a:prstGeom>
          <a:noFill/>
          <a:ln w="9525">
            <a:noFill/>
            <a:miter lim="800000"/>
            <a:headEnd/>
            <a:tailEnd/>
          </a:ln>
        </p:spPr>
        <p:txBody>
          <a:bodyPr>
            <a:spAutoFit/>
          </a:bodyPr>
          <a:lstStyle/>
          <a:p>
            <a:pPr algn="ctr"/>
            <a:r>
              <a:rPr lang="fa-IR">
                <a:latin typeface="Constantia" pitchFamily="18" charset="0"/>
                <a:cs typeface="Majalla UI"/>
              </a:rPr>
              <a:t/>
            </a:r>
            <a:br>
              <a:rPr lang="fa-IR">
                <a:latin typeface="Constantia" pitchFamily="18" charset="0"/>
                <a:cs typeface="Majalla UI"/>
              </a:rPr>
            </a:br>
            <a:r>
              <a:rPr lang="fa-IR">
                <a:latin typeface="Constantia" pitchFamily="18" charset="0"/>
                <a:cs typeface="Majalla UI"/>
              </a:rPr>
              <a:t/>
            </a:r>
            <a:br>
              <a:rPr lang="fa-IR">
                <a:latin typeface="Constantia" pitchFamily="18" charset="0"/>
                <a:cs typeface="Majalla UI"/>
              </a:rPr>
            </a:br>
            <a:r>
              <a:rPr lang="ar-SA" sz="4400">
                <a:solidFill>
                  <a:srgbClr val="FF0000"/>
                </a:solidFill>
                <a:latin typeface="Constantia" pitchFamily="18" charset="0"/>
                <a:cs typeface="B Titr" pitchFamily="2" charset="-78"/>
              </a:rPr>
              <a:t>نبرد بيوتكنولوژي  </a:t>
            </a:r>
            <a:r>
              <a:rPr lang="en-US">
                <a:latin typeface="Constantia" pitchFamily="18" charset="0"/>
                <a:cs typeface="Majalla UI"/>
              </a:rPr>
              <a:t/>
            </a:r>
            <a:br>
              <a:rPr lang="en-US">
                <a:latin typeface="Constantia" pitchFamily="18" charset="0"/>
                <a:cs typeface="Majalla UI"/>
              </a:rPr>
            </a:br>
            <a:endParaRPr lang="fa-IR">
              <a:latin typeface="Constantia" pitchFamily="18" charset="0"/>
              <a:cs typeface="Majalla UI"/>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625" y="838200"/>
            <a:ext cx="8229600" cy="5448300"/>
          </a:xfrm>
          <a:prstGeom prst="round2SameRect">
            <a:avLst/>
          </a:prstGeom>
          <a:ln w="76200"/>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marL="274320" indent="-274320" fontAlgn="auto">
              <a:spcAft>
                <a:spcPts val="0"/>
              </a:spcAft>
              <a:buClr>
                <a:schemeClr val="accent3"/>
              </a:buClr>
              <a:buFont typeface="Wingdings 2"/>
              <a:buNone/>
              <a:defRPr/>
            </a:pPr>
            <a:r>
              <a:rPr lang="fa-IR" sz="17600" b="1" dirty="0" smtClean="0">
                <a:solidFill>
                  <a:srgbClr val="FF0000"/>
                </a:solidFill>
                <a:cs typeface="B Titr" pitchFamily="2" charset="-78"/>
              </a:rPr>
              <a:t>عوامل سیاسی کاهش جمعیت جهانی </a:t>
            </a:r>
            <a:endParaRPr lang="en-US" sz="17600" dirty="0" smtClean="0">
              <a:solidFill>
                <a:srgbClr val="FF0000"/>
              </a:solidFill>
              <a:cs typeface="B Titr" pitchFamily="2" charset="-78"/>
            </a:endParaRPr>
          </a:p>
          <a:p>
            <a:pPr marL="274320" indent="-274320" algn="just" fontAlgn="auto">
              <a:lnSpc>
                <a:spcPct val="170000"/>
              </a:lnSpc>
              <a:spcAft>
                <a:spcPts val="0"/>
              </a:spcAft>
              <a:buClr>
                <a:schemeClr val="accent3"/>
              </a:buClr>
              <a:buFont typeface="Wingdings 2"/>
              <a:buChar char=""/>
              <a:defRPr/>
            </a:pPr>
            <a:r>
              <a:rPr lang="fa-IR" sz="6600" dirty="0" smtClean="0">
                <a:cs typeface="B Titr" pitchFamily="2" charset="-78"/>
              </a:rPr>
              <a:t>نقش ابرقدرت‌­ها در كنترل جمعيت جهاني </a:t>
            </a:r>
            <a:endParaRPr lang="en-US" sz="6600" dirty="0" smtClean="0">
              <a:cs typeface="B Titr" pitchFamily="2" charset="-78"/>
            </a:endParaRPr>
          </a:p>
          <a:p>
            <a:pPr marL="274320" indent="-274320" algn="just" fontAlgn="auto">
              <a:lnSpc>
                <a:spcPct val="170000"/>
              </a:lnSpc>
              <a:spcAft>
                <a:spcPts val="0"/>
              </a:spcAft>
              <a:buClr>
                <a:schemeClr val="accent3"/>
              </a:buClr>
              <a:buFont typeface="Wingdings 2"/>
              <a:buChar char=""/>
              <a:defRPr/>
            </a:pPr>
            <a:r>
              <a:rPr lang="fa-IR" sz="6600" dirty="0" smtClean="0">
                <a:cs typeface="B Titr" pitchFamily="2" charset="-78"/>
              </a:rPr>
              <a:t>نگرانی کشورهای غربی از افزايش جمعيت کشور‌هاي اسلامي</a:t>
            </a:r>
            <a:endParaRPr lang="en-US" sz="6600" dirty="0" smtClean="0">
              <a:cs typeface="B Titr" pitchFamily="2" charset="-78"/>
            </a:endParaRPr>
          </a:p>
          <a:p>
            <a:pPr marL="274320" indent="-274320" algn="just" fontAlgn="auto">
              <a:lnSpc>
                <a:spcPct val="170000"/>
              </a:lnSpc>
              <a:spcAft>
                <a:spcPts val="0"/>
              </a:spcAft>
              <a:buClr>
                <a:schemeClr val="accent3"/>
              </a:buClr>
              <a:buFont typeface="Wingdings 2"/>
              <a:buChar char=""/>
              <a:defRPr/>
            </a:pPr>
            <a:r>
              <a:rPr lang="fa-IR" sz="6600" dirty="0" smtClean="0">
                <a:cs typeface="B Titr" pitchFamily="2" charset="-78"/>
              </a:rPr>
              <a:t>به راه انداختن </a:t>
            </a:r>
            <a:r>
              <a:rPr lang="fa-IR" sz="8000" dirty="0" smtClean="0">
                <a:solidFill>
                  <a:srgbClr val="00B050"/>
                </a:solidFill>
                <a:cs typeface="B Titr" pitchFamily="2" charset="-78"/>
              </a:rPr>
              <a:t>جنگ جمعیتی </a:t>
            </a:r>
            <a:r>
              <a:rPr lang="fa-IR" sz="6600" dirty="0" smtClean="0">
                <a:solidFill>
                  <a:schemeClr val="tx1"/>
                </a:solidFill>
                <a:cs typeface="B Titr" pitchFamily="2" charset="-78"/>
              </a:rPr>
              <a:t>با </a:t>
            </a:r>
            <a:r>
              <a:rPr lang="fa-IR" sz="6600" dirty="0" smtClean="0">
                <a:cs typeface="B Titr" pitchFamily="2" charset="-78"/>
              </a:rPr>
              <a:t>هدف کاهش جمعیت مسلمانان از سوی بنگاه­های صهيونيستي و تشویق زنان یهودی به زایش و افزایش جمعیت</a:t>
            </a:r>
            <a:endParaRPr lang="en-US" sz="6600" dirty="0" smtClean="0">
              <a:cs typeface="B Titr" pitchFamily="2" charset="-78"/>
            </a:endParaRPr>
          </a:p>
          <a:p>
            <a:pPr marL="274320" indent="-274320" algn="just" fontAlgn="auto">
              <a:lnSpc>
                <a:spcPct val="170000"/>
              </a:lnSpc>
              <a:spcAft>
                <a:spcPts val="0"/>
              </a:spcAft>
              <a:buClr>
                <a:schemeClr val="accent3"/>
              </a:buClr>
              <a:buFont typeface="Wingdings 2"/>
              <a:buChar char=""/>
              <a:defRPr/>
            </a:pPr>
            <a:r>
              <a:rPr lang="fa-IR" sz="6600" dirty="0" smtClean="0">
                <a:cs typeface="B Titr" pitchFamily="2" charset="-78"/>
              </a:rPr>
              <a:t>سياستگذاري و فرماندهي سردمداران جهاني در راستای کاهش جمعیت در کشورهای اسلامی</a:t>
            </a:r>
            <a:endParaRPr lang="en-US" sz="6600" dirty="0" smtClean="0">
              <a:cs typeface="B Titr" pitchFamily="2" charset="-78"/>
            </a:endParaRPr>
          </a:p>
          <a:p>
            <a:pPr marL="274320" indent="-274320" algn="just" fontAlgn="auto">
              <a:lnSpc>
                <a:spcPct val="170000"/>
              </a:lnSpc>
              <a:spcAft>
                <a:spcPts val="0"/>
              </a:spcAft>
              <a:buClr>
                <a:schemeClr val="accent3"/>
              </a:buClr>
              <a:buFont typeface="Wingdings 2"/>
              <a:buChar char=""/>
              <a:defRPr/>
            </a:pPr>
            <a:r>
              <a:rPr lang="fa-IR" sz="6600" dirty="0" smtClean="0">
                <a:cs typeface="B Titr" pitchFamily="2" charset="-78"/>
              </a:rPr>
              <a:t>جهانی­سازی غربی و اعمال سیاست­های کاهش جمعیت در جهان با اهداف سیاسی</a:t>
            </a:r>
            <a:endParaRPr lang="en-US" sz="6600" dirty="0" smtClean="0">
              <a:cs typeface="B Titr" pitchFamily="2" charset="-78"/>
            </a:endParaRPr>
          </a:p>
          <a:p>
            <a:pPr marL="274320" indent="-274320" algn="just" fontAlgn="auto">
              <a:lnSpc>
                <a:spcPct val="170000"/>
              </a:lnSpc>
              <a:spcAft>
                <a:spcPts val="0"/>
              </a:spcAft>
              <a:buClr>
                <a:schemeClr val="accent3"/>
              </a:buClr>
              <a:buFont typeface="Wingdings 2"/>
              <a:buChar char=""/>
              <a:defRPr/>
            </a:pPr>
            <a:r>
              <a:rPr lang="fa-IR" sz="6600" dirty="0" smtClean="0">
                <a:cs typeface="B Titr" pitchFamily="2" charset="-78"/>
              </a:rPr>
              <a:t>مواجه شدن کشورهای غربی با کاهش جمعیت در كشور خود و در پیش گرفتن سیاست خارجی کاهش جمعیت در سایر کشورها از طریق سازمان­های بین­المللی نظیر: صندوق جمعيت سازمان ملل متحد، سازمان جهاني بهداشت، كميسارياي عالي پناهندگان سازمان ملل متحد، يونيسف ،بانك جهاني و صندوق بين المللي پول و ....</a:t>
            </a:r>
            <a:endParaRPr lang="en-US" sz="6600" dirty="0" smtClean="0">
              <a:cs typeface="B Titr" pitchFamily="2" charset="-78"/>
            </a:endParaRPr>
          </a:p>
          <a:p>
            <a:pPr marL="274320" indent="-274320" fontAlgn="auto">
              <a:spcAft>
                <a:spcPts val="0"/>
              </a:spcAft>
              <a:buClr>
                <a:schemeClr val="accent3"/>
              </a:buClr>
              <a:buFont typeface="Wingdings 2"/>
              <a:buChar char=""/>
              <a:defRPr/>
            </a:pPr>
            <a:r>
              <a:rPr lang="fa-IR" sz="6600" dirty="0" smtClean="0"/>
              <a:t> </a:t>
            </a:r>
            <a:endParaRPr lang="en-US" sz="6600" dirty="0" smtClean="0"/>
          </a:p>
          <a:p>
            <a:pPr marL="274320" indent="-274320" algn="ctr" fontAlgn="auto">
              <a:spcAft>
                <a:spcPts val="0"/>
              </a:spcAft>
              <a:buClr>
                <a:schemeClr val="accent3"/>
              </a:buClr>
              <a:buFont typeface="Wingdings 2"/>
              <a:buNone/>
              <a:defRPr/>
            </a:pPr>
            <a:r>
              <a:rPr lang="fa-IR" sz="6400" b="1" dirty="0" smtClean="0">
                <a:solidFill>
                  <a:srgbClr val="FF0000"/>
                </a:solidFill>
              </a:rPr>
              <a:t> </a:t>
            </a:r>
          </a:p>
          <a:p>
            <a:pPr marL="274320" indent="-274320" algn="just" fontAlgn="auto">
              <a:spcAft>
                <a:spcPts val="0"/>
              </a:spcAft>
              <a:buClr>
                <a:schemeClr val="accent3"/>
              </a:buClr>
              <a:buFont typeface="Wingdings 2"/>
              <a:buChar char=""/>
              <a:defRPr/>
            </a:pPr>
            <a:endParaRPr lang="en-US" sz="1800" dirty="0" smtClean="0"/>
          </a:p>
          <a:p>
            <a:pPr marL="274320" indent="-274320" algn="just" fontAlgn="auto">
              <a:spcAft>
                <a:spcPts val="0"/>
              </a:spcAft>
              <a:buClr>
                <a:schemeClr val="accent3"/>
              </a:buClr>
              <a:buFont typeface="Wingdings 2"/>
              <a:buChar char=""/>
              <a:defRPr/>
            </a:pPr>
            <a:endParaRPr lang="fa-IR" sz="2400" dirty="0" smtClean="0"/>
          </a:p>
          <a:p>
            <a:pPr marL="274320" indent="-274320" algn="just" fontAlgn="auto">
              <a:spcAft>
                <a:spcPts val="0"/>
              </a:spcAft>
              <a:buClr>
                <a:schemeClr val="accent3"/>
              </a:buClr>
              <a:buFont typeface="Wingdings 2"/>
              <a:buChar char=""/>
              <a:defRPr/>
            </a:pPr>
            <a:endParaRPr lang="en-US" sz="2400" dirty="0">
              <a:cs typeface="B Titr" pitchFamily="2" charset="-78"/>
            </a:endParaRPr>
          </a:p>
        </p:txBody>
      </p:sp>
      <p:sp>
        <p:nvSpPr>
          <p:cNvPr id="4" name="Slide Number Placeholder 3"/>
          <p:cNvSpPr>
            <a:spLocks noGrp="1"/>
          </p:cNvSpPr>
          <p:nvPr>
            <p:ph type="sldNum" sz="quarter" idx="12"/>
          </p:nvPr>
        </p:nvSpPr>
        <p:spPr/>
        <p:txBody>
          <a:bodyPr/>
          <a:lstStyle/>
          <a:p>
            <a:pPr>
              <a:defRPr/>
            </a:pPr>
            <a:fld id="{7B75E8D8-3935-429F-BD66-4E4EED5F3C1F}" type="slidenum">
              <a:rPr lang="en-US"/>
              <a:pPr>
                <a:defRPr/>
              </a:pPr>
              <a:t>2</a:t>
            </a:fld>
            <a:endParaRPr lang="en-US" dirty="0"/>
          </a:p>
        </p:txBody>
      </p:sp>
    </p:spTree>
  </p:cSld>
  <p:clrMapOvr>
    <a:masterClrMapping/>
  </p:clrMapOvr>
  <p:transition advTm="5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274320" indent="-274320" algn="just" fontAlgn="auto">
              <a:lnSpc>
                <a:spcPct val="150000"/>
              </a:lnSpc>
              <a:spcAft>
                <a:spcPts val="0"/>
              </a:spcAft>
              <a:buClr>
                <a:schemeClr val="accent3"/>
              </a:buClr>
              <a:buFont typeface="Wingdings 2"/>
              <a:buChar char=""/>
              <a:defRPr/>
            </a:pPr>
            <a:r>
              <a:rPr lang="fa-IR" sz="2800" dirty="0" smtClean="0">
                <a:ea typeface="+mn-ea"/>
                <a:cs typeface="B Titr" pitchFamily="2" charset="-78"/>
              </a:rPr>
              <a:t>استفاده از سلاح غذا و مواد غذایی در کاهش جمعیّت جهان و نهایتاً نابودی نژادهای پست(!) و دست‌یازی به ایجاد نژاد برتر و نظام جهانی جدید انجام می شود.یکی از راه‌های سودافزایی مهمّ بنیاد راکفلر و شرکت‌های کشاورزی تجاری آمریکایی‌الاصل، فراگیر شدن ابتیاع بذرها و تخم‌های دو رگة غیر قابل بذرگیری مجدّد حاصل از </a:t>
            </a:r>
            <a:r>
              <a:rPr lang="fa-IR" sz="2800" dirty="0" smtClean="0">
                <a:solidFill>
                  <a:srgbClr val="00B050"/>
                </a:solidFill>
                <a:ea typeface="+mn-ea"/>
                <a:cs typeface="B Titr" pitchFamily="2" charset="-78"/>
              </a:rPr>
              <a:t>انقلاب سبز </a:t>
            </a:r>
            <a:r>
              <a:rPr lang="fa-IR" sz="2800" dirty="0" smtClean="0">
                <a:ea typeface="+mn-ea"/>
                <a:cs typeface="B Titr" pitchFamily="2" charset="-78"/>
              </a:rPr>
              <a:t>بود.</a:t>
            </a:r>
          </a:p>
          <a:p>
            <a:pPr marL="274320" indent="-274320" algn="just" fontAlgn="auto">
              <a:lnSpc>
                <a:spcPct val="150000"/>
              </a:lnSpc>
              <a:spcAft>
                <a:spcPts val="0"/>
              </a:spcAft>
              <a:buClr>
                <a:schemeClr val="accent3"/>
              </a:buClr>
              <a:buFont typeface="Wingdings 2"/>
              <a:buChar char=""/>
              <a:defRPr/>
            </a:pPr>
            <a:r>
              <a:rPr lang="ar-SA" sz="3100" dirty="0" smtClean="0">
                <a:ea typeface="+mn-ea"/>
                <a:cs typeface="B Titr" pitchFamily="2" charset="-78"/>
              </a:rPr>
              <a:t>هدف نبرد آرماگدون بیوتکنولوژیک، براندازی نژادهای پست و ایجاد «یک جامعة» آرمانی و نظامی نوین، بر اساس نظمی تعریف شده از جانب قوم برگزیده(!) و «ایجاد دولت جهانی» به سروری «ماشیح» است که در تفسیر کابالایی تورات تحریف شده، از او به عنوان: نجات دهنده و سروری بخش قوم یهود، و نه یک پیامبر، نام برده شده است</a:t>
            </a:r>
            <a:r>
              <a:rPr lang="en-US" sz="3100" dirty="0" smtClean="0">
                <a:ea typeface="+mn-ea"/>
                <a:cs typeface="B Titr" pitchFamily="2" charset="-78"/>
              </a:rPr>
              <a:t>!</a:t>
            </a:r>
          </a:p>
          <a:p>
            <a:pPr marL="274320" indent="-274320" algn="just" fontAlgn="auto">
              <a:lnSpc>
                <a:spcPct val="150000"/>
              </a:lnSpc>
              <a:spcAft>
                <a:spcPts val="0"/>
              </a:spcAft>
              <a:buClr>
                <a:schemeClr val="accent3"/>
              </a:buClr>
              <a:buFont typeface="Wingdings 2"/>
              <a:buChar char=""/>
              <a:defRPr/>
            </a:pPr>
            <a:endParaRPr lang="fa-IR" dirty="0" smtClean="0">
              <a:ea typeface="+mn-ea"/>
              <a:cs typeface="B Titr" pitchFamily="2" charset="-78"/>
            </a:endParaRPr>
          </a:p>
          <a:p>
            <a:pPr marL="274320" indent="-274320" algn="just" fontAlgn="auto">
              <a:lnSpc>
                <a:spcPct val="150000"/>
              </a:lnSpc>
              <a:spcAft>
                <a:spcPts val="0"/>
              </a:spcAft>
              <a:buClr>
                <a:schemeClr val="accent3"/>
              </a:buClr>
              <a:buFont typeface="Wingdings 2"/>
              <a:buChar char=""/>
              <a:defRPr/>
            </a:pPr>
            <a:endParaRPr lang="en-US" dirty="0" smtClean="0">
              <a:ea typeface="+mn-ea"/>
              <a:cs typeface="B Titr" pitchFamily="2" charset="-78"/>
            </a:endParaRPr>
          </a:p>
          <a:p>
            <a:pPr marL="274320" indent="-274320" fontAlgn="auto">
              <a:spcAft>
                <a:spcPts val="0"/>
              </a:spcAft>
              <a:buClr>
                <a:schemeClr val="accent3"/>
              </a:buClr>
              <a:buFont typeface="Wingdings 2"/>
              <a:buChar char=""/>
              <a:defRPr/>
            </a:pPr>
            <a:endParaRPr lang="fa-IR" dirty="0">
              <a:ea typeface="+mn-ea"/>
            </a:endParaRPr>
          </a:p>
        </p:txBody>
      </p:sp>
      <p:sp>
        <p:nvSpPr>
          <p:cNvPr id="24579" name="Title 3"/>
          <p:cNvSpPr>
            <a:spLocks noGrp="1"/>
          </p:cNvSpPr>
          <p:nvPr>
            <p:ph type="title"/>
          </p:nvPr>
        </p:nvSpPr>
        <p:spPr>
          <a:xfrm>
            <a:off x="2214563" y="-87313"/>
            <a:ext cx="3857625" cy="2016126"/>
          </a:xfrm>
        </p:spPr>
        <p:txBody>
          <a:bodyPr>
            <a:spAutoFit/>
          </a:bodyPr>
          <a:lstStyle/>
          <a:p>
            <a:pPr algn="ctr"/>
            <a:r>
              <a:rPr lang="fa-IR" sz="3200" smtClean="0"/>
              <a:t/>
            </a:r>
            <a:br>
              <a:rPr lang="fa-IR" sz="3200" smtClean="0"/>
            </a:br>
            <a:r>
              <a:rPr lang="fa-IR" sz="3200" smtClean="0"/>
              <a:t/>
            </a:r>
            <a:br>
              <a:rPr lang="fa-IR" sz="3200" smtClean="0"/>
            </a:br>
            <a:r>
              <a:rPr lang="ar-SA" sz="3200" smtClean="0">
                <a:solidFill>
                  <a:srgbClr val="FF0000"/>
                </a:solidFill>
                <a:cs typeface="B Titr" pitchFamily="2" charset="-78"/>
              </a:rPr>
              <a:t>نبرد بيوتكنولوژي  </a:t>
            </a:r>
            <a:r>
              <a:rPr lang="en-US" sz="3200" smtClean="0">
                <a:cs typeface="Traditional Arabic" pitchFamily="18" charset="-78"/>
              </a:rPr>
              <a:t/>
            </a:r>
            <a:br>
              <a:rPr lang="en-US" sz="3200" smtClean="0">
                <a:cs typeface="Traditional Arabic" pitchFamily="18" charset="-78"/>
              </a:rPr>
            </a:br>
            <a:endParaRPr lang="fa-IR" sz="32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23900"/>
          </a:xfrm>
        </p:spPr>
        <p:txBody>
          <a:bodyPr>
            <a:normAutofit fontScale="90000"/>
          </a:bodyPr>
          <a:lstStyle/>
          <a:p>
            <a:pPr algn="ctr" fontAlgn="auto">
              <a:spcAft>
                <a:spcPts val="0"/>
              </a:spcAft>
              <a:defRPr/>
            </a:pPr>
            <a:r>
              <a:rPr lang="ar-SA" sz="5400" dirty="0" smtClean="0">
                <a:solidFill>
                  <a:srgbClr val="FF0000"/>
                </a:solidFill>
                <a:cs typeface="B Titr" pitchFamily="2" charset="-78"/>
              </a:rPr>
              <a:t>انبار بذرها و تخم های قیامت</a:t>
            </a:r>
            <a:endParaRPr lang="fa-IR" dirty="0">
              <a:solidFill>
                <a:srgbClr val="FF0000"/>
              </a:solidFill>
              <a:cs typeface="B Titr" pitchFamily="2" charset="-78"/>
            </a:endParaRPr>
          </a:p>
        </p:txBody>
      </p:sp>
      <p:sp>
        <p:nvSpPr>
          <p:cNvPr id="25603" name="Content Placeholder 2"/>
          <p:cNvSpPr>
            <a:spLocks noGrp="1"/>
          </p:cNvSpPr>
          <p:nvPr>
            <p:ph idx="1"/>
          </p:nvPr>
        </p:nvSpPr>
        <p:spPr>
          <a:xfrm>
            <a:off x="457200" y="1571625"/>
            <a:ext cx="8229600" cy="4752975"/>
          </a:xfrm>
        </p:spPr>
        <p:txBody>
          <a:bodyPr/>
          <a:lstStyle/>
          <a:p>
            <a:pPr algn="just"/>
            <a:r>
              <a:rPr lang="ar-SA" sz="2400" smtClean="0">
                <a:cs typeface="B Titr" pitchFamily="2" charset="-78"/>
              </a:rPr>
              <a:t>برای ساخت انبار بذرها و تخم های قیامت بالغ بر 123 میلیارد دلار هزینه شده است و ریاست این انبار بر عهده شخصی کانادایی به نام مارگاریت کتلی کارسون است ( رئیس سابق شورای جمعیت آقای راکفلر یهودی بوده است و این شورا نیز با هدف کاهش جمعیت کشورهای در حال توسعه و عقیم کردن مردم آن کشورها تاسیس شده است.) بعد از دپوی دانه های بومی در انبار قیامت بذرهای دست کاری شده ژنتیکی و محصولات غذایی ای که تغییر ژنتیکی پیدا کرده اند در بین کشاورزان و مردم مستضعف توزیع می گردد و بدین ترتیب کشاورزان ناگزیر به خرید بذری می شوند که تنها برای یک بار قدرت زایش دارند و بنابراین هر ساله کشاورزان در هنگام کشت، ناگزیر به خرید دانه های بذر جدید می شوند و با این برنامه ریزی، مواد گیاهی و حیوانی دست کاری شده هر ساله با ساختارهای جدیدتر و البته خطرناک تر در سبد غذایی مردم قرار می گیرد.</a:t>
            </a:r>
            <a:endParaRPr lang="en-US" sz="2400" smtClean="0">
              <a:cs typeface="B Tit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23900"/>
          </a:xfrm>
        </p:spPr>
        <p:txBody>
          <a:bodyPr>
            <a:normAutofit fontScale="90000"/>
          </a:bodyPr>
          <a:lstStyle/>
          <a:p>
            <a:pPr algn="ctr" fontAlgn="auto">
              <a:spcAft>
                <a:spcPts val="0"/>
              </a:spcAft>
              <a:defRPr/>
            </a:pPr>
            <a:r>
              <a:rPr lang="ar-SA" sz="5400" dirty="0" smtClean="0">
                <a:solidFill>
                  <a:srgbClr val="FF0000"/>
                </a:solidFill>
                <a:cs typeface="B Titr" pitchFamily="2" charset="-78"/>
              </a:rPr>
              <a:t>انبار بذرها و تخم های قیامت</a:t>
            </a:r>
            <a:endParaRPr lang="fa-IR" dirty="0">
              <a:solidFill>
                <a:srgbClr val="FF0000"/>
              </a:solidFill>
              <a:cs typeface="B Titr" pitchFamily="2" charset="-78"/>
            </a:endParaRPr>
          </a:p>
        </p:txBody>
      </p:sp>
      <p:sp>
        <p:nvSpPr>
          <p:cNvPr id="26627" name="Content Placeholder 2"/>
          <p:cNvSpPr>
            <a:spLocks noGrp="1"/>
          </p:cNvSpPr>
          <p:nvPr>
            <p:ph idx="1"/>
          </p:nvPr>
        </p:nvSpPr>
        <p:spPr>
          <a:xfrm>
            <a:off x="457200" y="1571625"/>
            <a:ext cx="8229600" cy="4752975"/>
          </a:xfrm>
        </p:spPr>
        <p:txBody>
          <a:bodyPr/>
          <a:lstStyle/>
          <a:p>
            <a:pPr algn="just"/>
            <a:r>
              <a:rPr lang="ar-SA" sz="2400" smtClean="0">
                <a:cs typeface="B Titr" pitchFamily="2" charset="-78"/>
              </a:rPr>
              <a:t>برای ساخت انبار بذرها و تخم های قیامت بالغ بر 123 میلیارد دلار هزینه شده است و ریاست این انبار بر عهده شخصی کانادایی به نام مارگاریت کتلی کارسون است ( رئیس سابق شورای جمعیت آقای راکفلر یهودی بوده است و این شورا نیز با هدف کاهش جمعیت کشورهای در حال توسعه و عقیم کردن مردم آن کشورها تاسیس شده است.) بعد از دپوی دانه های بومی در انبار قیامت بذرهای دست کاری شده ژنتیکی و محصولات غذایی ای که تغییر ژنتیکی پیدا کرده اند در بین کشاورزان و مردم مستضعف توزیع می گردد و بدین ترتیب کشاورزان ناگزیر به خرید بذری می شوند که تنها برای یک بار قدرت زایش دارند و بنابراین هر ساله کشاورزان در هنگام کشت، ناگزیر به خرید دانه های بذر جدید می شوند و با این برنامه ریزی، مواد گیاهی و حیوانی دست کاری شده هر ساله با ساختارهای جدیدتر و البته خطرناک تر در سبد غذایی مردم قرار می گیرد.</a:t>
            </a:r>
            <a:endParaRPr lang="en-US" sz="2400" smtClean="0">
              <a:cs typeface="B Titr"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ctr"/>
            <a:r>
              <a:rPr lang="ar-SA" sz="2800" smtClean="0">
                <a:solidFill>
                  <a:srgbClr val="FF0000"/>
                </a:solidFill>
                <a:cs typeface="B Titr" pitchFamily="2" charset="-78"/>
              </a:rPr>
              <a:t>برنامه </a:t>
            </a:r>
            <a:r>
              <a:rPr lang="fa-IR" sz="2800" smtClean="0">
                <a:solidFill>
                  <a:srgbClr val="FF0000"/>
                </a:solidFill>
                <a:cs typeface="B Titr" pitchFamily="2" charset="-78"/>
              </a:rPr>
              <a:t>تنظیم خانواده و ترویج مدل خانواده ی دو فرزندی</a:t>
            </a:r>
            <a:br>
              <a:rPr lang="fa-IR" sz="2800" smtClean="0">
                <a:solidFill>
                  <a:srgbClr val="FF0000"/>
                </a:solidFill>
                <a:cs typeface="B Titr" pitchFamily="2" charset="-78"/>
              </a:rPr>
            </a:br>
            <a:r>
              <a:rPr lang="fa-IR" sz="2800" smtClean="0">
                <a:solidFill>
                  <a:srgbClr val="FF0000"/>
                </a:solidFill>
                <a:cs typeface="B Titr" pitchFamily="2" charset="-78"/>
              </a:rPr>
              <a:t>وآموزش جنسی</a:t>
            </a:r>
          </a:p>
        </p:txBody>
      </p:sp>
      <p:sp>
        <p:nvSpPr>
          <p:cNvPr id="27651" name="Content Placeholder 2"/>
          <p:cNvSpPr>
            <a:spLocks noGrp="1"/>
          </p:cNvSpPr>
          <p:nvPr>
            <p:ph idx="1"/>
          </p:nvPr>
        </p:nvSpPr>
        <p:spPr/>
        <p:txBody>
          <a:bodyPr/>
          <a:lstStyle/>
          <a:p>
            <a:pPr algn="just">
              <a:buFont typeface="Wingdings" pitchFamily="2" charset="2"/>
              <a:buChar char="v"/>
            </a:pPr>
            <a:r>
              <a:rPr lang="fa-IR" sz="3600" smtClean="0">
                <a:cs typeface="B Titr" pitchFamily="2" charset="-78"/>
              </a:rPr>
              <a:t>مری کالدرن، پایه گذار «شورای اطلاعات و آموزش جنسی ایالات متحده»، خواهان برنامه های تنظیم خانواده و پیش گیری از بارداری با «کارایی تمام» جهت «کنترل رشد جمعیت» بود.</a:t>
            </a:r>
          </a:p>
          <a:p>
            <a:pPr algn="just">
              <a:buFont typeface="Wingdings" pitchFamily="2" charset="2"/>
              <a:buChar char="v"/>
            </a:pPr>
            <a:r>
              <a:rPr lang="fa-IR" sz="3600" smtClean="0">
                <a:cs typeface="B Titr" pitchFamily="2" charset="-78"/>
              </a:rPr>
              <a:t> يكي از روش های جنگ جمعیتی براي كاهش جمعيت مسلمانان، اجراي برنامه كنترل جمعيت در كشورهاي مسلمان است.</a:t>
            </a:r>
            <a:endParaRPr lang="en-US" sz="3600" smtClean="0">
              <a:cs typeface="B Titr" pitchFamily="2" charset="-78"/>
            </a:endParaRPr>
          </a:p>
          <a:p>
            <a:pPr algn="just"/>
            <a:endParaRPr lang="en-US" sz="3600" smtClean="0">
              <a:cs typeface="B Titr" pitchFamily="2" charset="-78"/>
            </a:endParaRPr>
          </a:p>
          <a:p>
            <a:endParaRPr lang="fa-IR"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23900"/>
          </a:xfrm>
        </p:spPr>
        <p:txBody>
          <a:bodyPr>
            <a:normAutofit fontScale="90000"/>
          </a:bodyPr>
          <a:lstStyle/>
          <a:p>
            <a:pPr fontAlgn="auto">
              <a:spcAft>
                <a:spcPts val="0"/>
              </a:spcAft>
              <a:defRPr/>
            </a:pPr>
            <a:r>
              <a:rPr lang="fa-IR" dirty="0" smtClean="0">
                <a:solidFill>
                  <a:srgbClr val="FF0000"/>
                </a:solidFill>
                <a:cs typeface="B Titr" pitchFamily="2" charset="-78"/>
              </a:rPr>
              <a:t>شعار پیشی گرفتن جمعیت از مواد غذایی </a:t>
            </a:r>
            <a:endParaRPr lang="fa-IR" dirty="0">
              <a:solidFill>
                <a:srgbClr val="FF0000"/>
              </a:solidFill>
              <a:cs typeface="B Titr" pitchFamily="2" charset="-78"/>
            </a:endParaRPr>
          </a:p>
        </p:txBody>
      </p:sp>
      <p:sp>
        <p:nvSpPr>
          <p:cNvPr id="28675" name="Content Placeholder 2"/>
          <p:cNvSpPr>
            <a:spLocks noGrp="1"/>
          </p:cNvSpPr>
          <p:nvPr>
            <p:ph idx="1"/>
          </p:nvPr>
        </p:nvSpPr>
        <p:spPr>
          <a:xfrm>
            <a:off x="457200" y="1571625"/>
            <a:ext cx="8229600" cy="4752975"/>
          </a:xfrm>
        </p:spPr>
        <p:txBody>
          <a:bodyPr/>
          <a:lstStyle/>
          <a:p>
            <a:pPr algn="just"/>
            <a:r>
              <a:rPr lang="fa-IR" smtClean="0">
                <a:cs typeface="B Titr" pitchFamily="2" charset="-78"/>
              </a:rPr>
              <a:t>ارلیچ در کتاب بمب جمعیت صفحه ۱۷۷  می گوید: «جمعیت به شدت در حال پیشی گرفتن از منابع غذایی است و احتمالا در سال های اولیه ی دهه ۱۹۷۰ و به طور قطع در اوایل دهه ۱۹۸۰ قحطی های گسترده ای روی خواهد داد»، اما هیچ یک به وقوع نپیوست. </a:t>
            </a:r>
          </a:p>
          <a:p>
            <a:pPr algn="just"/>
            <a:endParaRPr lang="fa-IR" smtClean="0">
              <a:cs typeface="B Titr" pitchFamily="2" charset="-78"/>
            </a:endParaRPr>
          </a:p>
          <a:p>
            <a:pPr algn="just"/>
            <a:r>
              <a:rPr lang="fa-IR" smtClean="0">
                <a:cs typeface="B Titr" pitchFamily="2" charset="-78"/>
              </a:rPr>
              <a:t>قحطی هایی هم که در آفریقا رخ داد، به طور کامل ریشه ای سیاسی داشت؛ زیرا می بینیم کشور قحطی زده، کنار کشور دیگری است که روی پای خود ایستاده و این در حالی است که هر دو از لحاظ آب و هوا و منابع کشاورزی یکسان هستند.گرسنگی واقعی در جهان بسیار کم است فقط حدود دو درصد از جمعیت جهان به گرسنگی شدید دچارند.</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23900"/>
          </a:xfrm>
        </p:spPr>
        <p:txBody>
          <a:bodyPr>
            <a:normAutofit fontScale="90000"/>
          </a:bodyPr>
          <a:lstStyle/>
          <a:p>
            <a:pPr fontAlgn="auto">
              <a:spcAft>
                <a:spcPts val="0"/>
              </a:spcAft>
              <a:defRPr/>
            </a:pPr>
            <a:r>
              <a:rPr lang="fa-IR" dirty="0" smtClean="0">
                <a:solidFill>
                  <a:srgbClr val="FF0000"/>
                </a:solidFill>
                <a:cs typeface="B Titr" pitchFamily="2" charset="-78"/>
              </a:rPr>
              <a:t>شعار پیشی گرفتن جمعیت از مواد غذایی </a:t>
            </a:r>
            <a:endParaRPr lang="fa-IR" dirty="0">
              <a:solidFill>
                <a:srgbClr val="FF0000"/>
              </a:solidFill>
              <a:cs typeface="B Titr" pitchFamily="2" charset="-78"/>
            </a:endParaRPr>
          </a:p>
        </p:txBody>
      </p:sp>
      <p:sp>
        <p:nvSpPr>
          <p:cNvPr id="29699" name="Content Placeholder 2"/>
          <p:cNvSpPr>
            <a:spLocks noGrp="1"/>
          </p:cNvSpPr>
          <p:nvPr>
            <p:ph idx="1"/>
          </p:nvPr>
        </p:nvSpPr>
        <p:spPr>
          <a:xfrm>
            <a:off x="457200" y="1571625"/>
            <a:ext cx="8229600" cy="4752975"/>
          </a:xfrm>
        </p:spPr>
        <p:txBody>
          <a:bodyPr/>
          <a:lstStyle/>
          <a:p>
            <a:pPr algn="just">
              <a:buFont typeface="Wingdings 2" pitchFamily="18" charset="2"/>
              <a:buNone/>
            </a:pPr>
            <a:r>
              <a:rPr lang="fa-IR" sz="3600" smtClean="0">
                <a:cs typeface="B Titr" pitchFamily="2" charset="-78"/>
              </a:rPr>
              <a:t>در سال ۱۹۸۱، ماکسول تیلور،عضو شورای روابط خارجی در جریان مصاحبه ای درباره ازدیاد جمعیت صریحا اعلام کرد: </a:t>
            </a:r>
          </a:p>
          <a:p>
            <a:pPr algn="just">
              <a:buFont typeface="Wingdings 2" pitchFamily="18" charset="2"/>
              <a:buNone/>
            </a:pPr>
            <a:r>
              <a:rPr lang="fa-IR" sz="3600" smtClean="0">
                <a:cs typeface="B Titr" pitchFamily="2" charset="-78"/>
              </a:rPr>
              <a:t>«من پیشاپیش به </a:t>
            </a:r>
            <a:r>
              <a:rPr lang="fa-IR" sz="3600" smtClean="0">
                <a:solidFill>
                  <a:srgbClr val="C00000"/>
                </a:solidFill>
                <a:cs typeface="B Titr" pitchFamily="2" charset="-78"/>
              </a:rPr>
              <a:t>مردن بیش از یک میلیارد انسان </a:t>
            </a:r>
            <a:r>
              <a:rPr lang="fa-IR" sz="3600" smtClean="0">
                <a:cs typeface="B Titr" pitchFamily="2" charset="-78"/>
              </a:rPr>
              <a:t>فکرکرده ام. اینها در </a:t>
            </a:r>
            <a:r>
              <a:rPr lang="fa-IR" sz="3600" smtClean="0">
                <a:solidFill>
                  <a:srgbClr val="C00000"/>
                </a:solidFill>
                <a:cs typeface="B Titr" pitchFamily="2" charset="-78"/>
              </a:rPr>
              <a:t>آفریقا، آسیا و آمریکای لاتین </a:t>
            </a:r>
            <a:r>
              <a:rPr lang="fa-IR" sz="3600" smtClean="0">
                <a:cs typeface="B Titr" pitchFamily="2" charset="-78"/>
              </a:rPr>
              <a:t>زندگی می کنند…بحران جمعیت و مساله </a:t>
            </a:r>
            <a:r>
              <a:rPr lang="fa-IR" sz="3600" smtClean="0">
                <a:solidFill>
                  <a:srgbClr val="C00000"/>
                </a:solidFill>
                <a:cs typeface="B Titr" pitchFamily="2" charset="-78"/>
              </a:rPr>
              <a:t>تأمین و عرضه غذا </a:t>
            </a:r>
            <a:r>
              <a:rPr lang="fa-IR" sz="3600" smtClean="0">
                <a:cs typeface="B Titr" pitchFamily="2" charset="-78"/>
              </a:rPr>
              <a:t>حکم می کند حتی برای نجات جان اين اشخاص تلاش نکنیم…</a:t>
            </a:r>
            <a:endParaRPr lang="en-US" sz="3600" smtClean="0">
              <a:cs typeface="B Tit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785938" y="2071688"/>
            <a:ext cx="5143500" cy="2557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fa-IR" sz="5400" dirty="0">
                <a:solidFill>
                  <a:srgbClr val="FFFF00"/>
                </a:solidFill>
                <a:cs typeface="B Titr" pitchFamily="2" charset="-78"/>
              </a:rPr>
              <a:t>جنگ جمعیتی</a:t>
            </a:r>
          </a:p>
          <a:p>
            <a:pPr algn="ctr" fontAlgn="auto">
              <a:spcBef>
                <a:spcPts val="0"/>
              </a:spcBef>
              <a:spcAft>
                <a:spcPts val="0"/>
              </a:spcAft>
              <a:defRPr/>
            </a:pPr>
            <a:r>
              <a:rPr lang="fa-IR" sz="4400" dirty="0">
                <a:solidFill>
                  <a:srgbClr val="FFFF00"/>
                </a:solidFill>
                <a:cs typeface="B Titr" pitchFamily="2" charset="-78"/>
              </a:rPr>
              <a:t> علیه مسلمانان </a:t>
            </a:r>
            <a:endParaRPr lang="fa-IR" sz="4400" dirty="0">
              <a:solidFill>
                <a:srgbClr val="FFFF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133600" y="990600"/>
            <a:ext cx="5334000" cy="533400"/>
          </a:xfrm>
        </p:spPr>
        <p:txBody>
          <a:bodyPr/>
          <a:lstStyle/>
          <a:p>
            <a:pPr algn="ctr"/>
            <a:r>
              <a:rPr lang="fa-IR" sz="3200" smtClean="0">
                <a:solidFill>
                  <a:srgbClr val="FF0000"/>
                </a:solidFill>
                <a:cs typeface="B Titr" pitchFamily="2" charset="-78"/>
              </a:rPr>
              <a:t>جنگ جمعیتی علیه مسلمانان </a:t>
            </a:r>
          </a:p>
        </p:txBody>
      </p:sp>
      <p:sp>
        <p:nvSpPr>
          <p:cNvPr id="31747" name="Content Placeholder 2"/>
          <p:cNvSpPr>
            <a:spLocks noGrp="1"/>
          </p:cNvSpPr>
          <p:nvPr>
            <p:ph idx="1"/>
          </p:nvPr>
        </p:nvSpPr>
        <p:spPr>
          <a:xfrm>
            <a:off x="457200" y="1676400"/>
            <a:ext cx="8229600" cy="4648200"/>
          </a:xfrm>
        </p:spPr>
        <p:txBody>
          <a:bodyPr/>
          <a:lstStyle/>
          <a:p>
            <a:pPr algn="just">
              <a:lnSpc>
                <a:spcPct val="120000"/>
              </a:lnSpc>
            </a:pPr>
            <a:r>
              <a:rPr lang="ar-SA" sz="2200" smtClean="0">
                <a:cs typeface="B Titr" pitchFamily="2" charset="-78"/>
              </a:rPr>
              <a:t>پروفسور ژاکلین‌کاسون طی بررسی خود در کتاب جنگ علیه جمعیت نشان می دهد که کنترل جمعیت جهانی کاملاً منطبق بر پارامترهای دکترین نظامی امریکا و یک جنگ تمام عیار است</a:t>
            </a:r>
            <a:r>
              <a:rPr lang="fa-IR" sz="2200" smtClean="0">
                <a:cs typeface="B Titr" pitchFamily="2" charset="-78"/>
              </a:rPr>
              <a:t>.</a:t>
            </a:r>
          </a:p>
          <a:p>
            <a:pPr algn="just">
              <a:lnSpc>
                <a:spcPct val="120000"/>
              </a:lnSpc>
            </a:pPr>
            <a:r>
              <a:rPr lang="fa-IR" sz="2200" smtClean="0">
                <a:cs typeface="B Titr" pitchFamily="2" charset="-78"/>
              </a:rPr>
              <a:t>در پروژه نظم نوين جهاني كه به دست سياستمداران فراماسون آمريكا و صهيونيست ها طراحي مي شود و اكنون در حال اجراست، كاهش جمعيت جهان به صورت جدي پيگيري مي شود و مهم ترين گروه هدف آنها هم كشورهاي مسلمان دنيا هستند.</a:t>
            </a:r>
          </a:p>
          <a:p>
            <a:pPr algn="just">
              <a:lnSpc>
                <a:spcPct val="120000"/>
              </a:lnSpc>
            </a:pPr>
            <a:r>
              <a:rPr lang="fa-IR" sz="2200" smtClean="0">
                <a:cs typeface="B Titr" pitchFamily="2" charset="-78"/>
              </a:rPr>
              <a:t>شورای اطلاعات و آموزش جنسی ایالات متحده»، خواهان برنامه های تنظیم خانواده و پیش گیری از بارداری با «کارایی تمام» جهت «کنترل رشد جمعیت»می باشد.</a:t>
            </a:r>
            <a:endParaRPr lang="en-US" sz="2200" smtClean="0">
              <a:cs typeface="B Titr" pitchFamily="2" charset="-78"/>
            </a:endParaRPr>
          </a:p>
          <a:p>
            <a:pPr algn="just">
              <a:lnSpc>
                <a:spcPct val="120000"/>
              </a:lnSpc>
            </a:pPr>
            <a:r>
              <a:rPr lang="fa-IR" sz="2200" b="1" smtClean="0">
                <a:cs typeface="B Titr" pitchFamily="2" charset="-78"/>
              </a:rPr>
              <a:t> </a:t>
            </a:r>
            <a:endParaRPr lang="fa-IR" sz="22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2133600" y="990600"/>
            <a:ext cx="5334000" cy="533400"/>
          </a:xfrm>
        </p:spPr>
        <p:txBody>
          <a:bodyPr/>
          <a:lstStyle/>
          <a:p>
            <a:pPr algn="ctr"/>
            <a:r>
              <a:rPr lang="fa-IR" sz="3200" smtClean="0">
                <a:solidFill>
                  <a:srgbClr val="FF0000"/>
                </a:solidFill>
                <a:cs typeface="B Titr" pitchFamily="2" charset="-78"/>
              </a:rPr>
              <a:t>جنگ جمعیتی علیه مسلمانان </a:t>
            </a:r>
          </a:p>
        </p:txBody>
      </p:sp>
      <p:sp>
        <p:nvSpPr>
          <p:cNvPr id="3" name="Content Placeholder 2"/>
          <p:cNvSpPr>
            <a:spLocks noGrp="1"/>
          </p:cNvSpPr>
          <p:nvPr>
            <p:ph idx="1"/>
          </p:nvPr>
        </p:nvSpPr>
        <p:spPr>
          <a:xfrm>
            <a:off x="457200" y="1676400"/>
            <a:ext cx="8229600" cy="4648200"/>
          </a:xfrm>
        </p:spPr>
        <p:txBody>
          <a:bodyPr>
            <a:normAutofit lnSpcReduction="10000"/>
          </a:bodyPr>
          <a:lstStyle/>
          <a:p>
            <a:pPr marL="274320" indent="-274320" algn="just" fontAlgn="auto">
              <a:spcAft>
                <a:spcPts val="0"/>
              </a:spcAft>
              <a:buClr>
                <a:schemeClr val="accent3"/>
              </a:buClr>
              <a:buFont typeface="Wingdings 2"/>
              <a:buChar char=""/>
              <a:defRPr/>
            </a:pPr>
            <a:r>
              <a:rPr lang="fa-IR" sz="2900" b="1" dirty="0" smtClean="0">
                <a:ea typeface="+mn-ea"/>
                <a:cs typeface="B Titr" pitchFamily="2" charset="-78"/>
              </a:rPr>
              <a:t> </a:t>
            </a:r>
            <a:r>
              <a:rPr lang="ar-SA" sz="2900" dirty="0" smtClean="0">
                <a:ea typeface="+mn-ea"/>
                <a:cs typeface="B Titr" pitchFamily="2" charset="-78"/>
              </a:rPr>
              <a:t>نهادهای کنترل جمعیت جهانی یکی از پروژه های شورای امنیت ملی آمریکا بوده است.</a:t>
            </a:r>
            <a:endParaRPr lang="fa-IR" sz="2900" dirty="0" smtClean="0">
              <a:ea typeface="+mn-ea"/>
              <a:cs typeface="B Titr" pitchFamily="2" charset="-78"/>
            </a:endParaRPr>
          </a:p>
          <a:p>
            <a:pPr marL="274320" indent="-274320" algn="just" fontAlgn="auto">
              <a:spcAft>
                <a:spcPts val="0"/>
              </a:spcAft>
              <a:buClr>
                <a:schemeClr val="accent3"/>
              </a:buClr>
              <a:buFont typeface="Wingdings 2"/>
              <a:buChar char=""/>
              <a:defRPr/>
            </a:pPr>
            <a:r>
              <a:rPr lang="ar-SA" sz="2900" dirty="0" smtClean="0">
                <a:ea typeface="+mn-ea"/>
                <a:cs typeface="B Titr" pitchFamily="2" charset="-78"/>
              </a:rPr>
              <a:t>برنامه عمل جمعیت جهانی</a:t>
            </a:r>
            <a:r>
              <a:rPr lang="en-US" sz="2900" dirty="0" smtClean="0">
                <a:ea typeface="+mn-ea"/>
                <a:cs typeface="B Titr" pitchFamily="2" charset="-78"/>
              </a:rPr>
              <a:t> </a:t>
            </a:r>
            <a:r>
              <a:rPr lang="ar-SA" sz="2900" dirty="0" smtClean="0">
                <a:ea typeface="+mn-ea"/>
                <a:cs typeface="B Titr" pitchFamily="2" charset="-78"/>
              </a:rPr>
              <a:t>(</a:t>
            </a:r>
            <a:r>
              <a:rPr lang="en-US" sz="2900" dirty="0" smtClean="0">
                <a:ea typeface="+mn-ea"/>
                <a:cs typeface="B Titr" pitchFamily="2" charset="-78"/>
              </a:rPr>
              <a:t>NSSM200</a:t>
            </a:r>
            <a:r>
              <a:rPr lang="ar-SA" sz="2900" dirty="0" smtClean="0">
                <a:ea typeface="+mn-ea"/>
                <a:cs typeface="B Titr" pitchFamily="2" charset="-78"/>
              </a:rPr>
              <a:t>)برنامه‌ای است که برای دو دهه، بر جمعیت‌زدایی جهانی مسلط بوده است. حامیان اصلی این برنامه</a:t>
            </a:r>
            <a:r>
              <a:rPr lang="fa-IR" sz="2900" dirty="0" smtClean="0">
                <a:ea typeface="+mn-ea"/>
                <a:cs typeface="B Titr" pitchFamily="2" charset="-78"/>
              </a:rPr>
              <a:t>:صندوق جمعیت</a:t>
            </a:r>
            <a:r>
              <a:rPr lang="ar-SA" sz="2900" dirty="0" smtClean="0">
                <a:ea typeface="+mn-ea"/>
                <a:cs typeface="B Titr" pitchFamily="2" charset="-78"/>
              </a:rPr>
              <a:t>،یونیسف،بانک جهانی، بنیاد راکفلر، بنیاد پاکارد، بنیاد کاول، بنیاد رفاه عمومی و دیگر بنیادهای خصوصی و خیریه‌ها</a:t>
            </a:r>
            <a:r>
              <a:rPr lang="fa-IR" sz="2900" dirty="0" smtClean="0">
                <a:ea typeface="+mn-ea"/>
                <a:cs typeface="B Titr" pitchFamily="2" charset="-78"/>
              </a:rPr>
              <a:t> می باشند.</a:t>
            </a:r>
            <a:endParaRPr lang="en-US" sz="2900" dirty="0" smtClean="0">
              <a:ea typeface="+mn-ea"/>
              <a:cs typeface="B Titr" pitchFamily="2" charset="-78"/>
            </a:endParaRPr>
          </a:p>
          <a:p>
            <a:pPr marL="274320" indent="-274320" algn="just" fontAlgn="auto">
              <a:spcAft>
                <a:spcPts val="0"/>
              </a:spcAft>
              <a:buClr>
                <a:schemeClr val="accent3"/>
              </a:buClr>
              <a:buFont typeface="Wingdings 2"/>
              <a:buChar char=""/>
              <a:defRPr/>
            </a:pPr>
            <a:r>
              <a:rPr lang="fa-IR" sz="2900" b="1" dirty="0" smtClean="0">
                <a:ea typeface="+mn-ea"/>
                <a:cs typeface="B Titr" pitchFamily="2" charset="-78"/>
              </a:rPr>
              <a:t> </a:t>
            </a:r>
            <a:r>
              <a:rPr lang="fa-IR" sz="2900" dirty="0" smtClean="0">
                <a:ea typeface="+mn-ea"/>
                <a:cs typeface="B Titr" pitchFamily="2" charset="-78"/>
              </a:rPr>
              <a:t>آژانس های بین المللی مانند یونیسف</a:t>
            </a:r>
            <a:r>
              <a:rPr lang="fa-IR" dirty="0" smtClean="0">
                <a:ea typeface="+mn-ea"/>
                <a:cs typeface="B Titr" pitchFamily="2" charset="-78"/>
              </a:rPr>
              <a:t>، کودکان را در جشن هالووین برای جمع آوری کمک بسیج می کنند تا این کمک را برای تامین داروهای سقط جنین، عقیم سازی و خدمات سقط جنین به کشورهای خارجی اهدا کنند.</a:t>
            </a:r>
            <a:endParaRPr lang="en-US" dirty="0" smtClean="0">
              <a:ea typeface="+mn-ea"/>
              <a:cs typeface="B Titr" pitchFamily="2" charset="-78"/>
            </a:endParaRPr>
          </a:p>
          <a:p>
            <a:pPr marL="274320" indent="-274320" fontAlgn="auto">
              <a:spcAft>
                <a:spcPts val="0"/>
              </a:spcAft>
              <a:buClr>
                <a:schemeClr val="accent3"/>
              </a:buClr>
              <a:buFont typeface="Wingdings 2"/>
              <a:buChar char=""/>
              <a:defRPr/>
            </a:pPr>
            <a:endParaRPr lang="fa-IR" dirty="0">
              <a:ea typeface="+mn-ea"/>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63" y="704850"/>
            <a:ext cx="6000750" cy="1143000"/>
          </a:xfrm>
        </p:spPr>
        <p:txBody>
          <a:bodyPr>
            <a:normAutofit fontScale="90000"/>
          </a:bodyPr>
          <a:lstStyle/>
          <a:p>
            <a:pPr algn="ctr" fontAlgn="auto">
              <a:spcAft>
                <a:spcPts val="0"/>
              </a:spcAft>
              <a:defRPr/>
            </a:pPr>
            <a:r>
              <a:rPr lang="fa-IR" i="1" u="sng" dirty="0" smtClean="0"/>
              <a:t/>
            </a:r>
            <a:br>
              <a:rPr lang="fa-IR" i="1" u="sng" dirty="0" smtClean="0"/>
            </a:br>
            <a:r>
              <a:rPr lang="fa-IR" i="1" u="sng" dirty="0" smtClean="0">
                <a:solidFill>
                  <a:srgbClr val="FF0000"/>
                </a:solidFill>
                <a:cs typeface="B Titr" pitchFamily="2" charset="-78"/>
              </a:rPr>
              <a:t> کاهش جمعیت جهان اسلام</a:t>
            </a:r>
            <a:endParaRPr lang="fa-IR" i="1" u="sng" dirty="0"/>
          </a:p>
        </p:txBody>
      </p:sp>
      <p:sp>
        <p:nvSpPr>
          <p:cNvPr id="33795" name="Content Placeholder 2"/>
          <p:cNvSpPr>
            <a:spLocks noGrp="1"/>
          </p:cNvSpPr>
          <p:nvPr>
            <p:ph idx="1"/>
          </p:nvPr>
        </p:nvSpPr>
        <p:spPr/>
        <p:txBody>
          <a:bodyPr/>
          <a:lstStyle/>
          <a:p>
            <a:pPr algn="just"/>
            <a:r>
              <a:rPr lang="fa-IR" sz="3600" smtClean="0">
                <a:cs typeface="B Titr" pitchFamily="2" charset="-78"/>
              </a:rPr>
              <a:t>کنترل جمعیت برنامه ای توطئه آمیز بود که روزی توسط یهودیان علیه مسیحیان به کار گرفته شد تا جمعیت یهود به اقلیت ناچیز تبدیل نگردد و امروز صهیونیست های خبیث با تحریک و بسیج کردن سران مسیحی غرب علیه اسلام قصد پیاده کردن چنین برنامه توطئه آمیز را دارند.</a:t>
            </a:r>
          </a:p>
          <a:p>
            <a:endParaRPr lang="fa-I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1785938" y="1009650"/>
            <a:ext cx="5143500" cy="723900"/>
          </a:xfrm>
        </p:spPr>
        <p:txBody>
          <a:bodyPr>
            <a:spAutoFit/>
          </a:bodyPr>
          <a:lstStyle/>
          <a:p>
            <a:pPr algn="ctr"/>
            <a:r>
              <a:rPr lang="fa-IR" sz="4400" b="1" smtClean="0">
                <a:solidFill>
                  <a:srgbClr val="FF0000"/>
                </a:solidFill>
                <a:cs typeface="B Titr" pitchFamily="2" charset="-78"/>
              </a:rPr>
              <a:t>علل جنگ جمعیتی</a:t>
            </a:r>
            <a:endParaRPr lang="en-US" sz="4400" smtClean="0">
              <a:solidFill>
                <a:srgbClr val="FF0000"/>
              </a:solidFill>
              <a:cs typeface="B Titr" pitchFamily="2" charset="-78"/>
            </a:endParaRPr>
          </a:p>
        </p:txBody>
      </p:sp>
      <p:sp>
        <p:nvSpPr>
          <p:cNvPr id="6" name="Content Placeholder 2"/>
          <p:cNvSpPr txBox="1">
            <a:spLocks/>
          </p:cNvSpPr>
          <p:nvPr/>
        </p:nvSpPr>
        <p:spPr>
          <a:xfrm>
            <a:off x="571500" y="1857375"/>
            <a:ext cx="8229600" cy="4500563"/>
          </a:xfrm>
          <a:prstGeom prst="round2SameRect">
            <a:avLst/>
          </a:prstGeom>
          <a:ln w="76200" cap="flat" cmpd="sng" algn="ctr">
            <a:solidFill>
              <a:schemeClr val="accent2"/>
            </a:solidFill>
            <a:prstDash val="solid"/>
          </a:ln>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algn="just" fontAlgn="auto">
              <a:spcBef>
                <a:spcPts val="0"/>
              </a:spcBef>
              <a:spcAft>
                <a:spcPts val="0"/>
              </a:spcAft>
              <a:buFont typeface="Wingdings" pitchFamily="2" charset="2"/>
              <a:buChar char="q"/>
              <a:defRPr/>
            </a:pPr>
            <a:endParaRPr lang="fa-IR" sz="8800" dirty="0">
              <a:cs typeface="B Titr" pitchFamily="2" charset="-78"/>
            </a:endParaRPr>
          </a:p>
          <a:p>
            <a:pPr algn="just" fontAlgn="auto">
              <a:spcBef>
                <a:spcPts val="0"/>
              </a:spcBef>
              <a:spcAft>
                <a:spcPts val="0"/>
              </a:spcAft>
              <a:buFont typeface="Wingdings" pitchFamily="2" charset="2"/>
              <a:buChar char="q"/>
              <a:defRPr/>
            </a:pPr>
            <a:r>
              <a:rPr lang="fa-IR" sz="8800" dirty="0">
                <a:cs typeface="B Titr" pitchFamily="2" charset="-78"/>
              </a:rPr>
              <a:t>کاهش جمعیت زمین برای حفظ عملکرد تجاری و صنایع امریکا</a:t>
            </a:r>
          </a:p>
          <a:p>
            <a:pPr algn="just" fontAlgn="auto">
              <a:spcBef>
                <a:spcPts val="0"/>
              </a:spcBef>
              <a:spcAft>
                <a:spcPts val="0"/>
              </a:spcAft>
              <a:buFont typeface="Wingdings" pitchFamily="2" charset="2"/>
              <a:buChar char="q"/>
              <a:defRPr/>
            </a:pPr>
            <a:endParaRPr lang="fa-IR" sz="8800" dirty="0">
              <a:cs typeface="B Titr" pitchFamily="2" charset="-78"/>
            </a:endParaRPr>
          </a:p>
          <a:p>
            <a:pPr algn="just" fontAlgn="auto">
              <a:spcBef>
                <a:spcPts val="0"/>
              </a:spcBef>
              <a:spcAft>
                <a:spcPts val="0"/>
              </a:spcAft>
              <a:buFont typeface="Wingdings" pitchFamily="2" charset="2"/>
              <a:buChar char="q"/>
              <a:defRPr/>
            </a:pPr>
            <a:endParaRPr lang="fa-IR" sz="8800" dirty="0">
              <a:cs typeface="B Titr" pitchFamily="2" charset="-78"/>
            </a:endParaRPr>
          </a:p>
          <a:p>
            <a:pPr algn="just" fontAlgn="auto">
              <a:spcBef>
                <a:spcPts val="0"/>
              </a:spcBef>
              <a:spcAft>
                <a:spcPts val="0"/>
              </a:spcAft>
              <a:buFont typeface="Wingdings" pitchFamily="2" charset="2"/>
              <a:buChar char="q"/>
              <a:defRPr/>
            </a:pPr>
            <a:r>
              <a:rPr lang="fa-IR" sz="8800" dirty="0">
                <a:cs typeface="B Titr" pitchFamily="2" charset="-78"/>
              </a:rPr>
              <a:t>حفظ موقعیت اقتصادی و سیاسی کشورهای توسعه یافته و غربی </a:t>
            </a:r>
          </a:p>
          <a:p>
            <a:pPr algn="just" fontAlgn="auto">
              <a:spcBef>
                <a:spcPts val="0"/>
              </a:spcBef>
              <a:spcAft>
                <a:spcPts val="0"/>
              </a:spcAft>
              <a:buFont typeface="Wingdings" pitchFamily="2" charset="2"/>
              <a:buChar char="q"/>
              <a:defRPr/>
            </a:pPr>
            <a:endParaRPr lang="fa-IR" sz="8800" dirty="0">
              <a:cs typeface="B Titr" pitchFamily="2" charset="-78"/>
            </a:endParaRPr>
          </a:p>
          <a:p>
            <a:pPr algn="just" fontAlgn="auto">
              <a:spcBef>
                <a:spcPts val="0"/>
              </a:spcBef>
              <a:spcAft>
                <a:spcPts val="0"/>
              </a:spcAft>
              <a:buFont typeface="Wingdings" pitchFamily="2" charset="2"/>
              <a:buChar char="q"/>
              <a:defRPr/>
            </a:pPr>
            <a:endParaRPr lang="fa-IR" sz="8800" dirty="0">
              <a:cs typeface="B Titr" pitchFamily="2" charset="-78"/>
            </a:endParaRPr>
          </a:p>
          <a:p>
            <a:pPr algn="just" fontAlgn="auto">
              <a:spcBef>
                <a:spcPts val="0"/>
              </a:spcBef>
              <a:spcAft>
                <a:spcPts val="0"/>
              </a:spcAft>
              <a:buFont typeface="Wingdings" pitchFamily="2" charset="2"/>
              <a:buChar char="q"/>
              <a:defRPr/>
            </a:pPr>
            <a:r>
              <a:rPr lang="fa-IR" sz="8800" dirty="0">
                <a:cs typeface="B Titr" pitchFamily="2" charset="-78"/>
              </a:rPr>
              <a:t>پیرشدن جمعیت در کشور های توسعه یافته و در نتیجه برنامه ریزی جهت کاستن و پیر نمودن جمعیت کشور های در حال توسعه</a:t>
            </a:r>
          </a:p>
          <a:p>
            <a:pPr algn="just" fontAlgn="auto">
              <a:spcBef>
                <a:spcPts val="0"/>
              </a:spcBef>
              <a:spcAft>
                <a:spcPts val="0"/>
              </a:spcAft>
              <a:buFont typeface="Wingdings" pitchFamily="2" charset="2"/>
              <a:buChar char="q"/>
              <a:defRPr/>
            </a:pPr>
            <a:endParaRPr lang="fa-IR" sz="8800" dirty="0">
              <a:cs typeface="B Titr" pitchFamily="2" charset="-78"/>
            </a:endParaRPr>
          </a:p>
          <a:p>
            <a:pPr indent="-274320" fontAlgn="auto">
              <a:spcBef>
                <a:spcPct val="20000"/>
              </a:spcBef>
              <a:spcAft>
                <a:spcPts val="0"/>
              </a:spcAft>
              <a:buClr>
                <a:schemeClr val="accent3"/>
              </a:buClr>
              <a:buSzPct val="95000"/>
              <a:buFont typeface="Wingdings" pitchFamily="2" charset="2"/>
              <a:buChar char="q"/>
              <a:defRPr/>
            </a:pPr>
            <a:r>
              <a:rPr lang="fa-IR" sz="8800" dirty="0">
                <a:cs typeface="B Titr" pitchFamily="2" charset="-78"/>
              </a:rPr>
              <a:t>ترس کشورهای غربی از افزایش جمعیت مسلمانان</a:t>
            </a:r>
          </a:p>
          <a:p>
            <a:pPr indent="-274320" fontAlgn="auto">
              <a:spcBef>
                <a:spcPct val="20000"/>
              </a:spcBef>
              <a:spcAft>
                <a:spcPts val="0"/>
              </a:spcAft>
              <a:buClr>
                <a:schemeClr val="accent3"/>
              </a:buClr>
              <a:buSzPct val="95000"/>
              <a:buFont typeface="Wingdings" pitchFamily="2" charset="2"/>
              <a:buChar char="q"/>
              <a:defRPr/>
            </a:pPr>
            <a:endParaRPr lang="fa-IR" sz="8800" dirty="0">
              <a:cs typeface="B Titr" pitchFamily="2" charset="-78"/>
            </a:endParaRPr>
          </a:p>
          <a:p>
            <a:pPr indent="-274320" fontAlgn="auto">
              <a:spcBef>
                <a:spcPct val="20000"/>
              </a:spcBef>
              <a:spcAft>
                <a:spcPts val="0"/>
              </a:spcAft>
              <a:buClr>
                <a:schemeClr val="accent3"/>
              </a:buClr>
              <a:buSzPct val="95000"/>
              <a:buFont typeface="Wingdings" pitchFamily="2" charset="2"/>
              <a:buChar char="q"/>
              <a:defRPr/>
            </a:pPr>
            <a:r>
              <a:rPr lang="fa-IR" sz="8800" dirty="0">
                <a:cs typeface="B Titr" pitchFamily="2" charset="-78"/>
              </a:rPr>
              <a:t>و......</a:t>
            </a:r>
          </a:p>
          <a:p>
            <a:pPr marL="274320" indent="-274320" algn="just" fontAlgn="auto">
              <a:spcBef>
                <a:spcPct val="20000"/>
              </a:spcBef>
              <a:spcAft>
                <a:spcPts val="0"/>
              </a:spcAft>
              <a:buClr>
                <a:schemeClr val="accent3"/>
              </a:buClr>
              <a:buSzPct val="95000"/>
              <a:buFont typeface="Wingdings 2"/>
              <a:buChar char=""/>
              <a:defRPr/>
            </a:pPr>
            <a:endParaRPr lang="en-US" dirty="0"/>
          </a:p>
          <a:p>
            <a:pPr marL="274320" indent="-274320" algn="just" fontAlgn="auto">
              <a:spcBef>
                <a:spcPct val="20000"/>
              </a:spcBef>
              <a:spcAft>
                <a:spcPts val="0"/>
              </a:spcAft>
              <a:buClr>
                <a:schemeClr val="accent3"/>
              </a:buClr>
              <a:buSzPct val="95000"/>
              <a:buFont typeface="Wingdings 2"/>
              <a:buChar char=""/>
              <a:defRPr/>
            </a:pPr>
            <a:endParaRPr lang="fa-IR" sz="2400" dirty="0"/>
          </a:p>
          <a:p>
            <a:pPr marL="274320" indent="-274320" algn="just" fontAlgn="auto">
              <a:spcBef>
                <a:spcPct val="20000"/>
              </a:spcBef>
              <a:spcAft>
                <a:spcPts val="0"/>
              </a:spcAft>
              <a:buClr>
                <a:schemeClr val="accent3"/>
              </a:buClr>
              <a:buSzPct val="95000"/>
              <a:buFont typeface="Wingdings 2"/>
              <a:buChar char=""/>
              <a:defRPr/>
            </a:pPr>
            <a:endParaRPr lang="en-US" sz="2400" dirty="0">
              <a:cs typeface="B Titr"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63" y="1000125"/>
            <a:ext cx="6000750" cy="847725"/>
          </a:xfrm>
        </p:spPr>
        <p:txBody>
          <a:bodyPr>
            <a:normAutofit fontScale="90000"/>
          </a:bodyPr>
          <a:lstStyle/>
          <a:p>
            <a:pPr algn="ctr" fontAlgn="auto">
              <a:spcAft>
                <a:spcPts val="0"/>
              </a:spcAft>
              <a:defRPr/>
            </a:pPr>
            <a:r>
              <a:rPr lang="fa-IR" i="1" u="sng" dirty="0" smtClean="0"/>
              <a:t/>
            </a:r>
            <a:br>
              <a:rPr lang="fa-IR" i="1" u="sng" dirty="0" smtClean="0"/>
            </a:br>
            <a:r>
              <a:rPr lang="fa-IR" i="1" dirty="0" smtClean="0">
                <a:solidFill>
                  <a:srgbClr val="FF0000"/>
                </a:solidFill>
                <a:cs typeface="B Titr" pitchFamily="2" charset="-78"/>
              </a:rPr>
              <a:t> کاهش جمعیت جهان اسلام</a:t>
            </a:r>
            <a:endParaRPr lang="fa-IR" i="1" dirty="0"/>
          </a:p>
        </p:txBody>
      </p:sp>
      <p:sp>
        <p:nvSpPr>
          <p:cNvPr id="34819" name="Content Placeholder 2"/>
          <p:cNvSpPr>
            <a:spLocks noGrp="1"/>
          </p:cNvSpPr>
          <p:nvPr>
            <p:ph idx="1"/>
          </p:nvPr>
        </p:nvSpPr>
        <p:spPr>
          <a:xfrm>
            <a:off x="457200" y="2286000"/>
            <a:ext cx="8229600" cy="4038600"/>
          </a:xfrm>
        </p:spPr>
        <p:txBody>
          <a:bodyPr/>
          <a:lstStyle/>
          <a:p>
            <a:pPr algn="just"/>
            <a:r>
              <a:rPr lang="fa-IR" smtClean="0">
                <a:cs typeface="B Titr" pitchFamily="2" charset="-78"/>
              </a:rPr>
              <a:t>در کتاب </a:t>
            </a:r>
            <a:r>
              <a:rPr lang="fa-IR" smtClean="0">
                <a:solidFill>
                  <a:srgbClr val="FF0000"/>
                </a:solidFill>
                <a:cs typeface="B Titr" pitchFamily="2" charset="-78"/>
              </a:rPr>
              <a:t>آندره میکل </a:t>
            </a:r>
            <a:r>
              <a:rPr lang="fa-IR" smtClean="0">
                <a:cs typeface="B Titr" pitchFamily="2" charset="-78"/>
              </a:rPr>
              <a:t>با عنوان </a:t>
            </a:r>
            <a:r>
              <a:rPr lang="fa-IR" b="1" smtClean="0">
                <a:cs typeface="B Titr" pitchFamily="2" charset="-78"/>
              </a:rPr>
              <a:t>اسلام و تمدن اسلامی </a:t>
            </a:r>
            <a:r>
              <a:rPr lang="fa-IR" smtClean="0">
                <a:cs typeface="B Titr" pitchFamily="2" charset="-78"/>
              </a:rPr>
              <a:t>(ترجمه دکتر حسن فروغی)</a:t>
            </a:r>
            <a:r>
              <a:rPr lang="fa-IR" b="1" smtClean="0">
                <a:cs typeface="B Titr" pitchFamily="2" charset="-78"/>
              </a:rPr>
              <a:t> </a:t>
            </a:r>
            <a:r>
              <a:rPr lang="fa-IR" smtClean="0">
                <a:cs typeface="B Titr" pitchFamily="2" charset="-78"/>
              </a:rPr>
              <a:t>در بخشی که </a:t>
            </a:r>
            <a:r>
              <a:rPr lang="fa-IR" smtClean="0">
                <a:solidFill>
                  <a:srgbClr val="FF0000"/>
                </a:solidFill>
                <a:cs typeface="B Titr" pitchFamily="2" charset="-78"/>
              </a:rPr>
              <a:t>رشد جمعیت جهان اسلام </a:t>
            </a:r>
            <a:r>
              <a:rPr lang="fa-IR" smtClean="0">
                <a:cs typeface="B Titr" pitchFamily="2" charset="-78"/>
              </a:rPr>
              <a:t>را بررسی می کند و نمی تواند ترس و واهمه غرب را از این موضوع پنهان نگه دارد، می خوانیم: «اگر نظر غرب امروزه در مورد افزایش جمعیت تغییر کرده آیا بدین علت نیست که جمعیت جهان سوم (به ویژه جهان اسلام) یا به عبارتی یک سوم جهان، به ضرر وی در حال نوسان است؟ غربی که قبلاً حاکم بر جهان بود، آیا بر این باور نیست که اگر همراه با پیشرفت فنی، جمعیت بیشتری هم می داشت می توانست تا حدی به اربابی خود بر جهان ادامه دهد؟... »</a:t>
            </a:r>
          </a:p>
          <a:p>
            <a:endParaRPr lang="fa-IR"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704850"/>
            <a:ext cx="8229600" cy="652463"/>
          </a:xfrm>
        </p:spPr>
        <p:txBody>
          <a:bodyPr/>
          <a:lstStyle/>
          <a:p>
            <a:pPr algn="ctr"/>
            <a:r>
              <a:rPr lang="fa-IR" sz="3600" smtClean="0">
                <a:solidFill>
                  <a:srgbClr val="FF0000"/>
                </a:solidFill>
                <a:cs typeface="B Titr" pitchFamily="2" charset="-78"/>
              </a:rPr>
              <a:t>کاهش جمعیت در کشورهای اسلامی  </a:t>
            </a:r>
          </a:p>
        </p:txBody>
      </p:sp>
      <p:sp>
        <p:nvSpPr>
          <p:cNvPr id="35843" name="Content Placeholder 2"/>
          <p:cNvSpPr>
            <a:spLocks noGrp="1"/>
          </p:cNvSpPr>
          <p:nvPr>
            <p:ph idx="1"/>
          </p:nvPr>
        </p:nvSpPr>
        <p:spPr>
          <a:xfrm>
            <a:off x="457200" y="1428750"/>
            <a:ext cx="8229600" cy="4895850"/>
          </a:xfrm>
        </p:spPr>
        <p:txBody>
          <a:bodyPr/>
          <a:lstStyle/>
          <a:p>
            <a:pPr algn="just"/>
            <a:r>
              <a:rPr lang="ar-SA" sz="2400" smtClean="0">
                <a:cs typeface="B Titr" pitchFamily="2" charset="-78"/>
              </a:rPr>
              <a:t>نیکولاس اِبِرشتات، از محققان انستیتو انترپرایز آمریکا در مقاله اش با عنوان "</a:t>
            </a:r>
            <a:r>
              <a:rPr lang="ar-SA" sz="2400" b="1" smtClean="0">
                <a:solidFill>
                  <a:srgbClr val="00B050"/>
                </a:solidFill>
                <a:cs typeface="B Titr" pitchFamily="2" charset="-78"/>
              </a:rPr>
              <a:t>کاهش باروری در جهان اسلام: تغییری فاحش که در کمال تعجب کسی متوجه آن نشده است</a:t>
            </a:r>
            <a:r>
              <a:rPr lang="ar-SA" sz="2400" smtClean="0">
                <a:solidFill>
                  <a:srgbClr val="00B050"/>
                </a:solidFill>
                <a:cs typeface="B Titr" pitchFamily="2" charset="-78"/>
              </a:rPr>
              <a:t>" </a:t>
            </a:r>
            <a:r>
              <a:rPr lang="ar-SA" sz="2400" smtClean="0">
                <a:cs typeface="B Titr" pitchFamily="2" charset="-78"/>
              </a:rPr>
              <a:t>با استفاده از داده‌های بدست‌آمده از 49 کشورها و قلمروهای دارای اکثریت مسلمان دریافت که به طور میانگین نرخ باروری در سال‌های 1975 تا 80 و 2005 تا 2010، 41 درصد کاهش یافته است، حال آن که کاهش نرخ بارداری در کل جهان 33 درصد بوده است.22 درصد از کشورها و قلمروهای مسلمان شاهد 50 درصد یا بیشتر کاهش باروری بوده‌اند. بیشترین کاهش در ایران، عمان، امارات متحده عربی، الجزیره، بنگلادش، تونس، لیبی، آلبانی، قطر و کویت و در حدود 60 درصد یا بیشتر طی سه دهه گذشته بوده است.</a:t>
            </a:r>
            <a:endParaRPr lang="fa-IR" sz="2400" smtClean="0">
              <a:cs typeface="B Titr" pitchFamily="2" charset="-78"/>
            </a:endParaRPr>
          </a:p>
          <a:p>
            <a:pPr algn="just"/>
            <a:r>
              <a:rPr lang="ar-SA" sz="2400" smtClean="0">
                <a:cs typeface="B Titr" pitchFamily="2" charset="-78"/>
              </a:rPr>
              <a:t>"کاهش باروری در نسل گذشته در کشورهای عربی نسبت به دیگر نقاط جهان سریع‌تر بوده است."</a:t>
            </a:r>
            <a:endParaRPr lang="en-US" sz="2400" smtClean="0">
              <a:cs typeface="B Titr" pitchFamily="2" charset="-78"/>
            </a:endParaRPr>
          </a:p>
          <a:p>
            <a:endParaRPr lang="en-US" sz="1800" smtClean="0">
              <a:cs typeface="Majalla U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a-IR">
              <a:latin typeface="Constantia" pitchFamily="18" charset="0"/>
              <a:cs typeface="Majalla UI"/>
            </a:endParaRPr>
          </a:p>
        </p:txBody>
      </p:sp>
      <p:pic>
        <p:nvPicPr>
          <p:cNvPr id="36867" name="Picture 12" descr="http://www.mashreghnews.ir/files/fa/news/1392/1/5/297274_351.gif"/>
          <p:cNvPicPr>
            <a:picLocks noChangeAspect="1" noChangeArrowheads="1"/>
          </p:cNvPicPr>
          <p:nvPr/>
        </p:nvPicPr>
        <p:blipFill>
          <a:blip r:embed="rId2"/>
          <a:srcRect/>
          <a:stretch>
            <a:fillRect/>
          </a:stretch>
        </p:blipFill>
        <p:spPr bwMode="auto">
          <a:xfrm>
            <a:off x="1000125" y="357188"/>
            <a:ext cx="6643688" cy="5095875"/>
          </a:xfrm>
          <a:prstGeom prst="rect">
            <a:avLst/>
          </a:prstGeom>
          <a:noFill/>
          <a:ln w="9525">
            <a:noFill/>
            <a:miter lim="800000"/>
            <a:headEnd/>
            <a:tailEnd/>
          </a:ln>
        </p:spPr>
      </p:pic>
      <p:sp>
        <p:nvSpPr>
          <p:cNvPr id="36868" name="Rectangle 3"/>
          <p:cNvSpPr>
            <a:spLocks noChangeArrowheads="1"/>
          </p:cNvSpPr>
          <p:nvPr/>
        </p:nvSpPr>
        <p:spPr bwMode="auto">
          <a:xfrm>
            <a:off x="1857375" y="5613400"/>
            <a:ext cx="5286375" cy="492125"/>
          </a:xfrm>
          <a:prstGeom prst="rect">
            <a:avLst/>
          </a:prstGeom>
          <a:noFill/>
          <a:ln w="9525">
            <a:noFill/>
            <a:miter lim="800000"/>
            <a:headEnd/>
            <a:tailEnd/>
          </a:ln>
        </p:spPr>
        <p:txBody>
          <a:bodyPr anchor="ctr">
            <a:spAutoFit/>
          </a:bodyPr>
          <a:lstStyle/>
          <a:p>
            <a:pPr algn="ctr"/>
            <a:r>
              <a:rPr lang="fa-IR" sz="1200" b="1">
                <a:latin typeface="Times New Roman" pitchFamily="18" charset="0"/>
                <a:ea typeface="Times New Roman" pitchFamily="18" charset="0"/>
                <a:cs typeface="B Titr" pitchFamily="2" charset="-78"/>
              </a:rPr>
              <a:t>میزان کاهش باروری در میان مسلمانان در مقایسه با آمریکا، چین و آلمان - منبع: سازمان ملل</a:t>
            </a:r>
            <a:endParaRPr lang="en-US" sz="1200" b="1">
              <a:ea typeface="Times New Roman" pitchFamily="18" charset="0"/>
              <a:cs typeface="B Titr" pitchFamily="2" charset="-78"/>
            </a:endParaRPr>
          </a:p>
          <a:p>
            <a:pPr algn="ctr" eaLnBrk="0" hangingPunct="0"/>
            <a:r>
              <a:rPr lang="fa-IR" sz="1400" b="1">
                <a:latin typeface="Times New Roman" pitchFamily="18" charset="0"/>
                <a:ea typeface="Times New Roman" pitchFamily="18" charset="0"/>
                <a:cs typeface="B Titr" pitchFamily="2" charset="-78"/>
              </a:rPr>
              <a:t>سرمه‌ای: مسلمانان،صورتی: آمریکا،سبز: چین،مشکی: آلمان</a:t>
            </a:r>
            <a:endParaRPr lang="fa-IR">
              <a:cs typeface="B Titr" pitchFamily="2"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457200" y="704850"/>
            <a:ext cx="8229600" cy="652463"/>
          </a:xfrm>
        </p:spPr>
        <p:txBody>
          <a:bodyPr/>
          <a:lstStyle/>
          <a:p>
            <a:pPr algn="ctr"/>
            <a:r>
              <a:rPr lang="fa-IR" sz="3600" smtClean="0">
                <a:solidFill>
                  <a:srgbClr val="FF0000"/>
                </a:solidFill>
                <a:cs typeface="B Titr" pitchFamily="2" charset="-78"/>
              </a:rPr>
              <a:t>ترفند های کنترل جمعیت در کشورهای اسلامی  </a:t>
            </a:r>
          </a:p>
        </p:txBody>
      </p:sp>
      <p:sp>
        <p:nvSpPr>
          <p:cNvPr id="37891" name="Content Placeholder 2"/>
          <p:cNvSpPr>
            <a:spLocks noGrp="1"/>
          </p:cNvSpPr>
          <p:nvPr>
            <p:ph idx="1"/>
          </p:nvPr>
        </p:nvSpPr>
        <p:spPr>
          <a:xfrm>
            <a:off x="457200" y="1428750"/>
            <a:ext cx="8229600" cy="4895850"/>
          </a:xfrm>
        </p:spPr>
        <p:txBody>
          <a:bodyPr/>
          <a:lstStyle/>
          <a:p>
            <a:pPr>
              <a:lnSpc>
                <a:spcPct val="150000"/>
              </a:lnSpc>
            </a:pPr>
            <a:r>
              <a:rPr lang="fa-IR" sz="1800" smtClean="0">
                <a:cs typeface="B Titr" pitchFamily="2" charset="-78"/>
              </a:rPr>
              <a:t>ايجاد فشار یا تشويق برای کاهش جمعيت از طريق اعمال نفوذ غيرمستقيم بر مديران سياسی، تهاجم فرهنگی و تغيير ارزش های جوامع مسلمان</a:t>
            </a:r>
          </a:p>
          <a:p>
            <a:pPr>
              <a:lnSpc>
                <a:spcPct val="150000"/>
              </a:lnSpc>
            </a:pPr>
            <a:r>
              <a:rPr lang="fa-IR" sz="1800" smtClean="0">
                <a:cs typeface="B Titr" pitchFamily="2" charset="-78"/>
              </a:rPr>
              <a:t>طرح توسعه دمکراسی و آزادی و حقوق بشر بويژه برای زنان و جذب آنها به بازار کار و اشتغال برای تحقق اهداف فوق و تاخیر ازدواج و  کاهش جمعیت </a:t>
            </a:r>
            <a:endParaRPr lang="en-US" sz="1800" smtClean="0">
              <a:cs typeface="B Titr" pitchFamily="2" charset="-78"/>
            </a:endParaRPr>
          </a:p>
          <a:p>
            <a:pPr>
              <a:lnSpc>
                <a:spcPct val="150000"/>
              </a:lnSpc>
            </a:pPr>
            <a:r>
              <a:rPr lang="fa-IR" sz="1800" smtClean="0">
                <a:cs typeface="B Titr" pitchFamily="2" charset="-78"/>
              </a:rPr>
              <a:t>تاکيد بر ضرورت کاهش جمعيت برای رسيدن به رشد اجتماعی و اقتصادی در برنامه­های توسعه دولت­ها</a:t>
            </a:r>
          </a:p>
          <a:p>
            <a:pPr>
              <a:lnSpc>
                <a:spcPct val="150000"/>
              </a:lnSpc>
            </a:pPr>
            <a:r>
              <a:rPr lang="fa-IR" sz="1800" smtClean="0">
                <a:cs typeface="B Titr" pitchFamily="2" charset="-78"/>
              </a:rPr>
              <a:t>تشویق های مالی و ارائه خدمات تنظیم خانواده </a:t>
            </a:r>
          </a:p>
          <a:p>
            <a:pPr>
              <a:lnSpc>
                <a:spcPct val="150000"/>
              </a:lnSpc>
            </a:pPr>
            <a:r>
              <a:rPr lang="fa-IR" sz="1800" smtClean="0">
                <a:cs typeface="B Titr" pitchFamily="2" charset="-78"/>
              </a:rPr>
              <a:t>استفاده ابزاری از بهداشت و سلامت مادر و فرزند به عنوان يکی از راه های کنترل جمعيت بويژه در کشورهای اسلامی</a:t>
            </a:r>
          </a:p>
          <a:p>
            <a:pPr>
              <a:lnSpc>
                <a:spcPct val="150000"/>
              </a:lnSpc>
            </a:pPr>
            <a:r>
              <a:rPr lang="fa-IR" sz="1800" smtClean="0">
                <a:cs typeface="B Titr" pitchFamily="2" charset="-78"/>
              </a:rPr>
              <a:t>استفاده ابزاری از دين به عنوان مهم ترين عامل تأثيرگذار و موفق در اجرای اين سياست ها و استفاده غیرصادقانه از عالمان دين در توجيه تجويز و ترويج سياست های کنترل جمعيت</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704850"/>
            <a:ext cx="8229600" cy="652463"/>
          </a:xfrm>
        </p:spPr>
        <p:txBody>
          <a:bodyPr/>
          <a:lstStyle/>
          <a:p>
            <a:pPr algn="ctr"/>
            <a:r>
              <a:rPr lang="fa-IR" sz="3600" smtClean="0">
                <a:solidFill>
                  <a:srgbClr val="FF0000"/>
                </a:solidFill>
                <a:cs typeface="B Titr" pitchFamily="2" charset="-78"/>
              </a:rPr>
              <a:t>کنترل جمعیت در کشورهای اسلامی  </a:t>
            </a:r>
          </a:p>
        </p:txBody>
      </p:sp>
      <p:sp>
        <p:nvSpPr>
          <p:cNvPr id="38915" name="Content Placeholder 2"/>
          <p:cNvSpPr>
            <a:spLocks noGrp="1"/>
          </p:cNvSpPr>
          <p:nvPr>
            <p:ph idx="1"/>
          </p:nvPr>
        </p:nvSpPr>
        <p:spPr>
          <a:xfrm>
            <a:off x="457200" y="1428750"/>
            <a:ext cx="8229600" cy="4895850"/>
          </a:xfrm>
        </p:spPr>
        <p:txBody>
          <a:bodyPr/>
          <a:lstStyle/>
          <a:p>
            <a:pPr>
              <a:lnSpc>
                <a:spcPct val="150000"/>
              </a:lnSpc>
            </a:pPr>
            <a:r>
              <a:rPr lang="fa-IR" sz="1800" smtClean="0">
                <a:cs typeface="B Titr" pitchFamily="2" charset="-78"/>
              </a:rPr>
              <a:t>ايجاد فشار یا تشويق برای کاهش جمعيت از طريق اعمال نفوذ غيرمستقيم بر مديران سياسی، تهاجم فرهنگی و تغيير ارزش های جوامع مسلمان</a:t>
            </a:r>
          </a:p>
          <a:p>
            <a:pPr>
              <a:lnSpc>
                <a:spcPct val="150000"/>
              </a:lnSpc>
            </a:pPr>
            <a:r>
              <a:rPr lang="fa-IR" sz="1800" smtClean="0">
                <a:cs typeface="B Titr" pitchFamily="2" charset="-78"/>
              </a:rPr>
              <a:t>طرح توسعه دمکراسی و آزادی و حقوق بشر بويژه برای زنان و جذب آنها به بازار کار و اشتغال برای تحقق اهداف فوق و تاخیر ازدواج و  کاهش جمعیت </a:t>
            </a:r>
            <a:endParaRPr lang="en-US" sz="1800" smtClean="0">
              <a:cs typeface="B Titr" pitchFamily="2" charset="-78"/>
            </a:endParaRPr>
          </a:p>
          <a:p>
            <a:pPr>
              <a:lnSpc>
                <a:spcPct val="150000"/>
              </a:lnSpc>
            </a:pPr>
            <a:r>
              <a:rPr lang="fa-IR" sz="1800" smtClean="0">
                <a:cs typeface="B Titr" pitchFamily="2" charset="-78"/>
              </a:rPr>
              <a:t>تاکيد بر ضرورت کاهش جمعيت برای رسيدن به رشد اجتماعی و اقتصادی در برنامه­های توسعه دولت­ها</a:t>
            </a:r>
          </a:p>
          <a:p>
            <a:pPr>
              <a:lnSpc>
                <a:spcPct val="150000"/>
              </a:lnSpc>
            </a:pPr>
            <a:r>
              <a:rPr lang="fa-IR" sz="1800" smtClean="0">
                <a:cs typeface="B Titr" pitchFamily="2" charset="-78"/>
              </a:rPr>
              <a:t>تشویق های مالی و ارائه خدمات تنظیم خانواده </a:t>
            </a:r>
          </a:p>
          <a:p>
            <a:pPr>
              <a:lnSpc>
                <a:spcPct val="150000"/>
              </a:lnSpc>
            </a:pPr>
            <a:r>
              <a:rPr lang="fa-IR" sz="1800" smtClean="0">
                <a:cs typeface="B Titr" pitchFamily="2" charset="-78"/>
              </a:rPr>
              <a:t>استفاده ابزاری از بهداشت و سلامت مادر و فرزند به عنوان يکی از راه های کنترل جمعيت بويژه در کشورهای اسلامی</a:t>
            </a:r>
          </a:p>
          <a:p>
            <a:pPr>
              <a:lnSpc>
                <a:spcPct val="150000"/>
              </a:lnSpc>
            </a:pPr>
            <a:r>
              <a:rPr lang="fa-IR" sz="1800" smtClean="0">
                <a:cs typeface="B Titr" pitchFamily="2" charset="-78"/>
              </a:rPr>
              <a:t>استفاده ابزاری از دين به عنوان مهم ترين عامل تأثيرگذار و موفق در اجرای اين سياست ها و استفاده غیرصادقانه از عالمان دين در توجيه تجويز و ترويج سياست های کنترل جمعيت</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704850"/>
            <a:ext cx="8229600" cy="652463"/>
          </a:xfrm>
        </p:spPr>
        <p:txBody>
          <a:bodyPr/>
          <a:lstStyle/>
          <a:p>
            <a:pPr algn="ctr"/>
            <a:r>
              <a:rPr lang="fa-IR" sz="3600" smtClean="0">
                <a:solidFill>
                  <a:srgbClr val="FF0000"/>
                </a:solidFill>
                <a:cs typeface="B Titr" pitchFamily="2" charset="-78"/>
              </a:rPr>
              <a:t>تنظیم خانواده و کاهش جمعیت کشورهای اسلامی  </a:t>
            </a:r>
          </a:p>
        </p:txBody>
      </p:sp>
      <p:sp>
        <p:nvSpPr>
          <p:cNvPr id="39939" name="Content Placeholder 2"/>
          <p:cNvSpPr>
            <a:spLocks noGrp="1"/>
          </p:cNvSpPr>
          <p:nvPr>
            <p:ph idx="1"/>
          </p:nvPr>
        </p:nvSpPr>
        <p:spPr>
          <a:xfrm>
            <a:off x="457200" y="1428750"/>
            <a:ext cx="8229600" cy="4895850"/>
          </a:xfrm>
        </p:spPr>
        <p:txBody>
          <a:bodyPr/>
          <a:lstStyle/>
          <a:p>
            <a:pPr algn="just"/>
            <a:r>
              <a:rPr lang="fa-IR" sz="2400" smtClean="0">
                <a:cs typeface="B Titr" pitchFamily="2" charset="-78"/>
              </a:rPr>
              <a:t>آژانس رشد و توسعه بين المللي آمریکا يا مؤسسه آژانس همكاري آمریکا هزينه تمامي طرح هاي كاهش جمعيت در كشورهاي اسلامي را به عهده دارد.</a:t>
            </a:r>
          </a:p>
          <a:p>
            <a:pPr algn="just"/>
            <a:endParaRPr lang="en-US" sz="2400" smtClean="0">
              <a:cs typeface="B Titr" pitchFamily="2" charset="-78"/>
            </a:endParaRPr>
          </a:p>
          <a:p>
            <a:pPr algn="just"/>
            <a:r>
              <a:rPr lang="fa-IR" sz="2400" smtClean="0">
                <a:cs typeface="B Titr" pitchFamily="2" charset="-78"/>
              </a:rPr>
              <a:t>كمپانی </a:t>
            </a:r>
            <a:r>
              <a:rPr lang="en-US" sz="2400" smtClean="0">
                <a:cs typeface="B Titr" pitchFamily="2" charset="-78"/>
              </a:rPr>
              <a:t>Finder</a:t>
            </a:r>
            <a:r>
              <a:rPr lang="fa-IR" sz="2400" smtClean="0">
                <a:cs typeface="B Titr" pitchFamily="2" charset="-78"/>
              </a:rPr>
              <a:t> كه وسايل جلوگيري از بارداري را توليد می کند  و در دسترس زنان قرار مي دهد ،با آژانس همكاري آمريكايي نيز همكاري مي نمايد.</a:t>
            </a:r>
          </a:p>
          <a:p>
            <a:pPr algn="just"/>
            <a:endParaRPr lang="en-US" sz="2400" smtClean="0">
              <a:cs typeface="B Titr" pitchFamily="2" charset="-78"/>
            </a:endParaRPr>
          </a:p>
          <a:p>
            <a:pPr algn="just"/>
            <a:r>
              <a:rPr lang="fa-IR" sz="2400" smtClean="0">
                <a:cs typeface="B Titr" pitchFamily="2" charset="-78"/>
              </a:rPr>
              <a:t>طرح هاي فاصله انداختن بين زايمان ها مشهور به ام. بي. اس كه از جانب آژانس همكاري آمریکا پشتيباني مي شود. اين مؤسسه به پخش وسايل جلوگيري از بارداري در كشورهاي اسلامي مي پردازد و فعاليت شديدي در اردن داشته است.</a:t>
            </a:r>
            <a:endParaRPr lang="en-US" sz="2400" smtClean="0">
              <a:cs typeface="B Titr" pitchFamily="2" charset="-78"/>
            </a:endParaRPr>
          </a:p>
          <a:p>
            <a:pPr>
              <a:lnSpc>
                <a:spcPct val="150000"/>
              </a:lnSpc>
            </a:pPr>
            <a:endParaRPr lang="fa-IR" sz="1800" smtClean="0">
              <a:cs typeface="B Titr"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algn="ctr"/>
            <a:r>
              <a:rPr lang="fa-IR" sz="3600" smtClean="0">
                <a:solidFill>
                  <a:srgbClr val="FF0000"/>
                </a:solidFill>
                <a:cs typeface="B Titr" pitchFamily="2" charset="-78"/>
              </a:rPr>
              <a:t>نقش سازمان های بین المللی در جنگ جمعیتی</a:t>
            </a:r>
          </a:p>
        </p:txBody>
      </p:sp>
      <p:sp>
        <p:nvSpPr>
          <p:cNvPr id="40963" name="Content Placeholder 2"/>
          <p:cNvSpPr>
            <a:spLocks noGrp="1"/>
          </p:cNvSpPr>
          <p:nvPr>
            <p:ph idx="1"/>
          </p:nvPr>
        </p:nvSpPr>
        <p:spPr/>
        <p:txBody>
          <a:bodyPr/>
          <a:lstStyle/>
          <a:p>
            <a:pPr algn="just"/>
            <a:r>
              <a:rPr lang="ar-SA" sz="3200" smtClean="0">
                <a:cs typeface="B Titr" pitchFamily="2" charset="-78"/>
              </a:rPr>
              <a:t>نهادهای کنترل جمعیت جهانی یکی از پروژه های شورای امنیت ملی آمریکا بوده است.</a:t>
            </a:r>
            <a:endParaRPr lang="en-US" sz="3200" smtClean="0">
              <a:cs typeface="B Titr" pitchFamily="2" charset="-78"/>
            </a:endParaRPr>
          </a:p>
          <a:p>
            <a:pPr algn="just"/>
            <a:r>
              <a:rPr lang="ar-SA" sz="3200" smtClean="0">
                <a:cs typeface="B Titr" pitchFamily="2" charset="-78"/>
              </a:rPr>
              <a:t>برنامه عمل جمعیت جهانی</a:t>
            </a:r>
            <a:r>
              <a:rPr lang="en-US" sz="3200" smtClean="0">
                <a:cs typeface="B Titr" pitchFamily="2" charset="-78"/>
              </a:rPr>
              <a:t> </a:t>
            </a:r>
            <a:r>
              <a:rPr lang="en-US" sz="2000" smtClean="0">
                <a:cs typeface="B Titr" pitchFamily="2" charset="-78"/>
              </a:rPr>
              <a:t>(NSSM200)</a:t>
            </a:r>
            <a:r>
              <a:rPr lang="ar-SA" sz="3200" smtClean="0">
                <a:cs typeface="B Titr" pitchFamily="2" charset="-78"/>
              </a:rPr>
              <a:t>برنامه‌ای است که برای دو دهه،بر جمعیت‌زدایی جهانی مسلط بوده است</a:t>
            </a:r>
            <a:r>
              <a:rPr lang="en-US" sz="3200" smtClean="0">
                <a:cs typeface="B Titr" pitchFamily="2" charset="-78"/>
              </a:rPr>
              <a:t> </a:t>
            </a:r>
          </a:p>
          <a:p>
            <a:pPr algn="just"/>
            <a:r>
              <a:rPr lang="ar-SA" sz="3200" smtClean="0">
                <a:cs typeface="B Titr" pitchFamily="2" charset="-78"/>
              </a:rPr>
              <a:t>حامیان اصلی این برنامه:صندوق جمعيت،یونیسف،بانک جهانی،بنیاد</a:t>
            </a:r>
            <a:r>
              <a:rPr lang="fa-IR" sz="3200" smtClean="0">
                <a:cs typeface="B Titr" pitchFamily="2" charset="-78"/>
              </a:rPr>
              <a:t> </a:t>
            </a:r>
            <a:r>
              <a:rPr lang="ar-SA" sz="3200" smtClean="0">
                <a:cs typeface="B Titr" pitchFamily="2" charset="-78"/>
              </a:rPr>
              <a:t>راکفلر،بنیادپاکارد،بنیادکاول،بنیادرفاه عمومی و دیگر بنیادهای خصوصی و خیریه‌ها می باشند</a:t>
            </a:r>
            <a:r>
              <a:rPr lang="en-US" sz="3200" smtClean="0">
                <a:cs typeface="B Titr" pitchFamily="2" charset="-78"/>
              </a:rPr>
              <a:t>.</a:t>
            </a:r>
          </a:p>
          <a:p>
            <a:pPr algn="just"/>
            <a:endParaRPr lang="fa-IR" sz="2800" smtClean="0">
              <a:cs typeface="B Titr" pitchFamily="2" charset="-78"/>
            </a:endParaRPr>
          </a:p>
          <a:p>
            <a:pPr algn="just"/>
            <a:endParaRPr lang="fa-IR" sz="2800" smtClean="0">
              <a:cs typeface="B Titr" pitchFamily="2" charset="-78"/>
            </a:endParaRPr>
          </a:p>
          <a:p>
            <a:pPr algn="just"/>
            <a:endParaRPr lang="fa-IR" sz="2800" smtClean="0">
              <a:cs typeface="B Titr" pitchFamily="2" charset="-78"/>
            </a:endParaRPr>
          </a:p>
          <a:p>
            <a:endParaRPr lang="fa-IR"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algn="ctr"/>
            <a:r>
              <a:rPr lang="fa-IR" sz="3600" smtClean="0">
                <a:solidFill>
                  <a:srgbClr val="FF0000"/>
                </a:solidFill>
                <a:cs typeface="B Titr" pitchFamily="2" charset="-78"/>
              </a:rPr>
              <a:t>نقش سازمان های بین المللی در جنگ جمعیتی</a:t>
            </a:r>
          </a:p>
        </p:txBody>
      </p:sp>
      <p:sp>
        <p:nvSpPr>
          <p:cNvPr id="41987" name="Content Placeholder 2"/>
          <p:cNvSpPr>
            <a:spLocks noGrp="1"/>
          </p:cNvSpPr>
          <p:nvPr>
            <p:ph idx="1"/>
          </p:nvPr>
        </p:nvSpPr>
        <p:spPr/>
        <p:txBody>
          <a:bodyPr/>
          <a:lstStyle/>
          <a:p>
            <a:pPr algn="just"/>
            <a:r>
              <a:rPr lang="fa-IR" sz="3600" smtClean="0">
                <a:cs typeface="B Titr" pitchFamily="2" charset="-78"/>
              </a:rPr>
              <a:t>در واقع فعالیت های کنترل جمعیت دولت آمریکا به شکل انفکاک‌ناپذیری با آژانس های سازمان ملل پیوند خورده است و از طريق صندوق بين المللی پول و آژانس های سازمان ملل متحد از جمله:یونیسف،صندوق جمعيت،سازمان بهداشت جهانی،یونسکو،سازمان کشاورزی و تغذيه بين المللی فائو صورت می گيرد.</a:t>
            </a:r>
          </a:p>
          <a:p>
            <a:pPr algn="just"/>
            <a:endParaRPr lang="fa-IR" sz="2800" smtClean="0">
              <a:cs typeface="B Titr" pitchFamily="2" charset="-78"/>
            </a:endParaRPr>
          </a:p>
          <a:p>
            <a:pPr algn="just"/>
            <a:endParaRPr lang="fa-IR" sz="2800" smtClean="0">
              <a:cs typeface="B Titr" pitchFamily="2" charset="-78"/>
            </a:endParaRPr>
          </a:p>
          <a:p>
            <a:pPr algn="just"/>
            <a:endParaRPr lang="fa-IR" sz="2800" smtClean="0">
              <a:cs typeface="B Titr" pitchFamily="2" charset="-78"/>
            </a:endParaRPr>
          </a:p>
          <a:p>
            <a:endParaRPr lang="fa-IR"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66775"/>
          </a:xfrm>
        </p:spPr>
        <p:txBody>
          <a:bodyPr>
            <a:normAutofit fontScale="90000"/>
          </a:bodyPr>
          <a:lstStyle/>
          <a:p>
            <a:pPr algn="ctr" fontAlgn="auto">
              <a:spcAft>
                <a:spcPts val="0"/>
              </a:spcAft>
              <a:defRPr/>
            </a:pPr>
            <a:r>
              <a:rPr lang="fa-IR" dirty="0" smtClean="0">
                <a:solidFill>
                  <a:srgbClr val="FF0000"/>
                </a:solidFill>
                <a:cs typeface="B Titr" pitchFamily="2" charset="-78"/>
              </a:rPr>
              <a:t>دکترین امنیت آمریکا در جنگ جمعیتی </a:t>
            </a:r>
            <a:endParaRPr lang="fa-IR" dirty="0">
              <a:solidFill>
                <a:srgbClr val="FF0000"/>
              </a:solidFill>
              <a:cs typeface="B Titr" pitchFamily="2" charset="-78"/>
            </a:endParaRPr>
          </a:p>
        </p:txBody>
      </p:sp>
      <p:sp>
        <p:nvSpPr>
          <p:cNvPr id="43011" name="Content Placeholder 2"/>
          <p:cNvSpPr>
            <a:spLocks noGrp="1"/>
          </p:cNvSpPr>
          <p:nvPr>
            <p:ph idx="1"/>
          </p:nvPr>
        </p:nvSpPr>
        <p:spPr>
          <a:xfrm>
            <a:off x="457200" y="1714500"/>
            <a:ext cx="8229600" cy="4610100"/>
          </a:xfrm>
        </p:spPr>
        <p:txBody>
          <a:bodyPr/>
          <a:lstStyle/>
          <a:p>
            <a:pPr algn="just"/>
            <a:r>
              <a:rPr lang="fa-IR" sz="3200" smtClean="0">
                <a:cs typeface="B Titr" pitchFamily="2" charset="-78"/>
              </a:rPr>
              <a:t>اساس این دکترین ، میزان و ترکیب جمعیت در جهان و هر نوع تغییر پیرامون آن باید تامین کننده امنیت ملی آمریکا باشد و اجرای دقیقش بر عهده سازمان ها و مراکز  مهم بین المللی زیر نطر پنتاگون است.</a:t>
            </a:r>
          </a:p>
          <a:p>
            <a:pPr algn="just"/>
            <a:endParaRPr lang="fa-IR" sz="3200" smtClean="0">
              <a:cs typeface="B Titr" pitchFamily="2" charset="-78"/>
            </a:endParaRPr>
          </a:p>
          <a:p>
            <a:pPr algn="just"/>
            <a:r>
              <a:rPr lang="ar-SA" sz="3200" smtClean="0">
                <a:cs typeface="B Titr" pitchFamily="2" charset="-78"/>
              </a:rPr>
              <a:t>پروفسور ژاکلین‌کاسون طی بررسی خود در کتاب جنگ علیه جمعیت نشان می دهد که کنترل جمعیت جهانی کاملاً منطبق بر پارامترهای دکترین نظامی و یک جنگ تمام عیار است</a:t>
            </a:r>
            <a:r>
              <a:rPr lang="fa-IR" sz="3200" smtClean="0">
                <a:cs typeface="B Titr" pitchFamily="2" charset="-78"/>
              </a:rPr>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66775"/>
          </a:xfrm>
        </p:spPr>
        <p:txBody>
          <a:bodyPr>
            <a:normAutofit fontScale="90000"/>
          </a:bodyPr>
          <a:lstStyle/>
          <a:p>
            <a:pPr algn="ctr" fontAlgn="auto">
              <a:spcAft>
                <a:spcPts val="0"/>
              </a:spcAft>
              <a:defRPr/>
            </a:pPr>
            <a:r>
              <a:rPr lang="fa-IR" dirty="0" smtClean="0">
                <a:solidFill>
                  <a:srgbClr val="FF0000"/>
                </a:solidFill>
                <a:cs typeface="B Titr" pitchFamily="2" charset="-78"/>
              </a:rPr>
              <a:t>دکترین امنیت آمریکا در جنگ جمعیتی </a:t>
            </a:r>
            <a:endParaRPr lang="fa-IR" dirty="0">
              <a:solidFill>
                <a:srgbClr val="FF0000"/>
              </a:solidFill>
              <a:cs typeface="B Titr" pitchFamily="2" charset="-78"/>
            </a:endParaRPr>
          </a:p>
        </p:txBody>
      </p:sp>
      <p:sp>
        <p:nvSpPr>
          <p:cNvPr id="44035" name="Content Placeholder 2"/>
          <p:cNvSpPr>
            <a:spLocks noGrp="1"/>
          </p:cNvSpPr>
          <p:nvPr>
            <p:ph idx="1"/>
          </p:nvPr>
        </p:nvSpPr>
        <p:spPr>
          <a:xfrm>
            <a:off x="457200" y="1714500"/>
            <a:ext cx="8229600" cy="4610100"/>
          </a:xfrm>
        </p:spPr>
        <p:txBody>
          <a:bodyPr/>
          <a:lstStyle/>
          <a:p>
            <a:pPr algn="just"/>
            <a:r>
              <a:rPr lang="fa-IR" sz="2800" smtClean="0">
                <a:cs typeface="B Titr" pitchFamily="2" charset="-78"/>
              </a:rPr>
              <a:t>طبق سند منتشر شده از سوي پنتاگون برنامه هايي که سازمان ملل (</a:t>
            </a:r>
            <a:r>
              <a:rPr lang="en-US" sz="2800" smtClean="0">
                <a:cs typeface="B Titr" pitchFamily="2" charset="-78"/>
              </a:rPr>
              <a:t>UN</a:t>
            </a:r>
            <a:r>
              <a:rPr lang="fa-IR" sz="2800" smtClean="0">
                <a:cs typeface="B Titr" pitchFamily="2" charset="-78"/>
              </a:rPr>
              <a:t>) و برنامه هاي غذايي که در سطح جهان از سوي آن سازمان در کشورهاي ديگر اجرا مي‌شود به عنوان عمليات نظامي ارتش آمريکا است.</a:t>
            </a:r>
            <a:r>
              <a:rPr lang="ar-SA" sz="2800" smtClean="0">
                <a:cs typeface="B Titr" pitchFamily="2" charset="-78"/>
              </a:rPr>
              <a:t> برنامه­هايي که آژانس­ها سازمان ملل و به تبع آن سازمان يونيسف و صندوق جمعیت اجرا مي کنند به عنوان عمليات نظامي ارتش آمريکا در کشور های جهان سوم و </a:t>
            </a:r>
            <a:r>
              <a:rPr lang="ar-SA" sz="2800" smtClean="0">
                <a:solidFill>
                  <a:srgbClr val="00B050"/>
                </a:solidFill>
                <a:cs typeface="B Titr" pitchFamily="2" charset="-78"/>
              </a:rPr>
              <a:t>مسلمان </a:t>
            </a:r>
            <a:r>
              <a:rPr lang="ar-SA" sz="2800" smtClean="0">
                <a:cs typeface="B Titr" pitchFamily="2" charset="-78"/>
              </a:rPr>
              <a:t>محسوب مي­شود</a:t>
            </a:r>
            <a:r>
              <a:rPr lang="en-US" sz="2800" smtClean="0">
                <a:cs typeface="B Titr" pitchFamily="2" charset="-78"/>
              </a:rPr>
              <a:t>.</a:t>
            </a:r>
            <a:endParaRPr lang="fa-IR" sz="2800" smtClean="0">
              <a:cs typeface="B Titr" pitchFamily="2" charset="-78"/>
            </a:endParaRPr>
          </a:p>
          <a:p>
            <a:pPr algn="just"/>
            <a:r>
              <a:rPr lang="fa-IR" sz="2800" smtClean="0">
                <a:cs typeface="B Titr" pitchFamily="2" charset="-78"/>
              </a:rPr>
              <a:t>يكي از سياست هاي استراتژيك در دكترين امنیت ملی امریکا كاهش رشد جمعيت در جهان سوم به خصوص </a:t>
            </a:r>
            <a:r>
              <a:rPr lang="fa-IR" sz="2800" smtClean="0">
                <a:solidFill>
                  <a:srgbClr val="00B050"/>
                </a:solidFill>
                <a:cs typeface="B Titr" pitchFamily="2" charset="-78"/>
              </a:rPr>
              <a:t>كشورهاي اسلامي </a:t>
            </a:r>
            <a:r>
              <a:rPr lang="fa-IR" sz="2800" smtClean="0">
                <a:cs typeface="B Titr" pitchFamily="2" charset="-78"/>
              </a:rPr>
              <a:t>است.</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fa-IR" sz="2800" smtClean="0">
                <a:solidFill>
                  <a:srgbClr val="FF0000"/>
                </a:solidFill>
                <a:cs typeface="B Titr" pitchFamily="2" charset="-78"/>
              </a:rPr>
              <a:t>کاهش جمعیت زمین برای حفظ عملکرد تجاری و صنایع امریکا</a:t>
            </a:r>
          </a:p>
        </p:txBody>
      </p:sp>
      <p:sp>
        <p:nvSpPr>
          <p:cNvPr id="3" name="Content Placeholder 2"/>
          <p:cNvSpPr>
            <a:spLocks noGrp="1"/>
          </p:cNvSpPr>
          <p:nvPr>
            <p:ph idx="1"/>
          </p:nvPr>
        </p:nvSpPr>
        <p:spPr/>
        <p:txBody>
          <a:bodyPr>
            <a:normAutofit lnSpcReduction="10000"/>
          </a:bodyPr>
          <a:lstStyle/>
          <a:p>
            <a:pPr marL="274320" indent="-274320" algn="just" fontAlgn="auto">
              <a:spcAft>
                <a:spcPts val="0"/>
              </a:spcAft>
              <a:buClr>
                <a:schemeClr val="accent3"/>
              </a:buClr>
              <a:buFont typeface="Wingdings 2"/>
              <a:buChar char=""/>
              <a:defRPr/>
            </a:pPr>
            <a:r>
              <a:rPr lang="fa-IR" sz="3600" dirty="0" smtClean="0">
                <a:ea typeface="+mn-ea"/>
                <a:cs typeface="B Titr" pitchFamily="2" charset="-78"/>
              </a:rPr>
              <a:t>دکتر «چارلز راون هولت»، مدیر پیشین دفتر صندوق جمعیت می گوید: «کنترل جمعیت برای حفظ عملکرد طبیعی مصالحِ تجاریِ ایالات متحده در سراسر جهان، ضرورت دارد.».به نظر می رسد که شاید از دو طریق بتوان از رسیدن جمعیت به ده میلیارد جلوگیری کرد؛ یا باید نرخ زاد و ولد کنونی به سرعت کاهش یابد و یا باید نرخ مرگ و میر بالاتر رود. راه حل دیگری متصور نیست. </a:t>
            </a:r>
            <a:endParaRPr lang="en-US" sz="3600" dirty="0" smtClean="0">
              <a:ea typeface="+mn-ea"/>
              <a:cs typeface="B Titr" pitchFamily="2" charset="-78"/>
            </a:endParaRPr>
          </a:p>
          <a:p>
            <a:pPr marL="274320" indent="-274320" fontAlgn="auto">
              <a:spcAft>
                <a:spcPts val="0"/>
              </a:spcAft>
              <a:buClr>
                <a:schemeClr val="accent3"/>
              </a:buClr>
              <a:buFont typeface="Wingdings 2"/>
              <a:buChar char=""/>
              <a:defRPr/>
            </a:pPr>
            <a:endParaRPr lang="fa-IR" dirty="0">
              <a:ea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8688" y="357188"/>
            <a:ext cx="7086600" cy="868362"/>
          </a:xfrm>
          <a:prstGeom prst="roundRect">
            <a:avLst>
              <a:gd name="adj" fmla="val 50000"/>
            </a:avLst>
          </a:prstGeom>
          <a:ln w="76200"/>
        </p:spPr>
        <p:style>
          <a:lnRef idx="2">
            <a:schemeClr val="accent3"/>
          </a:lnRef>
          <a:fillRef idx="1">
            <a:schemeClr val="lt1"/>
          </a:fillRef>
          <a:effectRef idx="0">
            <a:schemeClr val="accent3"/>
          </a:effectRef>
          <a:fontRef idx="minor">
            <a:schemeClr val="dk1"/>
          </a:fontRef>
        </p:style>
        <p:txBody>
          <a:bodyPr>
            <a:noAutofit/>
          </a:bodyPr>
          <a:lstStyle/>
          <a:p>
            <a:pPr algn="ctr" fontAlgn="auto">
              <a:spcAft>
                <a:spcPts val="0"/>
              </a:spcAft>
              <a:defRPr/>
            </a:pPr>
            <a:r>
              <a:rPr lang="fa-IR" sz="3200" dirty="0" smtClean="0">
                <a:solidFill>
                  <a:srgbClr val="4C216D"/>
                </a:solidFill>
                <a:cs typeface="B Titr" pitchFamily="2" charset="-78"/>
              </a:rPr>
              <a:t>كميته ملي مركز عمليات نظامي و غيرنظامي </a:t>
            </a:r>
            <a:endParaRPr lang="en-US" sz="3200" dirty="0">
              <a:solidFill>
                <a:srgbClr val="4C216D"/>
              </a:solidFill>
            </a:endParaRPr>
          </a:p>
        </p:txBody>
      </p:sp>
      <p:sp>
        <p:nvSpPr>
          <p:cNvPr id="45059" name="Content Placeholder 5"/>
          <p:cNvSpPr>
            <a:spLocks noGrp="1"/>
          </p:cNvSpPr>
          <p:nvPr>
            <p:ph idx="1"/>
          </p:nvPr>
        </p:nvSpPr>
        <p:spPr>
          <a:xfrm>
            <a:off x="304800" y="1295400"/>
            <a:ext cx="8610600" cy="5029200"/>
          </a:xfrm>
        </p:spPr>
        <p:txBody>
          <a:bodyPr/>
          <a:lstStyle/>
          <a:p>
            <a:pPr>
              <a:buFont typeface="Wingdings 2" pitchFamily="18" charset="2"/>
              <a:buNone/>
            </a:pPr>
            <a:endParaRPr lang="fa-IR" sz="1400" smtClean="0">
              <a:solidFill>
                <a:srgbClr val="4C216D"/>
              </a:solidFill>
            </a:endParaRPr>
          </a:p>
          <a:p>
            <a:pPr>
              <a:buFont typeface="Wingdings 2" pitchFamily="18" charset="2"/>
              <a:buNone/>
            </a:pPr>
            <a:endParaRPr lang="fa-IR" sz="1400" smtClean="0">
              <a:solidFill>
                <a:srgbClr val="4C216D"/>
              </a:solidFill>
            </a:endParaRPr>
          </a:p>
          <a:p>
            <a:pPr algn="l">
              <a:buFont typeface="Wingdings 2" pitchFamily="18" charset="2"/>
              <a:buNone/>
            </a:pPr>
            <a:endParaRPr lang="fa-IR" sz="1400" smtClean="0">
              <a:solidFill>
                <a:srgbClr val="4C216D"/>
              </a:solidFill>
            </a:endParaRPr>
          </a:p>
          <a:p>
            <a:pPr algn="ctr">
              <a:buFont typeface="Wingdings 2" pitchFamily="18" charset="2"/>
              <a:buNone/>
            </a:pPr>
            <a:r>
              <a:rPr lang="fa-IR" sz="1400" smtClean="0">
                <a:solidFill>
                  <a:srgbClr val="4C216D"/>
                </a:solidFill>
              </a:rPr>
              <a:t>            </a:t>
            </a:r>
            <a:endParaRPr lang="en-US" sz="1300" smtClean="0">
              <a:solidFill>
                <a:srgbClr val="4C216D"/>
              </a:solidFill>
              <a:cs typeface="Majalla UI"/>
            </a:endParaRPr>
          </a:p>
        </p:txBody>
      </p:sp>
      <p:sp>
        <p:nvSpPr>
          <p:cNvPr id="45060" name="Slide Number Placeholder 3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4EF777-6746-4D62-93E5-5CA231A9351F}" type="slidenum">
              <a:rPr lang="en-US">
                <a:solidFill>
                  <a:srgbClr val="4C216D"/>
                </a:solidFill>
                <a:ea typeface="Majalla UI"/>
                <a:cs typeface="Majalla UI"/>
              </a:rPr>
              <a:pPr fontAlgn="base">
                <a:spcBef>
                  <a:spcPct val="0"/>
                </a:spcBef>
                <a:spcAft>
                  <a:spcPct val="0"/>
                </a:spcAft>
              </a:pPr>
              <a:t>40</a:t>
            </a:fld>
            <a:endParaRPr lang="en-US">
              <a:solidFill>
                <a:srgbClr val="4C216D"/>
              </a:solidFill>
              <a:ea typeface="Majalla UI"/>
              <a:cs typeface="Majalla UI"/>
            </a:endParaRPr>
          </a:p>
        </p:txBody>
      </p:sp>
      <p:sp>
        <p:nvSpPr>
          <p:cNvPr id="7" name="Oval 6"/>
          <p:cNvSpPr/>
          <p:nvPr/>
        </p:nvSpPr>
        <p:spPr>
          <a:xfrm>
            <a:off x="3657600" y="1828800"/>
            <a:ext cx="1371600" cy="1066800"/>
          </a:xfrm>
          <a:prstGeom prst="ellipse">
            <a:avLst/>
          </a:prstGeom>
          <a:solidFill>
            <a:schemeClr val="accent3">
              <a:lumMod val="40000"/>
              <a:lumOff val="60000"/>
            </a:schemeClr>
          </a:solidFill>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dirty="0">
                <a:solidFill>
                  <a:srgbClr val="4C216D"/>
                </a:solidFill>
                <a:cs typeface="B Titr" pitchFamily="2" charset="-78"/>
              </a:rPr>
              <a:t>نظامي </a:t>
            </a:r>
            <a:endParaRPr lang="en-US" sz="1400" dirty="0">
              <a:solidFill>
                <a:srgbClr val="4C216D"/>
              </a:solidFill>
              <a:cs typeface="B Titr" pitchFamily="2" charset="-78"/>
            </a:endParaRPr>
          </a:p>
        </p:txBody>
      </p:sp>
      <p:sp>
        <p:nvSpPr>
          <p:cNvPr id="26" name="Oval 25"/>
          <p:cNvSpPr/>
          <p:nvPr/>
        </p:nvSpPr>
        <p:spPr>
          <a:xfrm>
            <a:off x="4800600" y="2286000"/>
            <a:ext cx="1371600" cy="1066800"/>
          </a:xfrm>
          <a:prstGeom prst="ellipse">
            <a:avLst/>
          </a:prstGeom>
          <a:solidFill>
            <a:srgbClr val="92D050"/>
          </a:solidFill>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dirty="0">
                <a:solidFill>
                  <a:srgbClr val="4C216D"/>
                </a:solidFill>
                <a:cs typeface="B Titr" pitchFamily="2" charset="-78"/>
              </a:rPr>
              <a:t>سازمانها ي مردم نهاد</a:t>
            </a:r>
            <a:endParaRPr lang="en-US" sz="1400" dirty="0">
              <a:solidFill>
                <a:srgbClr val="4C216D"/>
              </a:solidFill>
              <a:cs typeface="B Titr" pitchFamily="2" charset="-78"/>
            </a:endParaRPr>
          </a:p>
        </p:txBody>
      </p:sp>
      <p:sp>
        <p:nvSpPr>
          <p:cNvPr id="27" name="Oval 26"/>
          <p:cNvSpPr/>
          <p:nvPr/>
        </p:nvSpPr>
        <p:spPr>
          <a:xfrm>
            <a:off x="3048000" y="3276600"/>
            <a:ext cx="1447800" cy="1066800"/>
          </a:xfrm>
          <a:prstGeom prst="ellipse">
            <a:avLst/>
          </a:prstGeom>
          <a:solidFill>
            <a:srgbClr val="FFFF00"/>
          </a:solidFill>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dirty="0">
                <a:solidFill>
                  <a:srgbClr val="4C216D"/>
                </a:solidFill>
                <a:cs typeface="B Titr" pitchFamily="2" charset="-78"/>
              </a:rPr>
              <a:t>آژانسهاي دولتي </a:t>
            </a:r>
            <a:endParaRPr lang="en-US" sz="1400" dirty="0">
              <a:solidFill>
                <a:srgbClr val="4C216D"/>
              </a:solidFill>
              <a:cs typeface="B Titr" pitchFamily="2" charset="-78"/>
            </a:endParaRPr>
          </a:p>
        </p:txBody>
      </p:sp>
      <p:sp>
        <p:nvSpPr>
          <p:cNvPr id="28" name="Oval 27"/>
          <p:cNvSpPr/>
          <p:nvPr/>
        </p:nvSpPr>
        <p:spPr>
          <a:xfrm>
            <a:off x="4419600" y="3276600"/>
            <a:ext cx="1447800" cy="1066800"/>
          </a:xfrm>
          <a:prstGeom prst="ellipse">
            <a:avLst/>
          </a:prstGeom>
          <a:solidFill>
            <a:schemeClr val="accent2">
              <a:lumMod val="60000"/>
              <a:lumOff val="40000"/>
            </a:schemeClr>
          </a:solidFill>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dirty="0">
                <a:solidFill>
                  <a:srgbClr val="4C216D"/>
                </a:solidFill>
                <a:cs typeface="B Titr" pitchFamily="2" charset="-78"/>
              </a:rPr>
              <a:t>صليب سرخ </a:t>
            </a:r>
            <a:endParaRPr lang="en-US" sz="1400" dirty="0">
              <a:solidFill>
                <a:srgbClr val="4C216D"/>
              </a:solidFill>
              <a:cs typeface="B Titr" pitchFamily="2" charset="-78"/>
            </a:endParaRPr>
          </a:p>
        </p:txBody>
      </p:sp>
      <p:sp>
        <p:nvSpPr>
          <p:cNvPr id="29" name="Oval 28"/>
          <p:cNvSpPr/>
          <p:nvPr/>
        </p:nvSpPr>
        <p:spPr>
          <a:xfrm>
            <a:off x="2590800" y="2362200"/>
            <a:ext cx="1295400" cy="1066800"/>
          </a:xfrm>
          <a:prstGeom prst="ellipse">
            <a:avLst/>
          </a:prstGeom>
          <a:solidFill>
            <a:schemeClr val="accent1">
              <a:lumMod val="60000"/>
              <a:lumOff val="40000"/>
            </a:schemeClr>
          </a:solidFill>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dirty="0">
                <a:solidFill>
                  <a:srgbClr val="4C216D"/>
                </a:solidFill>
                <a:cs typeface="B Titr" pitchFamily="2" charset="-78"/>
              </a:rPr>
              <a:t>ملل متحد </a:t>
            </a:r>
            <a:endParaRPr lang="en-US" sz="1400" dirty="0">
              <a:solidFill>
                <a:srgbClr val="4C216D"/>
              </a:solidFill>
              <a:cs typeface="B Titr" pitchFamily="2" charset="-78"/>
            </a:endParaRPr>
          </a:p>
        </p:txBody>
      </p:sp>
      <p:sp>
        <p:nvSpPr>
          <p:cNvPr id="61" name="Rounded Rectangle 60"/>
          <p:cNvSpPr/>
          <p:nvPr/>
        </p:nvSpPr>
        <p:spPr>
          <a:xfrm>
            <a:off x="381000" y="1371600"/>
            <a:ext cx="1371600" cy="533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ar-SA" sz="1400" b="1" dirty="0">
                <a:solidFill>
                  <a:srgbClr val="4C216D"/>
                </a:solidFill>
                <a:cs typeface="B Titr" pitchFamily="2" charset="-78"/>
              </a:rPr>
              <a:t>کمکهای ملل متحد به کودکان</a:t>
            </a:r>
            <a:endParaRPr lang="en-US" sz="1400" dirty="0">
              <a:solidFill>
                <a:srgbClr val="4C216D"/>
              </a:solidFill>
              <a:cs typeface="B Titr" pitchFamily="2" charset="-78"/>
            </a:endParaRPr>
          </a:p>
        </p:txBody>
      </p:sp>
      <p:sp>
        <p:nvSpPr>
          <p:cNvPr id="62" name="Rounded Rectangle 61"/>
          <p:cNvSpPr/>
          <p:nvPr/>
        </p:nvSpPr>
        <p:spPr>
          <a:xfrm>
            <a:off x="7162800" y="1447800"/>
            <a:ext cx="13716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a-IR" b="1" dirty="0">
                <a:solidFill>
                  <a:srgbClr val="4C216D"/>
                </a:solidFill>
                <a:cs typeface="B Titr" pitchFamily="2" charset="-78"/>
              </a:rPr>
              <a:t>مراقبت	</a:t>
            </a:r>
            <a:endParaRPr lang="en-US" dirty="0">
              <a:solidFill>
                <a:srgbClr val="4C216D"/>
              </a:solidFill>
              <a:cs typeface="B Titr" pitchFamily="2" charset="-78"/>
            </a:endParaRPr>
          </a:p>
        </p:txBody>
      </p:sp>
      <p:sp>
        <p:nvSpPr>
          <p:cNvPr id="67" name="Rounded Rectangle 66"/>
          <p:cNvSpPr/>
          <p:nvPr/>
        </p:nvSpPr>
        <p:spPr>
          <a:xfrm>
            <a:off x="7162800" y="2057400"/>
            <a:ext cx="13716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a-IR" b="1" dirty="0">
                <a:solidFill>
                  <a:srgbClr val="4C216D"/>
                </a:solidFill>
                <a:cs typeface="B Titr" pitchFamily="2" charset="-78"/>
              </a:rPr>
              <a:t>پزشکان دنیا</a:t>
            </a:r>
            <a:endParaRPr lang="en-US" dirty="0">
              <a:solidFill>
                <a:srgbClr val="4C216D"/>
              </a:solidFill>
              <a:cs typeface="B Titr" pitchFamily="2" charset="-78"/>
            </a:endParaRPr>
          </a:p>
        </p:txBody>
      </p:sp>
      <p:sp>
        <p:nvSpPr>
          <p:cNvPr id="68" name="Rounded Rectangle 67"/>
          <p:cNvSpPr/>
          <p:nvPr/>
        </p:nvSpPr>
        <p:spPr>
          <a:xfrm>
            <a:off x="7162800" y="3962400"/>
            <a:ext cx="13716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rgbClr val="4C216D"/>
                </a:solidFill>
                <a:cs typeface="B Titr" pitchFamily="2" charset="-78"/>
              </a:rPr>
              <a:t>سایر سازمانهای</a:t>
            </a:r>
            <a:r>
              <a:rPr lang="en-US" sz="1400" b="1" dirty="0">
                <a:solidFill>
                  <a:srgbClr val="4C216D"/>
                </a:solidFill>
                <a:cs typeface="B Titr" pitchFamily="2" charset="-78"/>
              </a:rPr>
              <a:t> </a:t>
            </a:r>
            <a:r>
              <a:rPr lang="fa-IR" sz="1400" b="1" dirty="0">
                <a:solidFill>
                  <a:srgbClr val="4C216D"/>
                </a:solidFill>
                <a:cs typeface="B Titr" pitchFamily="2" charset="-78"/>
              </a:rPr>
              <a:t>كمك رسان </a:t>
            </a:r>
            <a:endParaRPr lang="en-US" sz="1400" dirty="0">
              <a:solidFill>
                <a:srgbClr val="4C216D"/>
              </a:solidFill>
              <a:cs typeface="B Titr" pitchFamily="2" charset="-78"/>
            </a:endParaRPr>
          </a:p>
        </p:txBody>
      </p:sp>
      <p:sp>
        <p:nvSpPr>
          <p:cNvPr id="69" name="Rounded Rectangle 68"/>
          <p:cNvSpPr/>
          <p:nvPr/>
        </p:nvSpPr>
        <p:spPr>
          <a:xfrm>
            <a:off x="7162800" y="2667000"/>
            <a:ext cx="1371600" cy="5334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fa-IR" sz="1500" b="1" dirty="0">
                <a:solidFill>
                  <a:srgbClr val="4C216D"/>
                </a:solidFill>
                <a:cs typeface="B Titr" pitchFamily="2" charset="-78"/>
              </a:rPr>
              <a:t>حفاظت کودکان</a:t>
            </a:r>
            <a:endParaRPr lang="en-US" sz="1500" dirty="0">
              <a:solidFill>
                <a:srgbClr val="4C216D"/>
              </a:solidFill>
              <a:cs typeface="B Titr" pitchFamily="2" charset="-78"/>
            </a:endParaRPr>
          </a:p>
        </p:txBody>
      </p:sp>
      <p:sp>
        <p:nvSpPr>
          <p:cNvPr id="70" name="Rounded Rectangle 69"/>
          <p:cNvSpPr/>
          <p:nvPr/>
        </p:nvSpPr>
        <p:spPr>
          <a:xfrm>
            <a:off x="7162800" y="3352800"/>
            <a:ext cx="1371600" cy="533400"/>
          </a:xfrm>
          <a:prstGeom prst="roundRect">
            <a:avLst/>
          </a:prstGeom>
          <a:solidFill>
            <a:srgbClr val="92D050"/>
          </a:solid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rgbClr val="4C216D"/>
                </a:solidFill>
                <a:cs typeface="B Titr" pitchFamily="2" charset="-78"/>
              </a:rPr>
              <a:t>کمیته نجات بین الملل</a:t>
            </a:r>
            <a:endParaRPr lang="en-US" sz="1400" dirty="0">
              <a:solidFill>
                <a:srgbClr val="4C216D"/>
              </a:solidFill>
              <a:cs typeface="B Titr" pitchFamily="2" charset="-78"/>
            </a:endParaRPr>
          </a:p>
        </p:txBody>
      </p:sp>
      <p:sp>
        <p:nvSpPr>
          <p:cNvPr id="71" name="Rounded Rectangle 70"/>
          <p:cNvSpPr/>
          <p:nvPr/>
        </p:nvSpPr>
        <p:spPr>
          <a:xfrm>
            <a:off x="381000" y="2057400"/>
            <a:ext cx="1371600" cy="533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rgbClr val="4C216D"/>
                </a:solidFill>
                <a:cs typeface="B Titr" pitchFamily="2" charset="-78"/>
              </a:rPr>
              <a:t>برنامه جهانی غذا</a:t>
            </a:r>
            <a:endParaRPr lang="en-US" sz="1400" dirty="0">
              <a:solidFill>
                <a:srgbClr val="4C216D"/>
              </a:solidFill>
              <a:cs typeface="B Titr" pitchFamily="2" charset="-78"/>
            </a:endParaRPr>
          </a:p>
          <a:p>
            <a:pPr algn="ctr" fontAlgn="auto">
              <a:spcBef>
                <a:spcPts val="0"/>
              </a:spcBef>
              <a:spcAft>
                <a:spcPts val="0"/>
              </a:spcAft>
              <a:defRPr/>
            </a:pPr>
            <a:endParaRPr lang="en-US" sz="1400" dirty="0">
              <a:solidFill>
                <a:srgbClr val="4C216D"/>
              </a:solidFill>
              <a:cs typeface="B Titr" pitchFamily="2" charset="-78"/>
            </a:endParaRPr>
          </a:p>
        </p:txBody>
      </p:sp>
      <p:sp>
        <p:nvSpPr>
          <p:cNvPr id="72" name="Rounded Rectangle 71"/>
          <p:cNvSpPr/>
          <p:nvPr/>
        </p:nvSpPr>
        <p:spPr>
          <a:xfrm>
            <a:off x="381000" y="4267200"/>
            <a:ext cx="1371600" cy="533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rgbClr val="4C216D"/>
                </a:solidFill>
                <a:cs typeface="B Titr" pitchFamily="2" charset="-78"/>
              </a:rPr>
              <a:t>سایر آژانسهای ملل متحد </a:t>
            </a:r>
            <a:endParaRPr lang="en-US" sz="1400" dirty="0">
              <a:solidFill>
                <a:srgbClr val="4C216D"/>
              </a:solidFill>
              <a:cs typeface="B Titr" pitchFamily="2" charset="-78"/>
            </a:endParaRPr>
          </a:p>
        </p:txBody>
      </p:sp>
      <p:sp>
        <p:nvSpPr>
          <p:cNvPr id="73" name="Rounded Rectangle 72"/>
          <p:cNvSpPr/>
          <p:nvPr/>
        </p:nvSpPr>
        <p:spPr>
          <a:xfrm>
            <a:off x="381000" y="3505200"/>
            <a:ext cx="1371600" cy="533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rgbClr val="4C216D"/>
                </a:solidFill>
                <a:cs typeface="B Titr" pitchFamily="2" charset="-78"/>
              </a:rPr>
              <a:t>کمیسیون عالی مهاجرین</a:t>
            </a:r>
            <a:endParaRPr lang="en-US" sz="1400" dirty="0">
              <a:solidFill>
                <a:srgbClr val="4C216D"/>
              </a:solidFill>
              <a:cs typeface="B Titr" pitchFamily="2" charset="-78"/>
            </a:endParaRPr>
          </a:p>
        </p:txBody>
      </p:sp>
      <p:sp>
        <p:nvSpPr>
          <p:cNvPr id="74" name="Rounded Rectangle 73"/>
          <p:cNvSpPr/>
          <p:nvPr/>
        </p:nvSpPr>
        <p:spPr>
          <a:xfrm>
            <a:off x="381000" y="2819400"/>
            <a:ext cx="1371600" cy="5334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fa-IR" sz="1400" b="1" dirty="0">
                <a:solidFill>
                  <a:srgbClr val="4C216D"/>
                </a:solidFill>
                <a:cs typeface="B Titr" pitchFamily="2" charset="-78"/>
              </a:rPr>
              <a:t>بخش عملیات حفظ صلح</a:t>
            </a:r>
            <a:endParaRPr lang="en-US" sz="1400" dirty="0">
              <a:solidFill>
                <a:srgbClr val="4C216D"/>
              </a:solidFill>
              <a:cs typeface="B Titr" pitchFamily="2" charset="-78"/>
            </a:endParaRPr>
          </a:p>
        </p:txBody>
      </p:sp>
      <p:sp>
        <p:nvSpPr>
          <p:cNvPr id="75" name="Rounded Rectangle 74"/>
          <p:cNvSpPr/>
          <p:nvPr/>
        </p:nvSpPr>
        <p:spPr>
          <a:xfrm>
            <a:off x="4876800" y="5410200"/>
            <a:ext cx="1981200" cy="609600"/>
          </a:xfrm>
          <a:prstGeom prst="roundRect">
            <a:avLst/>
          </a:prstGeom>
          <a:solidFill>
            <a:schemeClr val="accent3">
              <a:lumMod val="40000"/>
              <a:lumOff val="60000"/>
            </a:schemeClr>
          </a:solidFill>
          <a:ln/>
        </p:spPr>
        <p:style>
          <a:lnRef idx="2">
            <a:schemeClr val="accent5"/>
          </a:lnRef>
          <a:fillRef idx="1">
            <a:schemeClr val="lt1"/>
          </a:fillRef>
          <a:effectRef idx="0">
            <a:schemeClr val="accent5"/>
          </a:effectRef>
          <a:fontRef idx="minor">
            <a:schemeClr val="dk1"/>
          </a:fontRef>
        </p:style>
        <p:txBody>
          <a:bodyPr anchor="ctr"/>
          <a:lstStyle/>
          <a:p>
            <a:pPr algn="just" fontAlgn="auto">
              <a:spcBef>
                <a:spcPts val="0"/>
              </a:spcBef>
              <a:spcAft>
                <a:spcPts val="0"/>
              </a:spcAft>
              <a:defRPr/>
            </a:pPr>
            <a:r>
              <a:rPr lang="fa-IR" sz="1400" b="1" dirty="0">
                <a:solidFill>
                  <a:srgbClr val="4C216D"/>
                </a:solidFill>
                <a:cs typeface="B Titr" pitchFamily="2" charset="-78"/>
              </a:rPr>
              <a:t>كليه سازمانهاي صليب سرخ </a:t>
            </a:r>
            <a:endParaRPr lang="en-US" sz="1400" dirty="0">
              <a:solidFill>
                <a:srgbClr val="4C216D"/>
              </a:solidFill>
              <a:cs typeface="B Titr" pitchFamily="2" charset="-78"/>
            </a:endParaRPr>
          </a:p>
        </p:txBody>
      </p:sp>
      <p:sp>
        <p:nvSpPr>
          <p:cNvPr id="76" name="Rounded Rectangle 75"/>
          <p:cNvSpPr/>
          <p:nvPr/>
        </p:nvSpPr>
        <p:spPr>
          <a:xfrm>
            <a:off x="2971800" y="5410200"/>
            <a:ext cx="990600" cy="609600"/>
          </a:xfrm>
          <a:prstGeom prst="roundRect">
            <a:avLst/>
          </a:prstGeom>
          <a:solidFill>
            <a:srgbClr val="FFFFCC"/>
          </a:solid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b="1" dirty="0">
                <a:solidFill>
                  <a:srgbClr val="4C216D"/>
                </a:solidFill>
                <a:cs typeface="B Titr" pitchFamily="2" charset="-78"/>
              </a:rPr>
              <a:t>تيم كشوري</a:t>
            </a:r>
            <a:endParaRPr lang="en-US" sz="1400" dirty="0">
              <a:solidFill>
                <a:srgbClr val="4C216D"/>
              </a:solidFill>
              <a:cs typeface="B Titr" pitchFamily="2" charset="-78"/>
            </a:endParaRPr>
          </a:p>
        </p:txBody>
      </p:sp>
      <p:cxnSp>
        <p:nvCxnSpPr>
          <p:cNvPr id="51" name="Straight Arrow Connector 50"/>
          <p:cNvCxnSpPr>
            <a:endCxn id="75" idx="0"/>
          </p:cNvCxnSpPr>
          <p:nvPr/>
        </p:nvCxnSpPr>
        <p:spPr>
          <a:xfrm rot="16200000" flipH="1">
            <a:off x="5106194" y="4648994"/>
            <a:ext cx="1066800" cy="455612"/>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52" name="Straight Arrow Connector 51"/>
          <p:cNvCxnSpPr>
            <a:stCxn id="27" idx="4"/>
            <a:endCxn id="76" idx="0"/>
          </p:cNvCxnSpPr>
          <p:nvPr/>
        </p:nvCxnSpPr>
        <p:spPr>
          <a:xfrm rot="5400000">
            <a:off x="3086100" y="4724400"/>
            <a:ext cx="1066800" cy="30480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53" name="Straight Arrow Connector 52"/>
          <p:cNvCxnSpPr>
            <a:endCxn id="62" idx="1"/>
          </p:cNvCxnSpPr>
          <p:nvPr/>
        </p:nvCxnSpPr>
        <p:spPr>
          <a:xfrm flipV="1">
            <a:off x="6172200" y="1714500"/>
            <a:ext cx="990600" cy="8001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56" name="Straight Arrow Connector 55"/>
          <p:cNvCxnSpPr>
            <a:endCxn id="67" idx="1"/>
          </p:cNvCxnSpPr>
          <p:nvPr/>
        </p:nvCxnSpPr>
        <p:spPr>
          <a:xfrm flipV="1">
            <a:off x="6172200" y="2324100"/>
            <a:ext cx="990600" cy="266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8" name="Straight Arrow Connector 97"/>
          <p:cNvCxnSpPr>
            <a:endCxn id="69" idx="1"/>
          </p:cNvCxnSpPr>
          <p:nvPr/>
        </p:nvCxnSpPr>
        <p:spPr>
          <a:xfrm>
            <a:off x="6172200" y="2667000"/>
            <a:ext cx="990600" cy="266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99" name="Straight Arrow Connector 98"/>
          <p:cNvCxnSpPr>
            <a:stCxn id="26" idx="6"/>
            <a:endCxn id="70" idx="1"/>
          </p:cNvCxnSpPr>
          <p:nvPr/>
        </p:nvCxnSpPr>
        <p:spPr>
          <a:xfrm>
            <a:off x="6172200" y="2819400"/>
            <a:ext cx="990600" cy="8001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02" name="Straight Arrow Connector 101"/>
          <p:cNvCxnSpPr>
            <a:endCxn id="68" idx="1"/>
          </p:cNvCxnSpPr>
          <p:nvPr/>
        </p:nvCxnSpPr>
        <p:spPr>
          <a:xfrm rot="16200000" flipH="1">
            <a:off x="6038850" y="3105150"/>
            <a:ext cx="1257300" cy="9906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08" name="Straight Arrow Connector 107"/>
          <p:cNvCxnSpPr>
            <a:stCxn id="29" idx="3"/>
            <a:endCxn id="72" idx="3"/>
          </p:cNvCxnSpPr>
          <p:nvPr/>
        </p:nvCxnSpPr>
        <p:spPr>
          <a:xfrm rot="5400000">
            <a:off x="1636712" y="3389313"/>
            <a:ext cx="1260475" cy="1028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09" name="Straight Arrow Connector 108"/>
          <p:cNvCxnSpPr/>
          <p:nvPr/>
        </p:nvCxnSpPr>
        <p:spPr>
          <a:xfrm rot="10800000" flipV="1">
            <a:off x="1752600" y="2971800"/>
            <a:ext cx="838200" cy="381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10" name="Straight Arrow Connector 109"/>
          <p:cNvCxnSpPr>
            <a:endCxn id="71" idx="3"/>
          </p:cNvCxnSpPr>
          <p:nvPr/>
        </p:nvCxnSpPr>
        <p:spPr>
          <a:xfrm rot="10800000">
            <a:off x="1752600" y="2324100"/>
            <a:ext cx="838200" cy="4191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11" name="Straight Arrow Connector 110"/>
          <p:cNvCxnSpPr>
            <a:stCxn id="29" idx="1"/>
            <a:endCxn id="61" idx="3"/>
          </p:cNvCxnSpPr>
          <p:nvPr/>
        </p:nvCxnSpPr>
        <p:spPr>
          <a:xfrm rot="16200000" flipV="1">
            <a:off x="1827212" y="1563688"/>
            <a:ext cx="879475" cy="10287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12" name="Straight Arrow Connector 111"/>
          <p:cNvCxnSpPr/>
          <p:nvPr/>
        </p:nvCxnSpPr>
        <p:spPr>
          <a:xfrm rot="10800000" flipV="1">
            <a:off x="1752600" y="3124200"/>
            <a:ext cx="914400" cy="7620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135" name="Rounded Rectangle 134"/>
          <p:cNvSpPr/>
          <p:nvPr/>
        </p:nvSpPr>
        <p:spPr>
          <a:xfrm>
            <a:off x="1143000" y="5410200"/>
            <a:ext cx="1752600" cy="609600"/>
          </a:xfrm>
          <a:prstGeom prst="roundRect">
            <a:avLst/>
          </a:prstGeom>
          <a:solidFill>
            <a:srgbClr val="FFFFCC"/>
          </a:solidFill>
          <a:ln/>
        </p:spPr>
        <p:style>
          <a:lnRef idx="2">
            <a:schemeClr val="accent5"/>
          </a:lnRef>
          <a:fillRef idx="1">
            <a:schemeClr val="lt1"/>
          </a:fillRef>
          <a:effectRef idx="0">
            <a:schemeClr val="accent5"/>
          </a:effectRef>
          <a:fontRef idx="minor">
            <a:schemeClr val="dk1"/>
          </a:fontRef>
        </p:style>
        <p:txBody>
          <a:bodyPr anchor="ctr"/>
          <a:lstStyle/>
          <a:p>
            <a:pPr algn="ctr" fontAlgn="auto">
              <a:spcBef>
                <a:spcPts val="0"/>
              </a:spcBef>
              <a:spcAft>
                <a:spcPts val="0"/>
              </a:spcAft>
              <a:defRPr/>
            </a:pPr>
            <a:r>
              <a:rPr lang="fa-IR" sz="1400" b="1" dirty="0">
                <a:solidFill>
                  <a:srgbClr val="4C216D"/>
                </a:solidFill>
                <a:cs typeface="B Titr" pitchFamily="2" charset="-78"/>
              </a:rPr>
              <a:t>تيم كشورهاي  خارجي كمك در مواقع بحران </a:t>
            </a:r>
            <a:endParaRPr lang="en-US" sz="1400" dirty="0">
              <a:solidFill>
                <a:srgbClr val="4C216D"/>
              </a:solidFill>
              <a:cs typeface="B Titr" pitchFamily="2" charset="-78"/>
            </a:endParaRPr>
          </a:p>
        </p:txBody>
      </p:sp>
      <p:cxnSp>
        <p:nvCxnSpPr>
          <p:cNvPr id="137" name="Straight Arrow Connector 136"/>
          <p:cNvCxnSpPr>
            <a:stCxn id="27" idx="3"/>
          </p:cNvCxnSpPr>
          <p:nvPr/>
        </p:nvCxnSpPr>
        <p:spPr>
          <a:xfrm rot="5400000">
            <a:off x="2276475" y="4349750"/>
            <a:ext cx="1146175" cy="822325"/>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55" name="Hexagon 54"/>
          <p:cNvSpPr/>
          <p:nvPr/>
        </p:nvSpPr>
        <p:spPr>
          <a:xfrm>
            <a:off x="3657600" y="2667000"/>
            <a:ext cx="1371600" cy="914400"/>
          </a:xfrm>
          <a:prstGeom prst="hexagon">
            <a:avLst/>
          </a:prstGeom>
          <a:solidFill>
            <a:schemeClr val="accent1">
              <a:lumMod val="20000"/>
              <a:lumOff val="80000"/>
            </a:schemeClr>
          </a:solidFill>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r>
              <a:rPr lang="fa-IR" sz="1300">
                <a:solidFill>
                  <a:srgbClr val="4C216D"/>
                </a:solidFill>
                <a:cs typeface="B Titr" pitchFamily="2" charset="-78"/>
              </a:rPr>
              <a:t>مركز عمليات </a:t>
            </a:r>
            <a:r>
              <a:rPr lang="fa-IR" sz="1300" dirty="0">
                <a:solidFill>
                  <a:srgbClr val="4C216D"/>
                </a:solidFill>
                <a:cs typeface="B Titr" pitchFamily="2" charset="-78"/>
              </a:rPr>
              <a:t>نظامي و غير نظامي </a:t>
            </a:r>
            <a:endParaRPr lang="en-US" sz="1300" dirty="0">
              <a:solidFill>
                <a:srgbClr val="4C216D"/>
              </a:solidFill>
              <a:cs typeface="B Titr" pitchFamily="2" charset="-78"/>
            </a:endParaRPr>
          </a:p>
        </p:txBody>
      </p:sp>
    </p:spTree>
  </p:cSld>
  <p:clrMapOvr>
    <a:masterClrMapping/>
  </p:clrMapOvr>
  <p:transition advTm="5000"/>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81000" y="304800"/>
            <a:ext cx="8153400" cy="6172200"/>
          </a:xfrm>
          <a:prstGeom prst="roundRect">
            <a:avLst/>
          </a:prstGeom>
          <a:solidFill>
            <a:srgbClr val="FBEFE9"/>
          </a:solidFill>
          <a:ln w="76200"/>
        </p:spPr>
        <p:style>
          <a:lnRef idx="2">
            <a:schemeClr val="accent3"/>
          </a:lnRef>
          <a:fillRef idx="1">
            <a:schemeClr val="lt1"/>
          </a:fillRef>
          <a:effectRef idx="0">
            <a:schemeClr val="accent3"/>
          </a:effectRef>
          <a:fontRef idx="minor">
            <a:schemeClr val="dk1"/>
          </a:fontRef>
        </p:style>
        <p:txBody>
          <a:bodyPr>
            <a:normAutofit fontScale="47500" lnSpcReduction="20000"/>
          </a:bodyPr>
          <a:lstStyle/>
          <a:p>
            <a:pPr marL="274320" indent="-274320" algn="ctr" fontAlgn="auto">
              <a:spcAft>
                <a:spcPts val="0"/>
              </a:spcAft>
              <a:buClr>
                <a:schemeClr val="accent3"/>
              </a:buClr>
              <a:buFont typeface="Wingdings 2"/>
              <a:buNone/>
              <a:defRPr/>
            </a:pPr>
            <a:r>
              <a:rPr lang="fa-IR" sz="5100" b="1" dirty="0" smtClean="0">
                <a:solidFill>
                  <a:srgbClr val="B000B0"/>
                </a:solidFill>
                <a:cs typeface="B Titr" pitchFamily="2" charset="-78"/>
              </a:rPr>
              <a:t>سازمانهاي بين المللي وابسته و غير وابسته به سازمان ملل </a:t>
            </a:r>
          </a:p>
          <a:p>
            <a:pPr marL="274320" indent="-274320" algn="ctr" fontAlgn="auto">
              <a:spcAft>
                <a:spcPts val="0"/>
              </a:spcAft>
              <a:buClr>
                <a:schemeClr val="accent3"/>
              </a:buClr>
              <a:buFont typeface="Wingdings 2"/>
              <a:buNone/>
              <a:defRPr/>
            </a:pPr>
            <a:r>
              <a:rPr lang="fa-IR" sz="5100" b="1" dirty="0" smtClean="0">
                <a:solidFill>
                  <a:srgbClr val="B000B0"/>
                </a:solidFill>
                <a:cs typeface="B Titr" pitchFamily="2" charset="-78"/>
              </a:rPr>
              <a:t>در موضوع جمعيت </a:t>
            </a:r>
            <a:endParaRPr lang="en-US" sz="5100" b="1" dirty="0" smtClean="0">
              <a:solidFill>
                <a:srgbClr val="B000B0"/>
              </a:solidFill>
              <a:cs typeface="B Titr" pitchFamily="2" charset="-78"/>
            </a:endParaRPr>
          </a:p>
          <a:p>
            <a:pPr marL="274320" indent="-274320" fontAlgn="auto">
              <a:spcAft>
                <a:spcPts val="0"/>
              </a:spcAft>
              <a:buClr>
                <a:schemeClr val="accent3"/>
              </a:buClr>
              <a:buFont typeface="Wingdings 2"/>
              <a:buNone/>
              <a:defRPr/>
            </a:pPr>
            <a:endParaRPr lang="en-US" sz="4400" dirty="0" smtClean="0">
              <a:solidFill>
                <a:srgbClr val="C800C8"/>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400" dirty="0" smtClean="0">
                <a:solidFill>
                  <a:schemeClr val="accent6">
                    <a:lumMod val="75000"/>
                  </a:schemeClr>
                </a:solidFill>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CMOC</a:t>
            </a:r>
            <a:r>
              <a:rPr lang="ar-SA"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مرکز عملیات نظامی </a:t>
            </a:r>
            <a:r>
              <a:rPr lang="fa-IR" sz="4600" dirty="0" smtClean="0">
                <a:solidFill>
                  <a:srgbClr val="002060"/>
                </a:solidFill>
                <a:cs typeface="B Titr" pitchFamily="2" charset="-78"/>
              </a:rPr>
              <a:t>و غيرنظامي آمريكا</a:t>
            </a:r>
            <a:endParaRPr lang="en-US"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USG</a:t>
            </a:r>
            <a:r>
              <a:rPr lang="ar-SA" sz="4600" dirty="0" smtClean="0">
                <a:solidFill>
                  <a:schemeClr val="accent6">
                    <a:lumMod val="75000"/>
                  </a:schemeClr>
                </a:solidFill>
                <a:latin typeface="Algerian" pitchFamily="82" charset="0"/>
                <a:cs typeface="B Titr" pitchFamily="2" charset="-78"/>
              </a:rPr>
              <a:t> </a:t>
            </a:r>
            <a:r>
              <a:rPr lang="ar-SA" sz="4600" dirty="0" smtClean="0">
                <a:solidFill>
                  <a:srgbClr val="002060"/>
                </a:solidFill>
                <a:cs typeface="B Titr" pitchFamily="2" charset="-78"/>
              </a:rPr>
              <a:t>دولت ایالات متحده</a:t>
            </a:r>
            <a:endParaRPr lang="en-US"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UN</a:t>
            </a:r>
            <a:r>
              <a:rPr lang="ar-SA" sz="4600" dirty="0" smtClean="0">
                <a:solidFill>
                  <a:srgbClr val="002060"/>
                </a:solidFill>
                <a:cs typeface="B Titr" pitchFamily="2" charset="-78"/>
              </a:rPr>
              <a:t> </a:t>
            </a:r>
            <a:r>
              <a:rPr lang="fa-IR" sz="4600" dirty="0" smtClean="0">
                <a:solidFill>
                  <a:srgbClr val="002060"/>
                </a:solidFill>
                <a:cs typeface="B Titr" pitchFamily="2" charset="-78"/>
              </a:rPr>
              <a:t>سازمان </a:t>
            </a:r>
            <a:r>
              <a:rPr lang="ar-SA" sz="4600" dirty="0" smtClean="0">
                <a:solidFill>
                  <a:srgbClr val="002060"/>
                </a:solidFill>
                <a:cs typeface="B Titr" pitchFamily="2" charset="-78"/>
              </a:rPr>
              <a:t>ملل متحد</a:t>
            </a:r>
            <a:endParaRPr lang="en-US"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US" sz="4600" b="1" dirty="0" smtClean="0">
                <a:ln w="10541" cmpd="sng">
                  <a:solidFill>
                    <a:schemeClr val="accent1">
                      <a:shade val="88000"/>
                      <a:satMod val="110000"/>
                    </a:schemeClr>
                  </a:solidFill>
                  <a:prstDash val="solid"/>
                </a:ln>
                <a:solidFill>
                  <a:schemeClr val="bg1">
                    <a:lumMod val="25000"/>
                  </a:schemeClr>
                </a:solidFill>
                <a:effectLst>
                  <a:outerShdw blurRad="38100" dist="38100" dir="2700000" algn="tl">
                    <a:srgbClr val="000000">
                      <a:alpha val="43137"/>
                    </a:srgbClr>
                  </a:outerShdw>
                </a:effectLst>
                <a:cs typeface="B Titr" pitchFamily="2" charset="-78"/>
              </a:rPr>
              <a:t>UNFPA</a:t>
            </a:r>
            <a:r>
              <a:rPr lang="fa-IR" sz="4600" dirty="0" smtClean="0">
                <a:solidFill>
                  <a:schemeClr val="accent6">
                    <a:lumMod val="75000"/>
                  </a:schemeClr>
                </a:solidFill>
                <a:cs typeface="B Titr" pitchFamily="2" charset="-78"/>
              </a:rPr>
              <a:t> </a:t>
            </a:r>
            <a:r>
              <a:rPr lang="fa-IR" sz="4600" dirty="0" smtClean="0">
                <a:solidFill>
                  <a:srgbClr val="002060"/>
                </a:solidFill>
                <a:cs typeface="B Titr" pitchFamily="2" charset="-78"/>
              </a:rPr>
              <a:t>صندوق جمعيت سازمان ملل</a:t>
            </a:r>
            <a:endParaRPr lang="en-US"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fa-IR" sz="4600" dirty="0" smtClean="0">
                <a:solidFill>
                  <a:schemeClr val="accent6">
                    <a:lumMod val="50000"/>
                  </a:schemeClr>
                </a:solidFill>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UNICEF</a:t>
            </a:r>
            <a:r>
              <a:rPr lang="fa-IR" sz="4600" b="1" dirty="0" smtClean="0">
                <a:solidFill>
                  <a:schemeClr val="accent6">
                    <a:lumMod val="75000"/>
                  </a:schemeClr>
                </a:solidFill>
                <a:latin typeface="Algerian" pitchFamily="82" charset="0"/>
                <a:cs typeface="B Titr" pitchFamily="2" charset="-78"/>
              </a:rPr>
              <a:t> </a:t>
            </a:r>
            <a:r>
              <a:rPr lang="ar-SA"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کمکهای ملل متحد به کودکان</a:t>
            </a:r>
            <a:r>
              <a:rPr lang="fa-IR" sz="4600" dirty="0" smtClean="0">
                <a:solidFill>
                  <a:srgbClr val="002060"/>
                </a:solidFill>
                <a:cs typeface="B Titr" pitchFamily="2" charset="-78"/>
              </a:rPr>
              <a:t> (يونيسف)</a:t>
            </a:r>
            <a:endParaRPr lang="en-US"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FAO</a:t>
            </a: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fa-IR" sz="4600" dirty="0" smtClean="0">
                <a:solidFill>
                  <a:srgbClr val="002060"/>
                </a:solidFill>
                <a:cs typeface="B Titr" pitchFamily="2" charset="-78"/>
              </a:rPr>
              <a:t>فائو</a:t>
            </a: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WHO </a:t>
            </a:r>
            <a:r>
              <a:rPr lang="fa-IR" sz="4600" dirty="0" smtClean="0">
                <a:solidFill>
                  <a:srgbClr val="002060"/>
                </a:solidFill>
                <a:cs typeface="B Titr" pitchFamily="2" charset="-78"/>
              </a:rPr>
              <a:t>سازمان بهداشت جهاني </a:t>
            </a: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Word bank </a:t>
            </a:r>
            <a:r>
              <a:rPr lang="fa-IR" sz="4600" dirty="0" smtClean="0">
                <a:solidFill>
                  <a:srgbClr val="002060"/>
                </a:solidFill>
                <a:cs typeface="B Titr" pitchFamily="2" charset="-78"/>
              </a:rPr>
              <a:t>بانك جهاني </a:t>
            </a: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IMF</a:t>
            </a:r>
            <a:r>
              <a:rPr lang="en-GB" sz="4600" b="1" dirty="0" smtClean="0">
                <a:ln w="10541" cmpd="sng">
                  <a:solidFill>
                    <a:schemeClr val="accent1">
                      <a:shade val="88000"/>
                      <a:satMod val="110000"/>
                    </a:schemeClr>
                  </a:solidFill>
                  <a:prstDash val="solid"/>
                </a:ln>
                <a:solidFill>
                  <a:srgbClr val="002060"/>
                </a:solidFill>
                <a:latin typeface="Algerian" pitchFamily="82" charset="0"/>
                <a:cs typeface="B Titr" pitchFamily="2" charset="-78"/>
              </a:rPr>
              <a:t> </a:t>
            </a:r>
            <a:r>
              <a:rPr lang="fa-IR" sz="4600" dirty="0" smtClean="0">
                <a:solidFill>
                  <a:srgbClr val="002060"/>
                </a:solidFill>
                <a:cs typeface="B Titr" pitchFamily="2" charset="-78"/>
              </a:rPr>
              <a:t>صندوق بين المللي پول و ....</a:t>
            </a: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NGO</a:t>
            </a:r>
            <a:r>
              <a:rPr lang="en-GB" sz="4600" dirty="0" smtClean="0">
                <a:solidFill>
                  <a:schemeClr val="bg1">
                    <a:lumMod val="25000"/>
                  </a:schemeClr>
                </a:solidFill>
                <a:cs typeface="B Titr" pitchFamily="2" charset="-78"/>
              </a:rPr>
              <a:t> </a:t>
            </a:r>
            <a:r>
              <a:rPr lang="fa-IR" sz="4600" dirty="0" smtClean="0">
                <a:solidFill>
                  <a:schemeClr val="accent6">
                    <a:lumMod val="75000"/>
                  </a:schemeClr>
                </a:solidFill>
                <a:cs typeface="B Titr" pitchFamily="2" charset="-78"/>
              </a:rPr>
              <a:t> </a:t>
            </a:r>
            <a:r>
              <a:rPr lang="en-US"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سازمانهای مردم نهاد</a:t>
            </a:r>
            <a:endParaRPr lang="fa-IR"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ICRC</a:t>
            </a:r>
            <a:r>
              <a:rPr lang="en-GB" sz="4600" dirty="0" smtClean="0">
                <a:solidFill>
                  <a:schemeClr val="bg1">
                    <a:lumMod val="25000"/>
                  </a:schemeClr>
                </a:solidFill>
                <a:cs typeface="B Titr" pitchFamily="2" charset="-78"/>
              </a:rPr>
              <a:t> </a:t>
            </a:r>
            <a:r>
              <a:rPr lang="fa-IR" sz="4600" dirty="0" smtClean="0">
                <a:solidFill>
                  <a:schemeClr val="bg1">
                    <a:lumMod val="25000"/>
                  </a:schemeClr>
                </a:solidFill>
                <a:cs typeface="B Titr" pitchFamily="2" charset="-78"/>
              </a:rPr>
              <a:t> </a:t>
            </a:r>
            <a:r>
              <a:rPr lang="ar-SA" sz="4600" dirty="0" smtClean="0">
                <a:solidFill>
                  <a:srgbClr val="002060"/>
                </a:solidFill>
                <a:cs typeface="B Titr" pitchFamily="2" charset="-78"/>
              </a:rPr>
              <a:t>کمیته بین الملل صلیب سرخ</a:t>
            </a:r>
            <a:endParaRPr lang="fa-IR"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DART</a:t>
            </a:r>
            <a:r>
              <a:rPr lang="ar-SA" sz="4600" dirty="0" smtClean="0">
                <a:solidFill>
                  <a:schemeClr val="accent6">
                    <a:lumMod val="75000"/>
                  </a:schemeClr>
                </a:solidFill>
                <a:cs typeface="B Titr" pitchFamily="2" charset="-78"/>
              </a:rPr>
              <a:t> </a:t>
            </a:r>
            <a:r>
              <a:rPr lang="en-US"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تیم کمک مواقع بحران</a:t>
            </a:r>
            <a:endParaRPr lang="fa-IR" sz="4600" dirty="0" smtClean="0">
              <a:solidFill>
                <a:srgbClr val="002060"/>
              </a:solidFill>
              <a:cs typeface="B Titr" pitchFamily="2" charset="-78"/>
            </a:endParaRPr>
          </a:p>
          <a:p>
            <a:pPr marL="0" indent="182563" fontAlgn="auto">
              <a:lnSpc>
                <a:spcPct val="120000"/>
              </a:lnSpc>
              <a:spcBef>
                <a:spcPts val="0"/>
              </a:spcBef>
              <a:spcAft>
                <a:spcPts val="0"/>
              </a:spcAft>
              <a:buClr>
                <a:srgbClr val="FF0000"/>
              </a:buClr>
              <a:buFont typeface="Wingdings 2"/>
              <a:buChar char=""/>
              <a:defRPr/>
            </a:pPr>
            <a:r>
              <a:rPr lang="en-GB" sz="4600" b="1" dirty="0" smtClean="0">
                <a:ln w="10541" cmpd="sng">
                  <a:solidFill>
                    <a:schemeClr val="accent1">
                      <a:shade val="88000"/>
                      <a:satMod val="110000"/>
                    </a:schemeClr>
                  </a:solidFill>
                  <a:prstDash val="solid"/>
                </a:ln>
                <a:solidFill>
                  <a:schemeClr val="bg1">
                    <a:lumMod val="25000"/>
                  </a:schemeClr>
                </a:solidFill>
                <a:latin typeface="Algerian" pitchFamily="82" charset="0"/>
                <a:cs typeface="B Titr" pitchFamily="2" charset="-78"/>
              </a:rPr>
              <a:t>OFDA</a:t>
            </a:r>
            <a:r>
              <a:rPr lang="en-GB" sz="4600" dirty="0" smtClean="0">
                <a:solidFill>
                  <a:schemeClr val="accent6">
                    <a:lumMod val="75000"/>
                  </a:schemeClr>
                </a:solidFill>
                <a:cs typeface="B Titr" pitchFamily="2" charset="-78"/>
              </a:rPr>
              <a:t> </a:t>
            </a:r>
            <a:r>
              <a:rPr lang="fa-IR" sz="4600" dirty="0" smtClean="0">
                <a:solidFill>
                  <a:schemeClr val="accent6">
                    <a:lumMod val="75000"/>
                  </a:schemeClr>
                </a:solidFill>
                <a:cs typeface="B Titr" pitchFamily="2" charset="-78"/>
              </a:rPr>
              <a:t> </a:t>
            </a:r>
            <a:r>
              <a:rPr lang="en-US" sz="4600" dirty="0" smtClean="0">
                <a:solidFill>
                  <a:schemeClr val="accent6">
                    <a:lumMod val="75000"/>
                  </a:schemeClr>
                </a:solidFill>
                <a:cs typeface="B Titr" pitchFamily="2" charset="-78"/>
              </a:rPr>
              <a:t> </a:t>
            </a:r>
            <a:r>
              <a:rPr lang="ar-SA" sz="4600" dirty="0" smtClean="0">
                <a:solidFill>
                  <a:srgbClr val="002060"/>
                </a:solidFill>
                <a:cs typeface="B Titr" pitchFamily="2" charset="-78"/>
              </a:rPr>
              <a:t>اداره کمکهای خارجی دربحران</a:t>
            </a:r>
            <a:endParaRPr lang="en-US" sz="4600" dirty="0" smtClean="0">
              <a:solidFill>
                <a:srgbClr val="002060"/>
              </a:solidFill>
              <a:cs typeface="B Titr" pitchFamily="2" charset="-78"/>
            </a:endParaRPr>
          </a:p>
          <a:p>
            <a:pPr marL="274320" indent="-274320" fontAlgn="auto">
              <a:spcAft>
                <a:spcPts val="0"/>
              </a:spcAft>
              <a:buClr>
                <a:srgbClr val="FF0000"/>
              </a:buClr>
              <a:buFont typeface="Wingdings 2"/>
              <a:buNone/>
              <a:defRPr/>
            </a:pPr>
            <a:endParaRPr lang="en-US" dirty="0" smtClean="0">
              <a:solidFill>
                <a:schemeClr val="accent6">
                  <a:lumMod val="50000"/>
                </a:schemeClr>
              </a:solidFill>
              <a:cs typeface="B Titr" pitchFamily="2" charset="-78"/>
            </a:endParaRPr>
          </a:p>
          <a:p>
            <a:pPr marL="274320" indent="-274320" fontAlgn="auto">
              <a:spcAft>
                <a:spcPts val="0"/>
              </a:spcAft>
              <a:buClr>
                <a:srgbClr val="FF0000"/>
              </a:buClr>
              <a:buFont typeface="Wingdings 2"/>
              <a:buChar char=""/>
              <a:defRPr/>
            </a:pPr>
            <a:endParaRPr lang="en-US" dirty="0" smtClean="0">
              <a:solidFill>
                <a:schemeClr val="accent6">
                  <a:lumMod val="50000"/>
                </a:schemeClr>
              </a:solidFill>
              <a:cs typeface="B Titr" pitchFamily="2" charset="-78"/>
            </a:endParaRPr>
          </a:p>
          <a:p>
            <a:pPr marL="274320" indent="-274320" fontAlgn="auto">
              <a:spcAft>
                <a:spcPts val="0"/>
              </a:spcAft>
              <a:buClr>
                <a:srgbClr val="FF0000"/>
              </a:buClr>
              <a:buFont typeface="Wingdings 2"/>
              <a:buChar char=""/>
              <a:defRPr/>
            </a:pPr>
            <a:endParaRPr lang="en-US" dirty="0" smtClean="0">
              <a:solidFill>
                <a:schemeClr val="accent6">
                  <a:lumMod val="50000"/>
                </a:schemeClr>
              </a:solidFill>
              <a:cs typeface="B Titr" pitchFamily="2" charset="-78"/>
            </a:endParaRPr>
          </a:p>
          <a:p>
            <a:pPr marL="274320" indent="-274320" fontAlgn="auto">
              <a:spcAft>
                <a:spcPts val="0"/>
              </a:spcAft>
              <a:buClr>
                <a:srgbClr val="FF0000"/>
              </a:buClr>
              <a:buFont typeface="Wingdings 2"/>
              <a:buChar char=""/>
              <a:defRPr/>
            </a:pPr>
            <a:endParaRPr lang="en-US" dirty="0" smtClean="0">
              <a:solidFill>
                <a:schemeClr val="accent6">
                  <a:lumMod val="50000"/>
                </a:schemeClr>
              </a:solidFill>
              <a:cs typeface="B Titr" pitchFamily="2" charset="-78"/>
            </a:endParaRPr>
          </a:p>
          <a:p>
            <a:pPr marL="274320" indent="-274320" fontAlgn="auto">
              <a:spcAft>
                <a:spcPts val="0"/>
              </a:spcAft>
              <a:buClr>
                <a:srgbClr val="FF0000"/>
              </a:buClr>
              <a:buFont typeface="Wingdings 2"/>
              <a:buChar char=""/>
              <a:defRPr/>
            </a:pPr>
            <a:endParaRPr lang="en-US" dirty="0" smtClean="0">
              <a:solidFill>
                <a:schemeClr val="accent6">
                  <a:lumMod val="50000"/>
                </a:schemeClr>
              </a:solidFill>
              <a:cs typeface="B Titr" pitchFamily="2" charset="-78"/>
            </a:endParaRPr>
          </a:p>
          <a:p>
            <a:pPr marL="274320" indent="-274320" fontAlgn="auto">
              <a:spcAft>
                <a:spcPts val="0"/>
              </a:spcAft>
              <a:buClr>
                <a:srgbClr val="FF0000"/>
              </a:buClr>
              <a:buFont typeface="Wingdings 2"/>
              <a:buChar char=""/>
              <a:defRPr/>
            </a:pPr>
            <a:endParaRPr lang="en-US" dirty="0" smtClean="0">
              <a:solidFill>
                <a:schemeClr val="accent6">
                  <a:lumMod val="50000"/>
                </a:schemeClr>
              </a:solidFill>
              <a:cs typeface="B Titr" pitchFamily="2" charset="-78"/>
            </a:endParaRPr>
          </a:p>
          <a:p>
            <a:pPr marL="274320" indent="-274320" fontAlgn="auto">
              <a:spcAft>
                <a:spcPts val="0"/>
              </a:spcAft>
              <a:buClr>
                <a:srgbClr val="FF0000"/>
              </a:buClr>
              <a:buFont typeface="Wingdings 2"/>
              <a:buChar char=""/>
              <a:defRPr/>
            </a:pPr>
            <a:endParaRPr lang="fa-IR" dirty="0" smtClean="0">
              <a:solidFill>
                <a:schemeClr val="accent6">
                  <a:lumMod val="50000"/>
                </a:schemeClr>
              </a:solidFill>
              <a:cs typeface="B Titr" pitchFamily="2" charset="-78"/>
            </a:endParaRPr>
          </a:p>
        </p:txBody>
      </p:sp>
      <p:sp>
        <p:nvSpPr>
          <p:cNvPr id="5" name="Slide Number Placeholder 4"/>
          <p:cNvSpPr>
            <a:spLocks noGrp="1"/>
          </p:cNvSpPr>
          <p:nvPr>
            <p:ph type="sldNum" sz="quarter" idx="12"/>
          </p:nvPr>
        </p:nvSpPr>
        <p:spPr/>
        <p:txBody>
          <a:bodyPr/>
          <a:lstStyle/>
          <a:p>
            <a:pPr>
              <a:defRPr/>
            </a:pPr>
            <a:fld id="{45298B3D-ED6C-4B48-B6D2-237140FB6360}" type="slidenum">
              <a:rPr lang="en-US"/>
              <a:pPr>
                <a:defRPr/>
              </a:pPr>
              <a:t>41</a:t>
            </a:fld>
            <a:endParaRPr lang="en-US" dirty="0"/>
          </a:p>
        </p:txBody>
      </p:sp>
    </p:spTree>
  </p:cSld>
  <p:clrMapOvr>
    <a:masterClrMapping/>
  </p:clrMapOvr>
  <p:transition advTm="5000"/>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66775"/>
          </a:xfrm>
        </p:spPr>
        <p:txBody>
          <a:bodyPr>
            <a:normAutofit fontScale="90000"/>
          </a:bodyPr>
          <a:lstStyle/>
          <a:p>
            <a:pPr algn="ctr" fontAlgn="auto">
              <a:spcAft>
                <a:spcPts val="0"/>
              </a:spcAft>
              <a:defRPr/>
            </a:pPr>
            <a:r>
              <a:rPr lang="fa-IR" dirty="0" smtClean="0">
                <a:solidFill>
                  <a:srgbClr val="FF0000"/>
                </a:solidFill>
                <a:cs typeface="B Titr" pitchFamily="2" charset="-78"/>
              </a:rPr>
              <a:t>دکترین امنیت آمریکا در جنگ جمعیتی </a:t>
            </a:r>
            <a:endParaRPr lang="fa-IR" dirty="0">
              <a:solidFill>
                <a:srgbClr val="FF0000"/>
              </a:solidFill>
              <a:cs typeface="B Titr" pitchFamily="2" charset="-78"/>
            </a:endParaRPr>
          </a:p>
        </p:txBody>
      </p:sp>
      <p:sp>
        <p:nvSpPr>
          <p:cNvPr id="47107" name="Content Placeholder 2"/>
          <p:cNvSpPr>
            <a:spLocks noGrp="1"/>
          </p:cNvSpPr>
          <p:nvPr>
            <p:ph idx="1"/>
          </p:nvPr>
        </p:nvSpPr>
        <p:spPr>
          <a:xfrm>
            <a:off x="457200" y="1714500"/>
            <a:ext cx="8229600" cy="4610100"/>
          </a:xfrm>
        </p:spPr>
        <p:txBody>
          <a:bodyPr/>
          <a:lstStyle/>
          <a:p>
            <a:pPr algn="just"/>
            <a:r>
              <a:rPr lang="fa-IR" sz="2800" smtClean="0">
                <a:cs typeface="B Titr" pitchFamily="2" charset="-78"/>
              </a:rPr>
              <a:t>آژانس های بین المللی مانند یونیسف، کودکان را در جشن هالووین برای جمع آوری کمک بسیج می کنند تا این کمک را برای تامین داروهای سقط جنین، عقیم سازی و خدمات سقط جنین به کشورهای خارجی اهدا کنند. بانک جهانی و سازمان بهداشت جهانی هم به همین صورت عمل می کنند.«صندوق کودکان» یونیسف برنامه های خود را با این معادله تنظیم کرده است»: جلوگیری از بارداری+سقط جنین+عقیم سازی=بقا. پس شگفت آور نیست که بسیاری از مردم کشورهایی که از کمک های چنین سازمان هایی بهره مند می شوند، این امر را نوعی رشوه برای ترویج نسل کشی می دانند.</a:t>
            </a:r>
            <a:endParaRPr lang="en-US" sz="2800" smtClean="0">
              <a:cs typeface="B Titr"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fontAlgn="auto">
              <a:spcAft>
                <a:spcPts val="0"/>
              </a:spcAft>
              <a:defRPr/>
            </a:pPr>
            <a:r>
              <a:rPr lang="fa-IR" smtClean="0">
                <a:solidFill>
                  <a:srgbClr val="FFFF00"/>
                </a:solidFill>
                <a:effectLst>
                  <a:outerShdw blurRad="38100" dist="38100" dir="2700000" algn="tl">
                    <a:srgbClr val="FFFFFF"/>
                  </a:outerShdw>
                </a:effectLst>
                <a:ea typeface="Times New Roman (Arabic)" pitchFamily="18" charset="0"/>
              </a:rPr>
              <a:t>عوارض سزارين</a:t>
            </a:r>
          </a:p>
        </p:txBody>
      </p:sp>
      <p:sp>
        <p:nvSpPr>
          <p:cNvPr id="5" name="Content Placeholder 4"/>
          <p:cNvSpPr>
            <a:spLocks noGrp="1"/>
          </p:cNvSpPr>
          <p:nvPr>
            <p:ph idx="1"/>
          </p:nvPr>
        </p:nvSpPr>
        <p:spPr/>
        <p:txBody>
          <a:bodyPr>
            <a:normAutofit/>
          </a:bodyPr>
          <a:lstStyle/>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خطر ابتلا به:</a:t>
            </a:r>
          </a:p>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a:t>
            </a:r>
            <a:r>
              <a:rPr lang="fa-IR" sz="2800" b="1" smtClean="0">
                <a:ea typeface="Times New Roman (Arabic)" pitchFamily="18" charset="0"/>
              </a:rPr>
              <a:t> خونريزي ناشي از جفت سرراهي بدليل سزارين تكراري</a:t>
            </a:r>
          </a:p>
          <a:p>
            <a:pPr marL="274320" indent="-274320" fontAlgn="auto">
              <a:spcAft>
                <a:spcPts val="0"/>
              </a:spcAft>
              <a:buClr>
                <a:schemeClr val="accent3"/>
              </a:buClr>
              <a:buFont typeface="Monotype Sorts"/>
              <a:buNone/>
              <a:defRPr/>
            </a:pPr>
            <a:r>
              <a:rPr lang="fa-IR" sz="2800" b="1" smtClean="0">
                <a:ea typeface="Times New Roman (Arabic)" pitchFamily="18" charset="0"/>
              </a:rPr>
              <a:t>عفونت</a:t>
            </a:r>
          </a:p>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a:t>
            </a:r>
            <a:r>
              <a:rPr lang="fa-IR" sz="2800" b="1" smtClean="0">
                <a:ea typeface="Times New Roman (Arabic)" pitchFamily="18" charset="0"/>
              </a:rPr>
              <a:t> احتمال نياز به انتقال خون و خطرات ناشي از بيهوشي</a:t>
            </a:r>
          </a:p>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a:t>
            </a:r>
            <a:r>
              <a:rPr lang="fa-IR" sz="2800" b="1" smtClean="0">
                <a:ea typeface="Times New Roman (Arabic)" pitchFamily="18" charset="0"/>
              </a:rPr>
              <a:t> مرگ و مير مادران</a:t>
            </a:r>
          </a:p>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a:t>
            </a:r>
            <a:r>
              <a:rPr lang="fa-IR" sz="2800" b="1" smtClean="0">
                <a:ea typeface="Times New Roman (Arabic)" pitchFamily="18" charset="0"/>
              </a:rPr>
              <a:t> پارگي رحمي</a:t>
            </a:r>
          </a:p>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a:t>
            </a:r>
            <a:r>
              <a:rPr lang="fa-IR" sz="2800" b="1" smtClean="0">
                <a:ea typeface="Times New Roman (Arabic)" pitchFamily="18" charset="0"/>
              </a:rPr>
              <a:t> تب پس از زايمان</a:t>
            </a:r>
          </a:p>
          <a:p>
            <a:pPr marL="274320" indent="-274320" fontAlgn="auto">
              <a:spcAft>
                <a:spcPts val="0"/>
              </a:spcAft>
              <a:buClr>
                <a:schemeClr val="accent3"/>
              </a:buClr>
              <a:buFont typeface="Monotype Sorts"/>
              <a:buNone/>
              <a:defRPr/>
            </a:pPr>
            <a:r>
              <a:rPr lang="fa-IR" sz="2800" b="1" smtClean="0">
                <a:solidFill>
                  <a:srgbClr val="FF0000"/>
                </a:solidFill>
                <a:effectLst>
                  <a:outerShdw blurRad="38100" dist="38100" dir="2700000" algn="tl">
                    <a:srgbClr val="FFFFFF"/>
                  </a:outerShdw>
                </a:effectLst>
                <a:ea typeface="Times New Roman (Arabic)" pitchFamily="18" charset="0"/>
              </a:rPr>
              <a:t>-</a:t>
            </a:r>
            <a:r>
              <a:rPr lang="fa-IR" sz="2800" b="1" smtClean="0">
                <a:ea typeface="Times New Roman (Arabic)" pitchFamily="18" charset="0"/>
              </a:rPr>
              <a:t> احتمال بروز يرقان ومشكلات تنفسي در نوزادان</a:t>
            </a:r>
          </a:p>
        </p:txBody>
      </p:sp>
      <p:pic>
        <p:nvPicPr>
          <p:cNvPr id="48132" name="Picture 3" descr="14"/>
          <p:cNvPicPr>
            <a:picLocks noChangeAspect="1" noChangeArrowheads="1"/>
          </p:cNvPicPr>
          <p:nvPr/>
        </p:nvPicPr>
        <p:blipFill>
          <a:blip r:embed="rId2"/>
          <a:srcRect/>
          <a:stretch>
            <a:fillRect/>
          </a:stretch>
        </p:blipFill>
        <p:spPr bwMode="auto">
          <a:xfrm>
            <a:off x="-228600" y="2367"/>
            <a:ext cx="9372600" cy="6935788"/>
          </a:xfrm>
          <a:prstGeom prst="rect">
            <a:avLst/>
          </a:prstGeom>
          <a:noFill/>
          <a:ln w="9525">
            <a:noFill/>
            <a:miter lim="800000"/>
            <a:headEnd/>
            <a:tailEnd/>
          </a:ln>
        </p:spPr>
      </p:pic>
      <p:sp>
        <p:nvSpPr>
          <p:cNvPr id="7" name="Content Placeholder 2"/>
          <p:cNvSpPr txBox="1">
            <a:spLocks/>
          </p:cNvSpPr>
          <p:nvPr/>
        </p:nvSpPr>
        <p:spPr>
          <a:xfrm>
            <a:off x="2438400" y="3352800"/>
            <a:ext cx="3886200" cy="1219200"/>
          </a:xfrm>
          <a:prstGeom prst="rect">
            <a:avLst/>
          </a:prstGeom>
        </p:spPr>
        <p:txBody>
          <a:bodyPr>
            <a:normAutofit/>
          </a:bodyPr>
          <a:lstStyle/>
          <a:p>
            <a:pPr marL="274320" indent="-274320" algn="ctr" fontAlgn="auto">
              <a:spcBef>
                <a:spcPct val="20000"/>
              </a:spcBef>
              <a:spcAft>
                <a:spcPts val="0"/>
              </a:spcAft>
              <a:buClr>
                <a:schemeClr val="accent3"/>
              </a:buClr>
              <a:buSzPct val="95000"/>
              <a:buFont typeface="Arial" pitchFamily="34" charset="0"/>
              <a:buNone/>
              <a:defRPr/>
            </a:pPr>
            <a:r>
              <a:rPr lang="fa-IR" sz="6000" dirty="0">
                <a:solidFill>
                  <a:srgbClr val="FFFF00"/>
                </a:solidFill>
                <a:latin typeface="+mn-lt"/>
                <a:ea typeface="+mn-ea"/>
                <a:cs typeface="B Titr" pitchFamily="2" charset="-78"/>
              </a:rPr>
              <a:t>با تشكر</a:t>
            </a:r>
            <a:endParaRPr lang="en-US" sz="6000" dirty="0">
              <a:solidFill>
                <a:srgbClr val="FFFF00"/>
              </a:solidFill>
              <a:latin typeface="+mn-lt"/>
              <a:ea typeface="+mn-ea"/>
              <a:cs typeface="B Titr" pitchFamily="2" charset="-78"/>
            </a:endParaRPr>
          </a:p>
          <a:p>
            <a:pPr marL="274320" indent="-274320" algn="ctr" fontAlgn="auto">
              <a:spcBef>
                <a:spcPct val="20000"/>
              </a:spcBef>
              <a:spcAft>
                <a:spcPts val="0"/>
              </a:spcAft>
              <a:buClr>
                <a:schemeClr val="accent3"/>
              </a:buClr>
              <a:buSzPct val="95000"/>
              <a:buFont typeface="Arial" pitchFamily="34" charset="0"/>
              <a:buNone/>
              <a:defRPr/>
            </a:pPr>
            <a:endParaRPr lang="fa-IR" sz="2600" dirty="0">
              <a:latin typeface="+mn-lt"/>
              <a:ea typeface="+mn-ea"/>
              <a:cs typeface="B Titr"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plus(in)">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457200" y="2143125"/>
            <a:ext cx="8229600" cy="4181475"/>
          </a:xfrm>
        </p:spPr>
        <p:txBody>
          <a:bodyPr/>
          <a:lstStyle/>
          <a:p>
            <a:pPr algn="just">
              <a:lnSpc>
                <a:spcPct val="150000"/>
              </a:lnSpc>
            </a:pPr>
            <a:r>
              <a:rPr lang="fa-IR" sz="2800" smtClean="0">
                <a:cs typeface="B Titr" pitchFamily="2" charset="-78"/>
              </a:rPr>
              <a:t>دولت آمريکا با هدف کنترل جهانی جمعيت، دست به اقداماتی عجيب و مجرمانه از قبيل مسموم نمودن تدريجی افراد، عقيم کردن، ایجاد بلوغ زودرس در کودکان، افزايش تمايلات همجنس گرايانه بين افراد و اقداماتی از اين قبيل کرده است تا مسير ازدواج و باروری را در مردم برخی کشورهای ديگر مختل کند تا از این طريق ، موقعيت اقتصادی خود را تحت کنترل داشته باشد.</a:t>
            </a:r>
          </a:p>
        </p:txBody>
      </p:sp>
      <p:sp>
        <p:nvSpPr>
          <p:cNvPr id="9219" name="Title 1"/>
          <p:cNvSpPr>
            <a:spLocks noGrp="1"/>
          </p:cNvSpPr>
          <p:nvPr>
            <p:ph type="title"/>
          </p:nvPr>
        </p:nvSpPr>
        <p:spPr/>
        <p:txBody>
          <a:bodyPr/>
          <a:lstStyle/>
          <a:p>
            <a:pPr algn="ctr"/>
            <a:r>
              <a:rPr lang="fa-IR" sz="2800" smtClean="0">
                <a:solidFill>
                  <a:srgbClr val="FF0000"/>
                </a:solidFill>
                <a:cs typeface="B Titr" pitchFamily="2" charset="-78"/>
              </a:rPr>
              <a:t>کاهش جمعیت زمین برای حفظ عملکرد تجاری و صنایع امریکا</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457200" y="1571625"/>
            <a:ext cx="8229600" cy="4752975"/>
          </a:xfrm>
        </p:spPr>
        <p:txBody>
          <a:bodyPr/>
          <a:lstStyle/>
          <a:p>
            <a:pPr algn="just"/>
            <a:r>
              <a:rPr lang="fa-IR" sz="3200" smtClean="0">
                <a:cs typeface="B Titr" pitchFamily="2" charset="-78"/>
              </a:rPr>
              <a:t>سياست های کاهش جمعيت عمدتا با اهداف سياسی و براساس جهانی سازی غربی تنظيم شده است  و جمعیت کشورهای توسعه یافته  به دليل فروپاشی خانواده و حاکميت ارزش های مادی و خودمحوری و لذت طلبی باز هم رو به نزول است. لذا کشورهای غربی و در رأس آن آمريکا برای ايجاد تعادل اقتصادی و جمعيتی به نفع خود،جمعيت جهان را به کاهش جمعیت تشویق می کنند. </a:t>
            </a:r>
            <a:endParaRPr lang="en-US" sz="3200" smtClean="0">
              <a:cs typeface="B Titr" pitchFamily="2" charset="-78"/>
            </a:endParaRPr>
          </a:p>
          <a:p>
            <a:pPr algn="just"/>
            <a:endParaRPr lang="fa-IR" sz="2000" smtClean="0">
              <a:cs typeface="B Titr" pitchFamily="2" charset="-78"/>
            </a:endParaRPr>
          </a:p>
        </p:txBody>
      </p:sp>
      <p:sp>
        <p:nvSpPr>
          <p:cNvPr id="5" name="Title 1"/>
          <p:cNvSpPr>
            <a:spLocks noGrp="1"/>
          </p:cNvSpPr>
          <p:nvPr>
            <p:ph type="title"/>
          </p:nvPr>
        </p:nvSpPr>
        <p:spPr>
          <a:xfrm>
            <a:off x="1357313" y="704850"/>
            <a:ext cx="6786562" cy="652463"/>
          </a:xfrm>
        </p:spPr>
        <p:txBody>
          <a:bodyPr>
            <a:normAutofit fontScale="90000"/>
          </a:bodyPr>
          <a:lstStyle/>
          <a:p>
            <a:pPr algn="ctr" fontAlgn="auto">
              <a:spcAft>
                <a:spcPts val="0"/>
              </a:spcAft>
              <a:defRPr/>
            </a:pPr>
            <a:r>
              <a:rPr lang="fa-IR" sz="2400" dirty="0" smtClean="0">
                <a:solidFill>
                  <a:srgbClr val="FF0000"/>
                </a:solidFill>
                <a:cs typeface="B Titr" pitchFamily="2" charset="-78"/>
              </a:rPr>
              <a:t/>
            </a:r>
            <a:br>
              <a:rPr lang="fa-IR" sz="2400" dirty="0" smtClean="0">
                <a:solidFill>
                  <a:srgbClr val="FF0000"/>
                </a:solidFill>
                <a:cs typeface="B Titr" pitchFamily="2" charset="-78"/>
              </a:rPr>
            </a:br>
            <a:r>
              <a:rPr lang="fa-IR" sz="2400" dirty="0" smtClean="0">
                <a:solidFill>
                  <a:srgbClr val="FF0000"/>
                </a:solidFill>
                <a:cs typeface="B Titr" pitchFamily="2" charset="-78"/>
              </a:rPr>
              <a:t>حفظ موقعیت اقتصادی و سیاسی کشورهای توسعه یافته و غربی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457200" y="1571625"/>
            <a:ext cx="8229600" cy="4752975"/>
          </a:xfrm>
        </p:spPr>
        <p:txBody>
          <a:bodyPr/>
          <a:lstStyle/>
          <a:p>
            <a:pPr algn="just"/>
            <a:r>
              <a:rPr lang="fa-IR" sz="2800" smtClean="0">
                <a:cs typeface="B Titr" pitchFamily="2" charset="-78"/>
              </a:rPr>
              <a:t>کشورهاي توسعه يافته سياست‌هاي کاهش جمعيت را در سال‌هاي اخير به کشورهاي در حال توسعه و توسعه نيافته پيشنهاد مي‌دهند، اين درحالي است که خود اين کشورها سياست‌هاي کاهش جمعيت را در گذشته انجام داده اند   و حجم نسبی جمعيت این کشورها سير نزولی داشته است و در حال حاضر دچار مشکلات فراواني از لحاظ جمعيتي شده‌اند.لذا کشورهاي در حال توسعه مانند ايران را به کنترل جمعیت تشویق نمودند تادر چند سال آينده آ نها نیز به مشکل بزرگ پيري جمعيت و کاهش خطرناک جمعيت روبرو شوند كه هزينه زيادي را براي اقتصاد كشور به دنبال خواهد داشت.</a:t>
            </a:r>
          </a:p>
        </p:txBody>
      </p:sp>
      <p:sp>
        <p:nvSpPr>
          <p:cNvPr id="5" name="Title 1"/>
          <p:cNvSpPr>
            <a:spLocks noGrp="1"/>
          </p:cNvSpPr>
          <p:nvPr>
            <p:ph type="title"/>
          </p:nvPr>
        </p:nvSpPr>
        <p:spPr>
          <a:xfrm>
            <a:off x="1357313" y="704850"/>
            <a:ext cx="6786562" cy="652463"/>
          </a:xfrm>
        </p:spPr>
        <p:txBody>
          <a:bodyPr>
            <a:normAutofit fontScale="90000"/>
          </a:bodyPr>
          <a:lstStyle/>
          <a:p>
            <a:pPr algn="ctr" fontAlgn="auto">
              <a:spcAft>
                <a:spcPts val="0"/>
              </a:spcAft>
              <a:defRPr/>
            </a:pPr>
            <a:r>
              <a:rPr lang="fa-IR" sz="2400" dirty="0" smtClean="0">
                <a:solidFill>
                  <a:srgbClr val="FF0000"/>
                </a:solidFill>
                <a:cs typeface="B Titr" pitchFamily="2" charset="-78"/>
              </a:rPr>
              <a:t>پیرشدن جمعیت در کشور های توسعه یافته و در نتیجه برنامه ریزی جهت کاستن و پیر نمودن جمعیت کشور های در حال توسعه</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1928813" y="914400"/>
            <a:ext cx="5072062" cy="933450"/>
          </a:xfrm>
        </p:spPr>
        <p:txBody>
          <a:bodyPr/>
          <a:lstStyle/>
          <a:p>
            <a:pPr algn="ctr"/>
            <a:r>
              <a:rPr lang="fa-IR" sz="2400" smtClean="0">
                <a:solidFill>
                  <a:srgbClr val="FF0000"/>
                </a:solidFill>
                <a:cs typeface="B Titr" pitchFamily="2" charset="-78"/>
              </a:rPr>
              <a:t>اهرم ها ، ابزارها و برنامه­های جنگ جمعیتی</a:t>
            </a:r>
            <a:r>
              <a:rPr lang="en-US" sz="2400" smtClean="0">
                <a:solidFill>
                  <a:srgbClr val="FF0000"/>
                </a:solidFill>
                <a:cs typeface="B Titr" pitchFamily="2" charset="-78"/>
              </a:rPr>
              <a:t/>
            </a:r>
            <a:br>
              <a:rPr lang="en-US" sz="2400" smtClean="0">
                <a:solidFill>
                  <a:srgbClr val="FF0000"/>
                </a:solidFill>
                <a:cs typeface="B Titr" pitchFamily="2" charset="-78"/>
              </a:rPr>
            </a:br>
            <a:endParaRPr lang="fa-IR" sz="2400" smtClean="0">
              <a:solidFill>
                <a:srgbClr val="FF0000"/>
              </a:solidFill>
              <a:cs typeface="B Titr" pitchFamily="2" charset="-78"/>
            </a:endParaRPr>
          </a:p>
        </p:txBody>
      </p:sp>
      <p:sp>
        <p:nvSpPr>
          <p:cNvPr id="12291" name="Content Placeholder 2"/>
          <p:cNvSpPr>
            <a:spLocks noGrp="1"/>
          </p:cNvSpPr>
          <p:nvPr>
            <p:ph idx="1"/>
          </p:nvPr>
        </p:nvSpPr>
        <p:spPr>
          <a:xfrm>
            <a:off x="357188" y="1714500"/>
            <a:ext cx="8229600" cy="4495800"/>
          </a:xfrm>
        </p:spPr>
        <p:txBody>
          <a:bodyPr/>
          <a:lstStyle/>
          <a:p>
            <a:pPr algn="just"/>
            <a:r>
              <a:rPr lang="ar-SA" sz="3200" smtClean="0">
                <a:cs typeface="B Titr" pitchFamily="2" charset="-78"/>
              </a:rPr>
              <a:t>برنامه کنترل جمعیت</a:t>
            </a:r>
            <a:r>
              <a:rPr lang="fa-IR" sz="3200" smtClean="0">
                <a:cs typeface="B Titr" pitchFamily="2" charset="-78"/>
              </a:rPr>
              <a:t> و تنظیم خانواده و ترویج مدل خانواده ی دو فرزندی</a:t>
            </a:r>
          </a:p>
          <a:p>
            <a:pPr algn="just"/>
            <a:r>
              <a:rPr lang="fa-IR" sz="3200" smtClean="0">
                <a:cs typeface="B Titr" pitchFamily="2" charset="-78"/>
              </a:rPr>
              <a:t>ايجاد جنگ هاي نظامي و كشتار انساني و نسل کشي</a:t>
            </a:r>
          </a:p>
          <a:p>
            <a:pPr algn="just"/>
            <a:r>
              <a:rPr lang="fa-IR" sz="3200" smtClean="0">
                <a:cs typeface="B Titr" pitchFamily="2" charset="-78"/>
              </a:rPr>
              <a:t> برنامه های آموزش جنسی  و رواج سقط جنین </a:t>
            </a:r>
          </a:p>
          <a:p>
            <a:pPr algn="just"/>
            <a:r>
              <a:rPr lang="fa-IR" sz="3200" smtClean="0">
                <a:cs typeface="B Titr" pitchFamily="2" charset="-78"/>
              </a:rPr>
              <a:t>رواج اختلافات قومي و مذهبي</a:t>
            </a:r>
          </a:p>
          <a:p>
            <a:pPr algn="just"/>
            <a:r>
              <a:rPr lang="fa-IR" sz="3200" smtClean="0">
                <a:cs typeface="B Titr" pitchFamily="2" charset="-78"/>
              </a:rPr>
              <a:t>توسعه و تعمیم بیماری هایی مانند ایدز با همکاری ارتش امریکا  و دانشگاه جان هاپکینز</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643063" y="914400"/>
            <a:ext cx="5286375" cy="933450"/>
          </a:xfrm>
        </p:spPr>
        <p:txBody>
          <a:bodyPr/>
          <a:lstStyle/>
          <a:p>
            <a:pPr algn="ctr"/>
            <a:r>
              <a:rPr lang="fa-IR" sz="2400" smtClean="0">
                <a:solidFill>
                  <a:srgbClr val="FF0000"/>
                </a:solidFill>
                <a:cs typeface="B Titr" pitchFamily="2" charset="-78"/>
              </a:rPr>
              <a:t>اهرم ها ، ابزارها و برنامه های جنگ جمعیتی</a:t>
            </a:r>
            <a:r>
              <a:rPr lang="en-US" sz="2400" smtClean="0">
                <a:solidFill>
                  <a:srgbClr val="FF0000"/>
                </a:solidFill>
                <a:cs typeface="B Titr" pitchFamily="2" charset="-78"/>
              </a:rPr>
              <a:t/>
            </a:r>
            <a:br>
              <a:rPr lang="en-US" sz="2400" smtClean="0">
                <a:solidFill>
                  <a:srgbClr val="FF0000"/>
                </a:solidFill>
                <a:cs typeface="B Titr" pitchFamily="2" charset="-78"/>
              </a:rPr>
            </a:br>
            <a:endParaRPr lang="fa-IR" sz="2400" smtClean="0">
              <a:solidFill>
                <a:srgbClr val="FF0000"/>
              </a:solidFill>
              <a:cs typeface="B Titr" pitchFamily="2" charset="-78"/>
            </a:endParaRPr>
          </a:p>
        </p:txBody>
      </p:sp>
      <p:sp>
        <p:nvSpPr>
          <p:cNvPr id="13315" name="Content Placeholder 2"/>
          <p:cNvSpPr>
            <a:spLocks noGrp="1"/>
          </p:cNvSpPr>
          <p:nvPr>
            <p:ph idx="1"/>
          </p:nvPr>
        </p:nvSpPr>
        <p:spPr>
          <a:xfrm>
            <a:off x="457200" y="1785938"/>
            <a:ext cx="8229600" cy="4538662"/>
          </a:xfrm>
        </p:spPr>
        <p:txBody>
          <a:bodyPr/>
          <a:lstStyle/>
          <a:p>
            <a:pPr algn="just"/>
            <a:r>
              <a:rPr lang="fa-IR" sz="2400" smtClean="0">
                <a:cs typeface="B Titr" pitchFamily="2" charset="-78"/>
              </a:rPr>
              <a:t>  </a:t>
            </a:r>
            <a:r>
              <a:rPr lang="fa-IR" sz="2800" smtClean="0">
                <a:cs typeface="B Titr" pitchFamily="2" charset="-78"/>
              </a:rPr>
              <a:t>عقيم سازي با واكسن هاي ضد باروری و واکسن های دوگانه</a:t>
            </a:r>
            <a:r>
              <a:rPr lang="fa-IR" sz="1800" smtClean="0">
                <a:cs typeface="B Titr" pitchFamily="2" charset="-78"/>
              </a:rPr>
              <a:t>( فلج،کزاز و..که همزمان عقیم سازی می کنند )</a:t>
            </a:r>
          </a:p>
          <a:p>
            <a:pPr algn="just"/>
            <a:r>
              <a:rPr lang="fa-IR" sz="2800" smtClean="0">
                <a:cs typeface="B Titr" pitchFamily="2" charset="-78"/>
              </a:rPr>
              <a:t>ترویج شعار پیشی گرفتن جمعیت از مواد غذایی</a:t>
            </a:r>
          </a:p>
          <a:p>
            <a:pPr algn="just"/>
            <a:r>
              <a:rPr lang="fa-IR" sz="2800" smtClean="0">
                <a:cs typeface="B Titr" pitchFamily="2" charset="-78"/>
              </a:rPr>
              <a:t>اجرای پروژه تغییر ژنتیکی ارگانیزم ها با هدف نژادکشی و عقیم سازی</a:t>
            </a:r>
            <a:r>
              <a:rPr lang="fa-IR" sz="2400" smtClean="0">
                <a:cs typeface="B Titr" pitchFamily="2" charset="-78"/>
              </a:rPr>
              <a:t>(</a:t>
            </a:r>
            <a:r>
              <a:rPr lang="fa-IR" sz="1800" smtClean="0">
                <a:cs typeface="B Titr" pitchFamily="2" charset="-78"/>
              </a:rPr>
              <a:t>بنیاد گیتس در حال جمع آوری بذرهای بومی مناطق مختلف جهان است تا زمینه را برای محتاج کردن کشاورزان به بذرهای تغییر ژنتیکی داده شده یکبار مصرف فراهم سازد)</a:t>
            </a:r>
          </a:p>
          <a:p>
            <a:pPr algn="just"/>
            <a:r>
              <a:rPr lang="fa-IR" sz="2800" smtClean="0">
                <a:cs typeface="B Titr" pitchFamily="2" charset="-78"/>
              </a:rPr>
              <a:t>پروژه «نبرد بيوتكنولوژي» با هدف ايجاد «نژاد برتر»</a:t>
            </a:r>
          </a:p>
          <a:p>
            <a:pPr algn="just"/>
            <a:r>
              <a:rPr lang="ar-SA" sz="2800" smtClean="0">
                <a:cs typeface="B Titr" pitchFamily="2" charset="-78"/>
              </a:rPr>
              <a:t>«عقیم و نازا کردن» زنان</a:t>
            </a:r>
            <a:r>
              <a:rPr lang="fa-IR" sz="2800" smtClean="0">
                <a:cs typeface="B Titr" pitchFamily="2" charset="-78"/>
              </a:rPr>
              <a:t> د</a:t>
            </a:r>
            <a:r>
              <a:rPr lang="ar-SA" sz="2800" smtClean="0">
                <a:cs typeface="B Titr" pitchFamily="2" charset="-78"/>
              </a:rPr>
              <a:t>ر سنین باروری </a:t>
            </a:r>
            <a:r>
              <a:rPr lang="fa-IR" sz="2800" smtClean="0">
                <a:cs typeface="B Titr" pitchFamily="2" charset="-78"/>
              </a:rPr>
              <a:t>و </a:t>
            </a:r>
            <a:r>
              <a:rPr lang="ar-SA" sz="2800" smtClean="0">
                <a:cs typeface="B Titr" pitchFamily="2" charset="-78"/>
              </a:rPr>
              <a:t>«مقطوع‌النسل کردن» مردان</a:t>
            </a:r>
            <a:r>
              <a:rPr lang="fa-IR" sz="2800" smtClean="0">
                <a:cs typeface="B Titr" pitchFamily="2" charset="-78"/>
              </a:rPr>
              <a:t> از طریق اعمال توبکتومی  و  وازکتومی </a:t>
            </a:r>
            <a:endParaRPr lang="ar-SA" sz="2800" smtClean="0">
              <a:cs typeface="B Titr" pitchFamily="2" charset="-78"/>
            </a:endParaRPr>
          </a:p>
          <a:p>
            <a:pPr algn="just"/>
            <a:r>
              <a:rPr lang="fa-IR" sz="2400" smtClean="0">
                <a:cs typeface="B Titr" pitchFamily="2" charset="-78"/>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Flow</Template>
  <TotalTime>483</TotalTime>
  <Words>3726</Words>
  <Application>Microsoft Office PowerPoint</Application>
  <PresentationFormat>On-screen Show (4:3)</PresentationFormat>
  <Paragraphs>228</Paragraphs>
  <Slides>43</Slides>
  <Notes>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Slide 1</vt:lpstr>
      <vt:lpstr>Slide 2</vt:lpstr>
      <vt:lpstr>علل جنگ جمعیتی</vt:lpstr>
      <vt:lpstr>کاهش جمعیت زمین برای حفظ عملکرد تجاری و صنایع امریکا</vt:lpstr>
      <vt:lpstr>کاهش جمعیت زمین برای حفظ عملکرد تجاری و صنایع امریکا</vt:lpstr>
      <vt:lpstr> حفظ موقعیت اقتصادی و سیاسی کشورهای توسعه یافته و غربی </vt:lpstr>
      <vt:lpstr>پیرشدن جمعیت در کشور های توسعه یافته و در نتیجه برنامه ریزی جهت کاستن و پیر نمودن جمعیت کشور های در حال توسعه</vt:lpstr>
      <vt:lpstr>اهرم ها ، ابزارها و برنامه­های جنگ جمعیتی </vt:lpstr>
      <vt:lpstr>اهرم ها ، ابزارها و برنامه های جنگ جمعیتی </vt:lpstr>
      <vt:lpstr>انتشار بيماري ها در پروژه جنگ جمعیتی</vt:lpstr>
      <vt:lpstr>واكسن هاي ضد باروري </vt:lpstr>
      <vt:lpstr>افزایش جمعیت مسلمانان در کشورهای غربی</vt:lpstr>
      <vt:lpstr>عقیم سازی و کاهش باروری در پروژه جنگ جمعیتی</vt:lpstr>
      <vt:lpstr>نسل کشی</vt:lpstr>
      <vt:lpstr>نسل كشي</vt:lpstr>
      <vt:lpstr>جنگ نظامی وکشتار</vt:lpstr>
      <vt:lpstr>پروژه یوژنیکس یا علم به نژادی</vt:lpstr>
      <vt:lpstr> </vt:lpstr>
      <vt:lpstr> </vt:lpstr>
      <vt:lpstr>  نبرد بيوتكنولوژي   </vt:lpstr>
      <vt:lpstr>انبار بذرها و تخم های قیامت</vt:lpstr>
      <vt:lpstr>انبار بذرها و تخم های قیامت</vt:lpstr>
      <vt:lpstr>برنامه تنظیم خانواده و ترویج مدل خانواده ی دو فرزندی وآموزش جنسی</vt:lpstr>
      <vt:lpstr>شعار پیشی گرفتن جمعیت از مواد غذایی </vt:lpstr>
      <vt:lpstr>شعار پیشی گرفتن جمعیت از مواد غذایی </vt:lpstr>
      <vt:lpstr>Slide 26</vt:lpstr>
      <vt:lpstr>جنگ جمعیتی علیه مسلمانان </vt:lpstr>
      <vt:lpstr>جنگ جمعیتی علیه مسلمانان </vt:lpstr>
      <vt:lpstr>  کاهش جمعیت جهان اسلام</vt:lpstr>
      <vt:lpstr>  کاهش جمعیت جهان اسلام</vt:lpstr>
      <vt:lpstr>کاهش جمعیت در کشورهای اسلامی  </vt:lpstr>
      <vt:lpstr>Slide 32</vt:lpstr>
      <vt:lpstr>ترفند های کنترل جمعیت در کشورهای اسلامی  </vt:lpstr>
      <vt:lpstr>کنترل جمعیت در کشورهای اسلامی  </vt:lpstr>
      <vt:lpstr>تنظیم خانواده و کاهش جمعیت کشورهای اسلامی  </vt:lpstr>
      <vt:lpstr>نقش سازمان های بین المللی در جنگ جمعیتی</vt:lpstr>
      <vt:lpstr>نقش سازمان های بین المللی در جنگ جمعیتی</vt:lpstr>
      <vt:lpstr>دکترین امنیت آمریکا در جنگ جمعیتی </vt:lpstr>
      <vt:lpstr>دکترین امنیت آمریکا در جنگ جمعیتی </vt:lpstr>
      <vt:lpstr>كميته ملي مركز عمليات نظامي و غيرنظامي </vt:lpstr>
      <vt:lpstr>Slide 41</vt:lpstr>
      <vt:lpstr>دکترین امنیت آمریکا در جنگ جمعیتی </vt:lpstr>
      <vt:lpstr>عوارض سزارين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sz.mohebi</dc:creator>
  <cp:lastModifiedBy>faraz.rayan</cp:lastModifiedBy>
  <cp:revision>162</cp:revision>
  <dcterms:created xsi:type="dcterms:W3CDTF">2014-02-23T10:09:18Z</dcterms:created>
  <dcterms:modified xsi:type="dcterms:W3CDTF">2014-03-06T03:47:28Z</dcterms:modified>
</cp:coreProperties>
</file>