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notesMasterIdLst>
    <p:notesMasterId r:id="rId64"/>
  </p:notesMasterIdLst>
  <p:sldIdLst>
    <p:sldId id="546" r:id="rId2"/>
    <p:sldId id="476" r:id="rId3"/>
    <p:sldId id="559" r:id="rId4"/>
    <p:sldId id="527" r:id="rId5"/>
    <p:sldId id="525" r:id="rId6"/>
    <p:sldId id="526" r:id="rId7"/>
    <p:sldId id="524" r:id="rId8"/>
    <p:sldId id="471" r:id="rId9"/>
    <p:sldId id="486" r:id="rId10"/>
    <p:sldId id="479" r:id="rId11"/>
    <p:sldId id="494" r:id="rId12"/>
    <p:sldId id="544" r:id="rId13"/>
    <p:sldId id="552" r:id="rId14"/>
    <p:sldId id="545" r:id="rId15"/>
    <p:sldId id="543" r:id="rId16"/>
    <p:sldId id="495" r:id="rId17"/>
    <p:sldId id="522" r:id="rId18"/>
    <p:sldId id="498" r:id="rId19"/>
    <p:sldId id="538" r:id="rId20"/>
    <p:sldId id="539" r:id="rId21"/>
    <p:sldId id="529" r:id="rId22"/>
    <p:sldId id="505" r:id="rId23"/>
    <p:sldId id="499" r:id="rId24"/>
    <p:sldId id="500" r:id="rId25"/>
    <p:sldId id="487" r:id="rId26"/>
    <p:sldId id="493" r:id="rId27"/>
    <p:sldId id="533" r:id="rId28"/>
    <p:sldId id="530" r:id="rId29"/>
    <p:sldId id="531" r:id="rId30"/>
    <p:sldId id="532" r:id="rId31"/>
    <p:sldId id="511" r:id="rId32"/>
    <p:sldId id="547" r:id="rId33"/>
    <p:sldId id="548" r:id="rId34"/>
    <p:sldId id="512" r:id="rId35"/>
    <p:sldId id="513" r:id="rId36"/>
    <p:sldId id="515" r:id="rId37"/>
    <p:sldId id="506" r:id="rId38"/>
    <p:sldId id="549" r:id="rId39"/>
    <p:sldId id="550" r:id="rId40"/>
    <p:sldId id="551" r:id="rId41"/>
    <p:sldId id="484" r:id="rId42"/>
    <p:sldId id="553" r:id="rId43"/>
    <p:sldId id="516" r:id="rId44"/>
    <p:sldId id="560" r:id="rId45"/>
    <p:sldId id="519" r:id="rId46"/>
    <p:sldId id="520" r:id="rId47"/>
    <p:sldId id="521" r:id="rId48"/>
    <p:sldId id="540" r:id="rId49"/>
    <p:sldId id="507" r:id="rId50"/>
    <p:sldId id="518" r:id="rId51"/>
    <p:sldId id="508" r:id="rId52"/>
    <p:sldId id="528" r:id="rId53"/>
    <p:sldId id="509" r:id="rId54"/>
    <p:sldId id="534" r:id="rId55"/>
    <p:sldId id="510" r:id="rId56"/>
    <p:sldId id="535" r:id="rId57"/>
    <p:sldId id="536" r:id="rId58"/>
    <p:sldId id="492" r:id="rId59"/>
    <p:sldId id="482" r:id="rId60"/>
    <p:sldId id="554" r:id="rId61"/>
    <p:sldId id="558" r:id="rId62"/>
    <p:sldId id="50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3259FC-D70A-49FB-B07C-F3FD70ED1970}">
          <p14:sldIdLst>
            <p14:sldId id="546"/>
            <p14:sldId id="476"/>
            <p14:sldId id="559"/>
            <p14:sldId id="527"/>
            <p14:sldId id="525"/>
            <p14:sldId id="526"/>
            <p14:sldId id="524"/>
            <p14:sldId id="471"/>
            <p14:sldId id="486"/>
            <p14:sldId id="479"/>
            <p14:sldId id="494"/>
            <p14:sldId id="544"/>
            <p14:sldId id="552"/>
            <p14:sldId id="545"/>
            <p14:sldId id="543"/>
            <p14:sldId id="495"/>
            <p14:sldId id="522"/>
            <p14:sldId id="498"/>
            <p14:sldId id="538"/>
            <p14:sldId id="539"/>
            <p14:sldId id="529"/>
            <p14:sldId id="505"/>
            <p14:sldId id="499"/>
            <p14:sldId id="500"/>
            <p14:sldId id="487"/>
            <p14:sldId id="493"/>
            <p14:sldId id="533"/>
            <p14:sldId id="530"/>
            <p14:sldId id="531"/>
            <p14:sldId id="532"/>
            <p14:sldId id="511"/>
            <p14:sldId id="547"/>
            <p14:sldId id="548"/>
            <p14:sldId id="512"/>
            <p14:sldId id="513"/>
            <p14:sldId id="515"/>
            <p14:sldId id="506"/>
            <p14:sldId id="549"/>
            <p14:sldId id="550"/>
            <p14:sldId id="551"/>
            <p14:sldId id="484"/>
            <p14:sldId id="553"/>
            <p14:sldId id="516"/>
            <p14:sldId id="560"/>
            <p14:sldId id="519"/>
            <p14:sldId id="520"/>
            <p14:sldId id="521"/>
            <p14:sldId id="540"/>
            <p14:sldId id="507"/>
            <p14:sldId id="518"/>
            <p14:sldId id="508"/>
            <p14:sldId id="528"/>
            <p14:sldId id="509"/>
            <p14:sldId id="534"/>
            <p14:sldId id="510"/>
            <p14:sldId id="535"/>
            <p14:sldId id="536"/>
            <p14:sldId id="492"/>
            <p14:sldId id="482"/>
            <p14:sldId id="554"/>
            <p14:sldId id="558"/>
            <p14:sldId id="5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0100"/>
    <a:srgbClr val="5C0200"/>
    <a:srgbClr val="1E0100"/>
    <a:srgbClr val="C10300"/>
    <a:srgbClr val="FF2F2F"/>
    <a:srgbClr val="FFC000"/>
    <a:srgbClr val="005000"/>
    <a:srgbClr val="002E00"/>
    <a:srgbClr val="E2AC00"/>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714" autoAdjust="0"/>
    <p:restoredTop sz="82593" autoAdjust="0"/>
  </p:normalViewPr>
  <p:slideViewPr>
    <p:cSldViewPr snapToGrid="0">
      <p:cViewPr varScale="1">
        <p:scale>
          <a:sx n="67" d="100"/>
          <a:sy n="67" d="100"/>
        </p:scale>
        <p:origin x="44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9576AD-AD47-4229-9821-D4128A42C5CF}" type="datetimeFigureOut">
              <a:rPr lang="en-US" smtClean="0"/>
              <a:t>7/31/2021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CC797-CA95-494F-9F62-95B90E499D9C}" type="slidenum">
              <a:rPr lang="en-US" smtClean="0"/>
              <a:t>‹#›</a:t>
            </a:fld>
            <a:endParaRPr lang="en-US" dirty="0"/>
          </a:p>
        </p:txBody>
      </p:sp>
    </p:spTree>
    <p:extLst>
      <p:ext uri="{BB962C8B-B14F-4D97-AF65-F5344CB8AC3E}">
        <p14:creationId xmlns:p14="http://schemas.microsoft.com/office/powerpoint/2010/main" val="423096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CC797-CA95-494F-9F62-95B90E499D9C}" type="slidenum">
              <a:rPr lang="en-US" smtClean="0"/>
              <a:t>55</a:t>
            </a:fld>
            <a:endParaRPr lang="en-US" dirty="0"/>
          </a:p>
        </p:txBody>
      </p:sp>
    </p:spTree>
    <p:extLst>
      <p:ext uri="{BB962C8B-B14F-4D97-AF65-F5344CB8AC3E}">
        <p14:creationId xmlns:p14="http://schemas.microsoft.com/office/powerpoint/2010/main" val="2632002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بسم الله و پای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CCB3AD4-59F6-4B21-A3CB-1A009CC04FC8}" type="datetimeFigureOut">
              <a:rPr lang="en-US" smtClean="0"/>
              <a:t>7/31/2021</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50DE8EA-168D-4A56-8663-180A2332533E}" type="slidenum">
              <a:rPr lang="en-US" smtClean="0"/>
              <a:t>‹#›</a:t>
            </a:fld>
            <a:endParaRPr lang="en-US" dirty="0"/>
          </a:p>
        </p:txBody>
      </p:sp>
    </p:spTree>
    <p:extLst>
      <p:ext uri="{BB962C8B-B14F-4D97-AF65-F5344CB8AC3E}">
        <p14:creationId xmlns:p14="http://schemas.microsoft.com/office/powerpoint/2010/main" val="3013639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اصلی ارائ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27100" y="639762"/>
            <a:ext cx="10515600" cy="1325563"/>
          </a:xfrm>
        </p:spPr>
        <p:txBody>
          <a:bodyPr>
            <a:normAutofit/>
          </a:bodyPr>
          <a:lstStyle>
            <a:lvl1pPr>
              <a:defRPr sz="4300">
                <a:cs typeface="B Jadid" panose="00000700000000000000" pitchFamily="2" charset="-78"/>
              </a:defRPr>
            </a:lvl1pPr>
          </a:lstStyle>
          <a:p>
            <a:r>
              <a:rPr lang="fa-IR" dirty="0" smtClean="0"/>
              <a:t>عنوان اصلی</a:t>
            </a:r>
            <a:endParaRPr lang="en-US" dirty="0"/>
          </a:p>
        </p:txBody>
      </p:sp>
      <p:sp>
        <p:nvSpPr>
          <p:cNvPr id="7" name="Text Placeholder 6"/>
          <p:cNvSpPr>
            <a:spLocks noGrp="1"/>
          </p:cNvSpPr>
          <p:nvPr>
            <p:ph type="body" sz="quarter" idx="13" hasCustomPrompt="1"/>
          </p:nvPr>
        </p:nvSpPr>
        <p:spPr>
          <a:xfrm>
            <a:off x="927100" y="2108200"/>
            <a:ext cx="10515600" cy="838200"/>
          </a:xfrm>
        </p:spPr>
        <p:txBody>
          <a:bodyPr>
            <a:normAutofit/>
          </a:bodyPr>
          <a:lstStyle>
            <a:lvl1pPr marL="0" indent="0" algn="ctr">
              <a:buNone/>
              <a:defRPr sz="2800" b="1" baseline="0">
                <a:solidFill>
                  <a:schemeClr val="bg1">
                    <a:lumMod val="50000"/>
                  </a:schemeClr>
                </a:solidFill>
                <a:cs typeface="B Yagut" panose="00000400000000000000" pitchFamily="2" charset="-78"/>
              </a:defRPr>
            </a:lvl1pPr>
          </a:lstStyle>
          <a:p>
            <a:pPr lvl="0"/>
            <a:r>
              <a:rPr lang="fa-IR" dirty="0" smtClean="0"/>
              <a:t>ارائه دهنده</a:t>
            </a:r>
            <a:endParaRPr lang="en-US" dirty="0"/>
          </a:p>
        </p:txBody>
      </p:sp>
    </p:spTree>
    <p:extLst>
      <p:ext uri="{BB962C8B-B14F-4D97-AF65-F5344CB8AC3E}">
        <p14:creationId xmlns:p14="http://schemas.microsoft.com/office/powerpoint/2010/main" val="13346615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هر فص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hasCustomPrompt="1"/>
          </p:nvPr>
        </p:nvSpPr>
        <p:spPr>
          <a:xfrm>
            <a:off x="505689" y="2578100"/>
            <a:ext cx="9331037" cy="1144298"/>
          </a:xfrm>
        </p:spPr>
        <p:txBody>
          <a:bodyPr>
            <a:normAutofit/>
          </a:bodyPr>
          <a:lstStyle>
            <a:lvl1pPr algn="ctr">
              <a:defRPr baseline="0"/>
            </a:lvl1pPr>
          </a:lstStyle>
          <a:p>
            <a:r>
              <a:rPr lang="fa-IR" sz="5400" dirty="0" smtClean="0">
                <a:cs typeface="B Titr" panose="00000700000000000000" pitchFamily="2" charset="-78"/>
              </a:rPr>
              <a:t>عنوان فصل</a:t>
            </a:r>
            <a:endParaRPr lang="en-US" sz="5400" dirty="0">
              <a:cs typeface="B Titr" panose="00000700000000000000" pitchFamily="2" charset="-78"/>
            </a:endParaRPr>
          </a:p>
        </p:txBody>
      </p:sp>
      <p:sp>
        <p:nvSpPr>
          <p:cNvPr id="8" name="Text Placeholder 5"/>
          <p:cNvSpPr>
            <a:spLocks noGrp="1"/>
          </p:cNvSpPr>
          <p:nvPr>
            <p:ph type="subTitle" idx="1" hasCustomPrompt="1"/>
          </p:nvPr>
        </p:nvSpPr>
        <p:spPr>
          <a:xfrm>
            <a:off x="318652" y="4157156"/>
            <a:ext cx="9892148" cy="882217"/>
          </a:xfrm>
        </p:spPr>
        <p:txBody>
          <a:bodyPr>
            <a:normAutofit/>
          </a:bodyPr>
          <a:lstStyle>
            <a:lvl1pPr marL="0" indent="0" algn="ctr">
              <a:buNone/>
              <a:defRPr sz="3600">
                <a:cs typeface="B Yekan" panose="00000400000000000000" pitchFamily="2" charset="-78"/>
              </a:defRPr>
            </a:lvl1pPr>
          </a:lstStyle>
          <a:p>
            <a:r>
              <a:rPr lang="fa-IR" sz="3600" b="0" dirty="0" smtClean="0">
                <a:cs typeface="B Yekan" panose="00000400000000000000" pitchFamily="2" charset="-78"/>
              </a:rPr>
              <a:t>سوال کلیدی</a:t>
            </a:r>
            <a:endParaRPr lang="fa-IR" sz="3800" b="0" dirty="0" smtClean="0">
              <a:cs typeface="B Yekan" panose="00000400000000000000" pitchFamily="2" charset="-78"/>
            </a:endParaRPr>
          </a:p>
        </p:txBody>
      </p:sp>
    </p:spTree>
    <p:extLst>
      <p:ext uri="{BB962C8B-B14F-4D97-AF65-F5344CB8AC3E}">
        <p14:creationId xmlns:p14="http://schemas.microsoft.com/office/powerpoint/2010/main" val="58330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صلی محتوای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19546" y="2046576"/>
            <a:ext cx="10037618" cy="4520478"/>
          </a:xfrm>
        </p:spPr>
        <p:txBody>
          <a:bodyPr/>
          <a:lstStyle>
            <a:lvl2pPr>
              <a:defRPr sz="2800"/>
            </a:lvl2pPr>
            <a:lvl3pPr>
              <a:defRPr sz="2400"/>
            </a:lvl3pPr>
            <a:lvl4pPr>
              <a:defRPr sz="2100"/>
            </a:lvl4pPr>
            <a:lvl5pPr>
              <a:defRPr sz="1900" baseline="0"/>
            </a:lvl5pPr>
          </a:lstStyle>
          <a:p>
            <a:pPr lvl="0"/>
            <a:r>
              <a:rPr lang="fa-IR" dirty="0" smtClean="0"/>
              <a:t>سطح اول</a:t>
            </a:r>
          </a:p>
          <a:p>
            <a:pPr lvl="1"/>
            <a:r>
              <a:rPr lang="fa-IR" dirty="0" smtClean="0"/>
              <a:t>سطح دوم</a:t>
            </a:r>
          </a:p>
          <a:p>
            <a:pPr lvl="2"/>
            <a:r>
              <a:rPr lang="fa-IR" dirty="0" smtClean="0"/>
              <a:t>سطح سوم</a:t>
            </a:r>
          </a:p>
          <a:p>
            <a:pPr lvl="3"/>
            <a:r>
              <a:rPr lang="fa-IR" dirty="0" smtClean="0"/>
              <a:t>سطح چهارم</a:t>
            </a:r>
          </a:p>
          <a:p>
            <a:pPr lvl="4"/>
            <a:r>
              <a:rPr lang="fa-IR" dirty="0" smtClean="0"/>
              <a:t>سطح پنجم</a:t>
            </a:r>
            <a:endParaRPr lang="en-US" dirty="0"/>
          </a:p>
        </p:txBody>
      </p:sp>
      <p:sp>
        <p:nvSpPr>
          <p:cNvPr id="9" name="Title 8"/>
          <p:cNvSpPr>
            <a:spLocks noGrp="1"/>
          </p:cNvSpPr>
          <p:nvPr>
            <p:ph type="title" hasCustomPrompt="1"/>
          </p:nvPr>
        </p:nvSpPr>
        <p:spPr>
          <a:xfrm>
            <a:off x="245918" y="0"/>
            <a:ext cx="10515600" cy="1325563"/>
          </a:xfrm>
        </p:spPr>
        <p:txBody>
          <a:bodyPr>
            <a:normAutofit/>
          </a:bodyPr>
          <a:lstStyle>
            <a:lvl1pPr>
              <a:defRPr sz="4000" b="0" baseline="0">
                <a:cs typeface="B Titr" panose="00000700000000000000" pitchFamily="2" charset="-78"/>
              </a:defRPr>
            </a:lvl1pPr>
          </a:lstStyle>
          <a:p>
            <a:r>
              <a:rPr lang="fa-IR" dirty="0" smtClean="0"/>
              <a:t>عنوان اسلاید</a:t>
            </a:r>
            <a:endParaRPr lang="en-US" dirty="0"/>
          </a:p>
        </p:txBody>
      </p:sp>
    </p:spTree>
    <p:extLst>
      <p:ext uri="{BB962C8B-B14F-4D97-AF65-F5344CB8AC3E}">
        <p14:creationId xmlns:p14="http://schemas.microsoft.com/office/powerpoint/2010/main" val="4379430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دوستونه محتوای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3" hasCustomPrompt="1"/>
          </p:nvPr>
        </p:nvSpPr>
        <p:spPr>
          <a:xfrm>
            <a:off x="5566063" y="1393119"/>
            <a:ext cx="5101937" cy="5243046"/>
          </a:xfrm>
        </p:spPr>
        <p:txBody>
          <a:bodyPr/>
          <a:lstStyle>
            <a:lvl2pPr>
              <a:defRPr sz="2800"/>
            </a:lvl2pPr>
            <a:lvl3pPr>
              <a:defRPr sz="2400"/>
            </a:lvl3pPr>
            <a:lvl4pPr>
              <a:defRPr sz="2100"/>
            </a:lvl4pPr>
            <a:lvl5pPr>
              <a:defRPr sz="1900" baseline="0"/>
            </a:lvl5pPr>
          </a:lstStyle>
          <a:p>
            <a:pPr lvl="0"/>
            <a:r>
              <a:rPr lang="fa-IR" dirty="0" smtClean="0"/>
              <a:t>سطح اول</a:t>
            </a:r>
          </a:p>
          <a:p>
            <a:pPr lvl="1"/>
            <a:r>
              <a:rPr lang="fa-IR" dirty="0" smtClean="0"/>
              <a:t>سطح دوم</a:t>
            </a:r>
          </a:p>
          <a:p>
            <a:pPr lvl="2"/>
            <a:r>
              <a:rPr lang="fa-IR" dirty="0" smtClean="0"/>
              <a:t>سطح سوم</a:t>
            </a:r>
          </a:p>
          <a:p>
            <a:pPr lvl="3"/>
            <a:r>
              <a:rPr lang="fa-IR" dirty="0" smtClean="0"/>
              <a:t>سطح چهارم</a:t>
            </a:r>
          </a:p>
          <a:p>
            <a:pPr lvl="4"/>
            <a:r>
              <a:rPr lang="fa-IR" dirty="0" smtClean="0"/>
              <a:t>سطح پنجم</a:t>
            </a:r>
            <a:endParaRPr lang="en-US" dirty="0"/>
          </a:p>
        </p:txBody>
      </p:sp>
      <p:sp>
        <p:nvSpPr>
          <p:cNvPr id="7" name="Title 8"/>
          <p:cNvSpPr>
            <a:spLocks noGrp="1"/>
          </p:cNvSpPr>
          <p:nvPr>
            <p:ph type="title" hasCustomPrompt="1"/>
          </p:nvPr>
        </p:nvSpPr>
        <p:spPr>
          <a:xfrm>
            <a:off x="513347" y="114880"/>
            <a:ext cx="9641306" cy="886147"/>
          </a:xfrm>
        </p:spPr>
        <p:txBody>
          <a:bodyPr>
            <a:normAutofit/>
          </a:bodyPr>
          <a:lstStyle>
            <a:lvl1pPr>
              <a:defRPr sz="3200" b="0" baseline="0">
                <a:cs typeface="B Titr" panose="00000700000000000000" pitchFamily="2" charset="-78"/>
              </a:defRPr>
            </a:lvl1pPr>
          </a:lstStyle>
          <a:p>
            <a:r>
              <a:rPr lang="fa-IR" dirty="0" smtClean="0"/>
              <a:t>عنوان اسلاید</a:t>
            </a:r>
            <a:endParaRPr lang="en-US" dirty="0"/>
          </a:p>
        </p:txBody>
      </p:sp>
      <p:sp>
        <p:nvSpPr>
          <p:cNvPr id="8" name="Text Placeholder 7"/>
          <p:cNvSpPr>
            <a:spLocks noGrp="1"/>
          </p:cNvSpPr>
          <p:nvPr>
            <p:ph type="body" sz="quarter" idx="14" hasCustomPrompt="1"/>
          </p:nvPr>
        </p:nvSpPr>
        <p:spPr>
          <a:xfrm>
            <a:off x="211756" y="1393120"/>
            <a:ext cx="5011406" cy="5243046"/>
          </a:xfrm>
        </p:spPr>
        <p:txBody>
          <a:bodyPr/>
          <a:lstStyle>
            <a:lvl1pPr algn="r" rtl="1">
              <a:defRPr/>
            </a:lvl1pPr>
            <a:lvl2pPr algn="r" rtl="1">
              <a:defRPr sz="2800"/>
            </a:lvl2pPr>
            <a:lvl3pPr algn="r" rtl="1">
              <a:defRPr sz="2400"/>
            </a:lvl3pPr>
            <a:lvl4pPr algn="r" rtl="1">
              <a:defRPr sz="2100"/>
            </a:lvl4pPr>
            <a:lvl5pPr algn="r" rtl="1">
              <a:defRPr sz="1900" baseline="0"/>
            </a:lvl5pPr>
          </a:lstStyle>
          <a:p>
            <a:pPr lvl="0"/>
            <a:r>
              <a:rPr lang="fa-IR" dirty="0" smtClean="0"/>
              <a:t>سطح اول</a:t>
            </a:r>
          </a:p>
          <a:p>
            <a:pPr lvl="1"/>
            <a:r>
              <a:rPr lang="fa-IR" dirty="0" smtClean="0"/>
              <a:t>سطح دوم</a:t>
            </a:r>
          </a:p>
          <a:p>
            <a:pPr lvl="2"/>
            <a:r>
              <a:rPr lang="fa-IR" dirty="0" smtClean="0"/>
              <a:t>سطح سوم</a:t>
            </a:r>
          </a:p>
          <a:p>
            <a:pPr lvl="3"/>
            <a:r>
              <a:rPr lang="fa-IR" dirty="0" smtClean="0"/>
              <a:t>سطح چهارم</a:t>
            </a:r>
          </a:p>
          <a:p>
            <a:pPr lvl="4"/>
            <a:r>
              <a:rPr lang="fa-IR" dirty="0" smtClean="0"/>
              <a:t>سطح پنجم</a:t>
            </a:r>
            <a:endParaRPr lang="en-US" dirty="0"/>
          </a:p>
        </p:txBody>
      </p:sp>
    </p:spTree>
    <p:extLst>
      <p:ext uri="{BB962C8B-B14F-4D97-AF65-F5344CB8AC3E}">
        <p14:creationId xmlns:p14="http://schemas.microsoft.com/office/powerpoint/2010/main" val="12389132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مطلب ویژه تیتردا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19546" y="2374900"/>
            <a:ext cx="8091054" cy="4192154"/>
          </a:xfrm>
        </p:spPr>
        <p:txBody>
          <a:bodyPr/>
          <a:lstStyle>
            <a:lvl2pPr>
              <a:defRPr sz="2800"/>
            </a:lvl2pPr>
            <a:lvl3pPr>
              <a:defRPr sz="2400"/>
            </a:lvl3pPr>
            <a:lvl4pPr>
              <a:defRPr sz="2100"/>
            </a:lvl4pPr>
            <a:lvl5pPr>
              <a:defRPr sz="1900" baseline="0"/>
            </a:lvl5pPr>
          </a:lstStyle>
          <a:p>
            <a:pPr lvl="0"/>
            <a:r>
              <a:rPr lang="fa-IR" dirty="0" smtClean="0"/>
              <a:t>سطح اول</a:t>
            </a:r>
          </a:p>
          <a:p>
            <a:pPr lvl="1"/>
            <a:r>
              <a:rPr lang="fa-IR" dirty="0" smtClean="0"/>
              <a:t>سطح دوم</a:t>
            </a:r>
          </a:p>
          <a:p>
            <a:pPr lvl="2"/>
            <a:r>
              <a:rPr lang="fa-IR" dirty="0" smtClean="0"/>
              <a:t>سطح سوم</a:t>
            </a:r>
          </a:p>
          <a:p>
            <a:pPr lvl="3"/>
            <a:r>
              <a:rPr lang="fa-IR" dirty="0" smtClean="0"/>
              <a:t>سطح چهارم</a:t>
            </a:r>
          </a:p>
          <a:p>
            <a:pPr lvl="4"/>
            <a:r>
              <a:rPr lang="fa-IR" dirty="0" smtClean="0"/>
              <a:t>سطح پنجم</a:t>
            </a:r>
            <a:endParaRPr lang="en-US" dirty="0"/>
          </a:p>
        </p:txBody>
      </p:sp>
      <p:sp>
        <p:nvSpPr>
          <p:cNvPr id="9" name="Title 6"/>
          <p:cNvSpPr>
            <a:spLocks noGrp="1"/>
          </p:cNvSpPr>
          <p:nvPr>
            <p:ph type="ctrTitle" hasCustomPrompt="1"/>
          </p:nvPr>
        </p:nvSpPr>
        <p:spPr>
          <a:xfrm>
            <a:off x="848589" y="673100"/>
            <a:ext cx="9331037" cy="1144298"/>
          </a:xfrm>
        </p:spPr>
        <p:txBody>
          <a:bodyPr>
            <a:normAutofit/>
          </a:bodyPr>
          <a:lstStyle>
            <a:lvl1pPr algn="ctr">
              <a:defRPr baseline="0"/>
            </a:lvl1pPr>
          </a:lstStyle>
          <a:p>
            <a:r>
              <a:rPr lang="fa-IR" sz="5400" dirty="0" smtClean="0">
                <a:cs typeface="B Titr" panose="00000700000000000000" pitchFamily="2" charset="-78"/>
              </a:rPr>
              <a:t>عنوان فصل</a:t>
            </a:r>
            <a:endParaRPr lang="en-US" sz="5400" dirty="0">
              <a:cs typeface="B Titr" panose="00000700000000000000" pitchFamily="2" charset="-78"/>
            </a:endParaRPr>
          </a:p>
        </p:txBody>
      </p:sp>
    </p:spTree>
    <p:extLst>
      <p:ext uri="{BB962C8B-B14F-4D97-AF65-F5344CB8AC3E}">
        <p14:creationId xmlns:p14="http://schemas.microsoft.com/office/powerpoint/2010/main" val="12449231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شیوه دیگر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763962"/>
            <a:ext cx="10515600" cy="1325563"/>
          </a:xfrm>
        </p:spPr>
        <p:txBody>
          <a:bodyPr>
            <a:normAutofit/>
          </a:bodyPr>
          <a:lstStyle>
            <a:lvl1pPr>
              <a:defRPr sz="4400"/>
            </a:lvl1pPr>
          </a:lstStyle>
          <a:p>
            <a:r>
              <a:rPr lang="fa-IR" dirty="0" smtClean="0"/>
              <a:t>عنوان اصلی</a:t>
            </a:r>
            <a:endParaRPr lang="en-US" dirty="0"/>
          </a:p>
        </p:txBody>
      </p:sp>
      <p:sp>
        <p:nvSpPr>
          <p:cNvPr id="7" name="Text Placeholder 6"/>
          <p:cNvSpPr>
            <a:spLocks noGrp="1"/>
          </p:cNvSpPr>
          <p:nvPr>
            <p:ph type="body" sz="quarter" idx="13" hasCustomPrompt="1"/>
          </p:nvPr>
        </p:nvSpPr>
        <p:spPr>
          <a:xfrm>
            <a:off x="838200" y="5232400"/>
            <a:ext cx="10515600" cy="838200"/>
          </a:xfrm>
        </p:spPr>
        <p:txBody>
          <a:bodyPr/>
          <a:lstStyle>
            <a:lvl1pPr marL="0" indent="0" algn="ctr">
              <a:buNone/>
              <a:defRPr baseline="0"/>
            </a:lvl1pPr>
          </a:lstStyle>
          <a:p>
            <a:pPr lvl="0"/>
            <a:r>
              <a:rPr lang="fa-IR" dirty="0" smtClean="0"/>
              <a:t>توضیح</a:t>
            </a:r>
            <a:endParaRPr lang="en-US" dirty="0"/>
          </a:p>
        </p:txBody>
      </p:sp>
    </p:spTree>
    <p:extLst>
      <p:ext uri="{BB962C8B-B14F-4D97-AF65-F5344CB8AC3E}">
        <p14:creationId xmlns:p14="http://schemas.microsoft.com/office/powerpoint/2010/main" val="41036336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شیوه دوم عنوان فص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17580"/>
            <a:ext cx="10515600" cy="1325563"/>
          </a:xfrm>
        </p:spPr>
        <p:txBody>
          <a:bodyPr>
            <a:normAutofit/>
          </a:bodyPr>
          <a:lstStyle>
            <a:lvl1pPr>
              <a:defRPr sz="5400"/>
            </a:lvl1pPr>
          </a:lstStyle>
          <a:p>
            <a:r>
              <a:rPr lang="fa-IR" dirty="0" smtClean="0"/>
              <a:t>عنوان فصل</a:t>
            </a:r>
            <a:endParaRPr lang="en-US" dirty="0"/>
          </a:p>
        </p:txBody>
      </p:sp>
    </p:spTree>
    <p:extLst>
      <p:ext uri="{BB962C8B-B14F-4D97-AF65-F5344CB8AC3E}">
        <p14:creationId xmlns:p14="http://schemas.microsoft.com/office/powerpoint/2010/main" val="38442517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a-IR" dirty="0" smtClean="0"/>
              <a:t>عنوان اسلاید</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a-IR" dirty="0" smtClean="0"/>
              <a:t>سطح اول</a:t>
            </a:r>
          </a:p>
          <a:p>
            <a:pPr lvl="1"/>
            <a:r>
              <a:rPr lang="fa-IR" dirty="0" smtClean="0"/>
              <a:t>سطح دوم</a:t>
            </a:r>
          </a:p>
          <a:p>
            <a:pPr lvl="2"/>
            <a:r>
              <a:rPr lang="fa-IR" dirty="0" smtClean="0"/>
              <a:t>سطح سوم</a:t>
            </a:r>
          </a:p>
          <a:p>
            <a:pPr lvl="3"/>
            <a:r>
              <a:rPr lang="fa-IR" dirty="0" smtClean="0"/>
              <a:t>سطح چهارم</a:t>
            </a:r>
          </a:p>
          <a:p>
            <a:pPr lvl="4"/>
            <a:r>
              <a:rPr lang="fa-IR" dirty="0" smtClean="0"/>
              <a:t>سطح پنجم</a:t>
            </a:r>
            <a:endParaRPr lang="en-US" dirty="0"/>
          </a:p>
        </p:txBody>
      </p:sp>
      <p:sp>
        <p:nvSpPr>
          <p:cNvPr id="7" name="Date Placeholder 6"/>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4686C-011D-4A52-BE52-C6D3EDBA169A}" type="datetimeFigureOut">
              <a:rPr lang="en-US" smtClean="0"/>
              <a:t>7/31/2021</a:t>
            </a:fld>
            <a:endParaRPr lang="en-US" dirty="0"/>
          </a:p>
        </p:txBody>
      </p:sp>
      <p:sp>
        <p:nvSpPr>
          <p:cNvPr id="8" name="Footer Placeholder 7"/>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8"/>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09374-5E39-42F2-9A48-32D4DDA38B19}" type="slidenum">
              <a:rPr lang="en-US" smtClean="0"/>
              <a:t>‹#›</a:t>
            </a:fld>
            <a:endParaRPr lang="en-US" dirty="0"/>
          </a:p>
        </p:txBody>
      </p:sp>
    </p:spTree>
    <p:extLst>
      <p:ext uri="{BB962C8B-B14F-4D97-AF65-F5344CB8AC3E}">
        <p14:creationId xmlns:p14="http://schemas.microsoft.com/office/powerpoint/2010/main" val="676723168"/>
      </p:ext>
    </p:extLst>
  </p:cSld>
  <p:clrMap bg1="lt1" tx1="dk1" bg2="lt2" tx2="dk2" accent1="accent1" accent2="accent2" accent3="accent3" accent4="accent4" accent5="accent5" accent6="accent6" hlink="hlink" folHlink="folHlink"/>
  <p:sldLayoutIdLst>
    <p:sldLayoutId id="2147483655" r:id="rId1"/>
    <p:sldLayoutId id="2147483662" r:id="rId2"/>
    <p:sldLayoutId id="2147483649" r:id="rId3"/>
    <p:sldLayoutId id="2147483651" r:id="rId4"/>
    <p:sldLayoutId id="2147483660" r:id="rId5"/>
    <p:sldLayoutId id="2147483663" r:id="rId6"/>
    <p:sldLayoutId id="2147483661" r:id="rId7"/>
    <p:sldLayoutId id="2147483650" r:id="rId8"/>
  </p:sldLayoutIdLst>
  <p:txStyles>
    <p:titleStyle>
      <a:lvl1pPr algn="ctr" defTabSz="914400" rtl="1" eaLnBrk="1" latinLnBrk="0" hangingPunct="1">
        <a:lnSpc>
          <a:spcPct val="90000"/>
        </a:lnSpc>
        <a:spcBef>
          <a:spcPct val="0"/>
        </a:spcBef>
        <a:buNone/>
        <a:defRPr sz="4800" kern="1200">
          <a:solidFill>
            <a:schemeClr val="bg1"/>
          </a:solidFill>
          <a:latin typeface="+mj-lt"/>
          <a:ea typeface="+mj-ea"/>
          <a:cs typeface="B Titr" panose="00000700000000000000" pitchFamily="2" charset="-78"/>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9140" y="1481536"/>
            <a:ext cx="3899660" cy="114757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1475" y="2519680"/>
            <a:ext cx="3899660" cy="11974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8409" y="3616454"/>
            <a:ext cx="3899660" cy="1232604"/>
          </a:xfrm>
          <a:prstGeom prst="rect">
            <a:avLst/>
          </a:prstGeom>
        </p:spPr>
      </p:pic>
    </p:spTree>
    <p:extLst>
      <p:ext uri="{BB962C8B-B14F-4D97-AF65-F5344CB8AC3E}">
        <p14:creationId xmlns:p14="http://schemas.microsoft.com/office/powerpoint/2010/main" val="294090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250"/>
                                        <p:tgtEl>
                                          <p:spTgt spid="2"/>
                                        </p:tgtEl>
                                      </p:cBhvr>
                                    </p:animEffect>
                                  </p:childTnLst>
                                </p:cTn>
                              </p:par>
                            </p:childTnLst>
                          </p:cTn>
                        </p:par>
                        <p:par>
                          <p:cTn id="8" fill="hold">
                            <p:stCondLst>
                              <p:cond delay="125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1250"/>
                                        <p:tgtEl>
                                          <p:spTgt spid="3"/>
                                        </p:tgtEl>
                                      </p:cBhvr>
                                    </p:animEffect>
                                  </p:childTnLst>
                                </p:cTn>
                              </p:par>
                            </p:childTnLst>
                          </p:cTn>
                        </p:par>
                        <p:par>
                          <p:cTn id="12" fill="hold">
                            <p:stCondLst>
                              <p:cond delay="2500"/>
                            </p:stCondLst>
                            <p:childTnLst>
                              <p:par>
                                <p:cTn id="13" presetID="2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9870" y="4967433"/>
            <a:ext cx="10549099" cy="1698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1600" b="1" dirty="0" smtClean="0">
                <a:solidFill>
                  <a:schemeClr val="bg1"/>
                </a:solidFill>
                <a:cs typeface="B Mitra" pitchFamily="2" charset="-78"/>
              </a:rPr>
              <a:t>امام </a:t>
            </a:r>
            <a:r>
              <a:rPr lang="ar-SA" sz="1600" b="1" dirty="0">
                <a:solidFill>
                  <a:schemeClr val="bg1"/>
                </a:solidFill>
                <a:cs typeface="B Mitra" pitchFamily="2" charset="-78"/>
              </a:rPr>
              <a:t>باقر ع در باره زنى كه آبستن است و دوايى مى‌آشامد كه فرزندش را بیاندازد و فرزندش را می اندازد فرمود: اگر استخوانى باشد كه گوشت بر او روييده و گوش و چشم براى او ايجاد شده است بايد ديۀ او را به پدرش تسليم كند و اگر علقه يا مضغه بوده باشد بايد چهل دينار يا برده‌اى به پدرش تسليم نمايد. گفتم: آيا اين زن از ديۀ فرزندش ارث نمى‌برد؟ فرمود: نه، زيرا او قاتل فرزندش است</a:t>
            </a:r>
            <a:r>
              <a:rPr lang="ar-SA" sz="1600" b="1" dirty="0" smtClean="0">
                <a:solidFill>
                  <a:schemeClr val="bg1"/>
                </a:solidFill>
                <a:cs typeface="B Mitra" pitchFamily="2" charset="-78"/>
              </a:rPr>
              <a:t>.</a:t>
            </a:r>
            <a:r>
              <a:rPr lang="fa-IR" sz="1600" b="1" dirty="0">
                <a:solidFill>
                  <a:schemeClr val="bg1"/>
                </a:solidFill>
                <a:cs typeface="B Mitra" pitchFamily="2" charset="-78"/>
              </a:rPr>
              <a:t> </a:t>
            </a:r>
            <a:r>
              <a:rPr lang="fa-IR" sz="1600" b="1" dirty="0" smtClean="0">
                <a:solidFill>
                  <a:schemeClr val="bg1"/>
                </a:solidFill>
                <a:cs typeface="B Mitra" pitchFamily="2" charset="-78"/>
              </a:rPr>
              <a:t>(الكافي </a:t>
            </a:r>
            <a:r>
              <a:rPr lang="fa-IR" sz="1600" b="1" dirty="0">
                <a:solidFill>
                  <a:schemeClr val="bg1"/>
                </a:solidFill>
                <a:cs typeface="B Mitra" pitchFamily="2" charset="-78"/>
              </a:rPr>
              <a:t>(ط - الإسلامية)، ج‏7، ص: </a:t>
            </a:r>
            <a:r>
              <a:rPr lang="fa-IR" sz="1600" b="1" dirty="0" smtClean="0">
                <a:solidFill>
                  <a:schemeClr val="bg1"/>
                </a:solidFill>
                <a:cs typeface="B Mitra" pitchFamily="2" charset="-78"/>
              </a:rPr>
              <a:t>344)</a:t>
            </a:r>
            <a:endParaRPr lang="ar-SA" sz="1600" b="1" dirty="0">
              <a:solidFill>
                <a:schemeClr val="bg1"/>
              </a:solidFill>
              <a:cs typeface="B Mitra" pitchFamily="2" charset="-78"/>
            </a:endParaRPr>
          </a:p>
        </p:txBody>
      </p:sp>
      <p:sp>
        <p:nvSpPr>
          <p:cNvPr id="2" name="Title 1"/>
          <p:cNvSpPr>
            <a:spLocks noGrp="1"/>
          </p:cNvSpPr>
          <p:nvPr>
            <p:ph type="title"/>
          </p:nvPr>
        </p:nvSpPr>
        <p:spPr>
          <a:xfrm>
            <a:off x="139430" y="51370"/>
            <a:ext cx="10515600" cy="1325563"/>
          </a:xfrm>
        </p:spPr>
        <p:txBody>
          <a:bodyPr/>
          <a:lstStyle/>
          <a:p>
            <a:r>
              <a:rPr lang="fa-IR" dirty="0"/>
              <a:t>ارث می گذارد، دیه دارد، سلب حیات آن، قتل </a:t>
            </a:r>
            <a:r>
              <a:rPr lang="fa-IR" dirty="0" smtClean="0"/>
              <a:t>است</a:t>
            </a:r>
            <a:endParaRPr lang="en-US" dirty="0"/>
          </a:p>
        </p:txBody>
      </p:sp>
      <p:sp>
        <p:nvSpPr>
          <p:cNvPr id="3" name="Text Placeholder 2"/>
          <p:cNvSpPr>
            <a:spLocks noGrp="1"/>
          </p:cNvSpPr>
          <p:nvPr>
            <p:ph type="body" sz="quarter" idx="13"/>
          </p:nvPr>
        </p:nvSpPr>
        <p:spPr>
          <a:xfrm>
            <a:off x="1787703" y="2029326"/>
            <a:ext cx="9209942" cy="3047350"/>
          </a:xfrm>
        </p:spPr>
        <p:txBody>
          <a:bodyPr>
            <a:normAutofit fontScale="85000" lnSpcReduction="10000"/>
          </a:bodyPr>
          <a:lstStyle/>
          <a:p>
            <a:pPr marL="0" indent="0" algn="ctr">
              <a:lnSpc>
                <a:spcPct val="150000"/>
              </a:lnSpc>
              <a:buNone/>
            </a:pPr>
            <a:r>
              <a:rPr lang="ar-SA" sz="2400" b="1" dirty="0">
                <a:cs typeface="B Mitra" pitchFamily="2" charset="-78"/>
              </a:rPr>
              <a:t>ابْنُ مَحْبُوبٍ عَنْ عَلِيِّ بْنِ رِئَابٍ عَنْ أَبِي عُبَيْدَةَ عَنْ أَبِي جَعْفَرٍ ع </a:t>
            </a:r>
            <a:endParaRPr lang="fa-IR" sz="2400" b="1" dirty="0">
              <a:cs typeface="B Mitra" pitchFamily="2" charset="-78"/>
            </a:endParaRPr>
          </a:p>
          <a:p>
            <a:pPr marL="0" indent="0" algn="ctr">
              <a:lnSpc>
                <a:spcPct val="150000"/>
              </a:lnSpc>
              <a:buNone/>
            </a:pPr>
            <a:r>
              <a:rPr lang="ar-SA" b="1" dirty="0">
                <a:cs typeface="B Mitra" pitchFamily="2" charset="-78"/>
              </a:rPr>
              <a:t>فِي امْرَأَةٍ شَرِبَتْ دَوَاءً وَ هِيَ حَامِلٌ لِتَطْرَحَ وَلَدَهَا فَأَلْقَتْ وَلَدَهَا فَقَالَ إِنْ كَانَ عَظْماً قَدْ نَبَتَ عَلَيْهِ اللَّحْمُ وَ شُقَّ لَهُ السَّمْعُ وَ الْبَصَرُ فَإِنَّ عَلَيْهَا دِيَتَهُ تُسَلِّمُهَا إِلَى أَبِيهِ قَالَ وَ إِنْ كَانَ جَنِيناً عَلَقَةً أَوْ مُضْغَةً فَإِنَّ عَلَيْهَا أَرْبَعِينَ دِينَاراً أَوْ غُرَّةً تُسَلِّمُهَا إِلَى أَبِيهِ قُلْتُ فَهِيَ لَا تَرِثُ مِنْ وَلَدِهَا مِنْ دِيَتِهِ قَالَ لَا لِأَنَّهَا قَتَلَتْهُ. </a:t>
            </a:r>
          </a:p>
        </p:txBody>
      </p:sp>
      <p:sp>
        <p:nvSpPr>
          <p:cNvPr id="5" name="Title 1"/>
          <p:cNvSpPr txBox="1">
            <a:spLocks/>
          </p:cNvSpPr>
          <p:nvPr/>
        </p:nvSpPr>
        <p:spPr>
          <a:xfrm>
            <a:off x="8250149" y="1376933"/>
            <a:ext cx="3052154" cy="761635"/>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4000" b="0" kern="1200" baseline="0">
                <a:solidFill>
                  <a:schemeClr val="bg1"/>
                </a:solidFill>
                <a:latin typeface="+mj-lt"/>
                <a:ea typeface="+mj-ea"/>
                <a:cs typeface="B Titr" panose="00000700000000000000" pitchFamily="2" charset="-78"/>
              </a:defRPr>
            </a:lvl1pPr>
          </a:lstStyle>
          <a:p>
            <a:r>
              <a:rPr lang="fa-IR" sz="2400" dirty="0" smtClean="0">
                <a:solidFill>
                  <a:srgbClr val="FFC000"/>
                </a:solidFill>
                <a:cs typeface="B Farnaz" panose="00000400000000000000" pitchFamily="2" charset="-78"/>
              </a:rPr>
              <a:t>صحیحه ابی عبیده</a:t>
            </a:r>
            <a:endParaRPr lang="fa-IR" sz="2400" dirty="0">
              <a:solidFill>
                <a:srgbClr val="FFC000"/>
              </a:solidFill>
              <a:cs typeface="B Farnaz" panose="00000400000000000000" pitchFamily="2" charset="-78"/>
            </a:endParaRPr>
          </a:p>
        </p:txBody>
      </p:sp>
      <p:sp>
        <p:nvSpPr>
          <p:cNvPr id="6" name="Text Placeholder 2"/>
          <p:cNvSpPr txBox="1">
            <a:spLocks/>
          </p:cNvSpPr>
          <p:nvPr/>
        </p:nvSpPr>
        <p:spPr>
          <a:xfrm>
            <a:off x="198726" y="2271157"/>
            <a:ext cx="1588977" cy="2805519"/>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fa-IR" sz="2000" b="1" dirty="0" smtClean="0">
                <a:solidFill>
                  <a:srgbClr val="FFC000"/>
                </a:solidFill>
                <a:cs typeface="B Mitra" pitchFamily="2" charset="-78"/>
              </a:rPr>
              <a:t>دیه: جنایت بر انسان</a:t>
            </a:r>
          </a:p>
          <a:p>
            <a:pPr marL="0" indent="0" algn="ctr">
              <a:lnSpc>
                <a:spcPct val="150000"/>
              </a:lnSpc>
              <a:buFont typeface="Arial" panose="020B0604020202020204" pitchFamily="34" charset="0"/>
              <a:buNone/>
            </a:pPr>
            <a:r>
              <a:rPr lang="fa-IR" sz="2000" b="1" dirty="0" smtClean="0">
                <a:solidFill>
                  <a:srgbClr val="FFC000"/>
                </a:solidFill>
                <a:cs typeface="B Mitra" pitchFamily="2" charset="-78"/>
              </a:rPr>
              <a:t>اینکه قاتل ارث نمی برد</a:t>
            </a:r>
          </a:p>
          <a:p>
            <a:pPr marL="0" indent="0" algn="ctr">
              <a:lnSpc>
                <a:spcPct val="150000"/>
              </a:lnSpc>
              <a:buFont typeface="Arial" panose="020B0604020202020204" pitchFamily="34" charset="0"/>
              <a:buNone/>
            </a:pPr>
            <a:r>
              <a:rPr lang="fa-IR" sz="2000" b="1" dirty="0" smtClean="0">
                <a:solidFill>
                  <a:srgbClr val="FFC000"/>
                </a:solidFill>
                <a:cs typeface="B Mitra" pitchFamily="2" charset="-78"/>
              </a:rPr>
              <a:t>ارث گذاشتن</a:t>
            </a:r>
            <a:endParaRPr lang="ar-SA" sz="2800" b="1" dirty="0">
              <a:solidFill>
                <a:srgbClr val="FFC000"/>
              </a:solidFill>
              <a:cs typeface="B Mitra" pitchFamily="2" charset="-78"/>
            </a:endParaRPr>
          </a:p>
        </p:txBody>
      </p:sp>
    </p:spTree>
    <p:extLst>
      <p:ext uri="{BB962C8B-B14F-4D97-AF65-F5344CB8AC3E}">
        <p14:creationId xmlns:p14="http://schemas.microsoft.com/office/powerpoint/2010/main" val="37634822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up)">
                                      <p:cBhvr>
                                        <p:cTn id="16" dur="1500"/>
                                        <p:tgtEl>
                                          <p:spTgt spid="3">
                                            <p:txEl>
                                              <p:pRg st="0" end="0"/>
                                            </p:txEl>
                                          </p:spTgt>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up)">
                                      <p:cBhvr>
                                        <p:cTn id="20" dur="1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up)">
                                      <p:cBhvr>
                                        <p:cTn id="30" dur="1500"/>
                                        <p:tgtEl>
                                          <p:spTgt spid="6">
                                            <p:txEl>
                                              <p:pRg st="0" end="0"/>
                                            </p:txEl>
                                          </p:spTgt>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up)">
                                      <p:cBhvr>
                                        <p:cTn id="34" dur="1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up)">
                                      <p:cBhvr>
                                        <p:cTn id="39" dur="1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uiExpand="1" build="p"/>
      <p:bldP spid="5" grpId="0"/>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4073" y="4930718"/>
            <a:ext cx="10435070" cy="1698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400" b="1" dirty="0" smtClean="0">
                <a:solidFill>
                  <a:schemeClr val="bg1"/>
                </a:solidFill>
                <a:cs typeface="B Mitra" pitchFamily="2" charset="-78"/>
              </a:rPr>
              <a:t>فرمود</a:t>
            </a:r>
            <a:r>
              <a:rPr lang="ar-SA" sz="1400" b="1" dirty="0">
                <a:solidFill>
                  <a:schemeClr val="bg1"/>
                </a:solidFill>
                <a:cs typeface="B Mitra" pitchFamily="2" charset="-78"/>
              </a:rPr>
              <a:t>: و اگر بچه‌اى تمام آفرينش با استخوان و گوشت و اندام مرتب كه جان گرفته باشد بيندازد بر او </a:t>
            </a:r>
            <a:r>
              <a:rPr lang="ar-SA" sz="1400" b="1" dirty="0" smtClean="0">
                <a:solidFill>
                  <a:schemeClr val="bg1"/>
                </a:solidFill>
                <a:cs typeface="B Mitra" pitchFamily="2" charset="-78"/>
              </a:rPr>
              <a:t>يك</a:t>
            </a:r>
            <a:r>
              <a:rPr lang="fa-IR" sz="1400" b="1" dirty="0" smtClean="0">
                <a:solidFill>
                  <a:schemeClr val="bg1"/>
                </a:solidFill>
                <a:cs typeface="B Mitra" pitchFamily="2" charset="-78"/>
              </a:rPr>
              <a:t> </a:t>
            </a:r>
            <a:r>
              <a:rPr lang="ar-SA" sz="1400" b="1" dirty="0" smtClean="0">
                <a:solidFill>
                  <a:schemeClr val="bg1"/>
                </a:solidFill>
                <a:cs typeface="B Mitra" pitchFamily="2" charset="-78"/>
              </a:rPr>
              <a:t>ديه </a:t>
            </a:r>
            <a:r>
              <a:rPr lang="ar-SA" sz="1400" b="1" dirty="0">
                <a:solidFill>
                  <a:schemeClr val="bg1"/>
                </a:solidFill>
                <a:cs typeface="B Mitra" pitchFamily="2" charset="-78"/>
              </a:rPr>
              <a:t>تمام است. گفتم</a:t>
            </a:r>
            <a:r>
              <a:rPr lang="ar-SA" sz="1400" b="1" dirty="0" smtClean="0">
                <a:solidFill>
                  <a:schemeClr val="bg1"/>
                </a:solidFill>
                <a:cs typeface="B Mitra" pitchFamily="2" charset="-78"/>
              </a:rPr>
              <a:t>:</a:t>
            </a:r>
            <a:r>
              <a:rPr lang="fa-IR" sz="1400" b="1" dirty="0" smtClean="0">
                <a:solidFill>
                  <a:schemeClr val="bg1"/>
                </a:solidFill>
                <a:cs typeface="B Mitra" pitchFamily="2" charset="-78"/>
              </a:rPr>
              <a:t> </a:t>
            </a:r>
            <a:r>
              <a:rPr lang="ar-SA" sz="1400" b="1" dirty="0" smtClean="0">
                <a:solidFill>
                  <a:schemeClr val="bg1"/>
                </a:solidFill>
                <a:cs typeface="B Mitra" pitchFamily="2" charset="-78"/>
              </a:rPr>
              <a:t>ب</a:t>
            </a:r>
            <a:r>
              <a:rPr lang="fa-IR" sz="1400" b="1" dirty="0" smtClean="0">
                <a:solidFill>
                  <a:schemeClr val="bg1"/>
                </a:solidFill>
                <a:cs typeface="B Mitra" pitchFamily="2" charset="-78"/>
              </a:rPr>
              <a:t>ه </a:t>
            </a:r>
            <a:r>
              <a:rPr lang="ar-SA" sz="1400" b="1" dirty="0" smtClean="0">
                <a:solidFill>
                  <a:schemeClr val="bg1"/>
                </a:solidFill>
                <a:cs typeface="B Mitra" pitchFamily="2" charset="-78"/>
              </a:rPr>
              <a:t>من </a:t>
            </a:r>
            <a:r>
              <a:rPr lang="ar-SA" sz="1400" b="1" dirty="0">
                <a:solidFill>
                  <a:schemeClr val="bg1"/>
                </a:solidFill>
                <a:cs typeface="B Mitra" pitchFamily="2" charset="-78"/>
              </a:rPr>
              <a:t>بگو تحولش در شكم مادر از حالى </a:t>
            </a:r>
            <a:r>
              <a:rPr lang="ar-SA" sz="1400" b="1" dirty="0" smtClean="0">
                <a:solidFill>
                  <a:schemeClr val="bg1"/>
                </a:solidFill>
                <a:cs typeface="B Mitra" pitchFamily="2" charset="-78"/>
              </a:rPr>
              <a:t>ب</a:t>
            </a:r>
            <a:r>
              <a:rPr lang="fa-IR" sz="1400" b="1" dirty="0" smtClean="0">
                <a:solidFill>
                  <a:schemeClr val="bg1"/>
                </a:solidFill>
                <a:cs typeface="B Mitra" pitchFamily="2" charset="-78"/>
              </a:rPr>
              <a:t>ه </a:t>
            </a:r>
            <a:r>
              <a:rPr lang="ar-SA" sz="1400" b="1" dirty="0" smtClean="0">
                <a:solidFill>
                  <a:schemeClr val="bg1"/>
                </a:solidFill>
                <a:cs typeface="B Mitra" pitchFamily="2" charset="-78"/>
              </a:rPr>
              <a:t>حالى ب</a:t>
            </a:r>
            <a:r>
              <a:rPr lang="fa-IR" sz="1400" b="1" dirty="0" smtClean="0">
                <a:solidFill>
                  <a:schemeClr val="bg1"/>
                </a:solidFill>
                <a:cs typeface="B Mitra" pitchFamily="2" charset="-78"/>
              </a:rPr>
              <a:t>ا </a:t>
            </a:r>
            <a:r>
              <a:rPr lang="ar-SA" sz="1400" b="1" dirty="0" smtClean="0">
                <a:solidFill>
                  <a:schemeClr val="bg1"/>
                </a:solidFill>
                <a:cs typeface="B Mitra" pitchFamily="2" charset="-78"/>
              </a:rPr>
              <a:t>روح </a:t>
            </a:r>
            <a:r>
              <a:rPr lang="ar-SA" sz="1400" b="1" dirty="0">
                <a:solidFill>
                  <a:schemeClr val="bg1"/>
                </a:solidFill>
                <a:cs typeface="B Mitra" pitchFamily="2" charset="-78"/>
              </a:rPr>
              <a:t>است يا </a:t>
            </a:r>
            <a:r>
              <a:rPr lang="ar-SA" sz="1400" b="1" dirty="0" smtClean="0">
                <a:solidFill>
                  <a:schemeClr val="bg1"/>
                </a:solidFill>
                <a:cs typeface="B Mitra" pitchFamily="2" charset="-78"/>
              </a:rPr>
              <a:t>ب</a:t>
            </a:r>
            <a:r>
              <a:rPr lang="fa-IR" sz="1400" b="1" dirty="0" smtClean="0">
                <a:solidFill>
                  <a:schemeClr val="bg1"/>
                </a:solidFill>
                <a:cs typeface="B Mitra" pitchFamily="2" charset="-78"/>
              </a:rPr>
              <a:t>دون </a:t>
            </a:r>
            <a:r>
              <a:rPr lang="ar-SA" sz="1400" b="1" dirty="0" smtClean="0">
                <a:solidFill>
                  <a:schemeClr val="bg1"/>
                </a:solidFill>
                <a:cs typeface="B Mitra" pitchFamily="2" charset="-78"/>
              </a:rPr>
              <a:t>روح‌</a:t>
            </a:r>
            <a:r>
              <a:rPr lang="ar-SA" sz="1400" b="1" dirty="0">
                <a:solidFill>
                  <a:schemeClr val="bg1"/>
                </a:solidFill>
                <a:cs typeface="B Mitra" pitchFamily="2" charset="-78"/>
              </a:rPr>
              <a:t>؟ فرمود:  </a:t>
            </a:r>
            <a:r>
              <a:rPr lang="ar-SA" sz="1400" b="1" dirty="0" smtClean="0">
                <a:solidFill>
                  <a:schemeClr val="bg1"/>
                </a:solidFill>
                <a:cs typeface="B Mitra" pitchFamily="2" charset="-78"/>
              </a:rPr>
              <a:t>ب</a:t>
            </a:r>
            <a:r>
              <a:rPr lang="fa-IR" sz="1400" b="1" dirty="0" smtClean="0">
                <a:solidFill>
                  <a:schemeClr val="bg1"/>
                </a:solidFill>
                <a:cs typeface="B Mitra" pitchFamily="2" charset="-78"/>
              </a:rPr>
              <a:t>ا</a:t>
            </a:r>
            <a:r>
              <a:rPr lang="ar-SA" sz="1400" b="1" dirty="0" smtClean="0">
                <a:solidFill>
                  <a:schemeClr val="bg1"/>
                </a:solidFill>
                <a:cs typeface="B Mitra" pitchFamily="2" charset="-78"/>
              </a:rPr>
              <a:t> روح</a:t>
            </a:r>
            <a:r>
              <a:rPr lang="fa-IR" sz="1400" b="1" dirty="0" smtClean="0">
                <a:solidFill>
                  <a:schemeClr val="bg1"/>
                </a:solidFill>
                <a:cs typeface="B Mitra" pitchFamily="2" charset="-78"/>
              </a:rPr>
              <a:t>ی</a:t>
            </a:r>
            <a:r>
              <a:rPr lang="ar-SA" sz="1400" b="1" dirty="0" smtClean="0">
                <a:solidFill>
                  <a:schemeClr val="bg1"/>
                </a:solidFill>
                <a:cs typeface="B Mitra" pitchFamily="2" charset="-78"/>
              </a:rPr>
              <a:t> است</a:t>
            </a:r>
            <a:r>
              <a:rPr lang="fa-IR" sz="1400" b="1" dirty="0" smtClean="0">
                <a:solidFill>
                  <a:schemeClr val="bg1"/>
                </a:solidFill>
                <a:cs typeface="B Mitra" pitchFamily="2" charset="-78"/>
              </a:rPr>
              <a:t>؛</a:t>
            </a:r>
            <a:r>
              <a:rPr lang="ar-SA" sz="1400" b="1" dirty="0" smtClean="0">
                <a:solidFill>
                  <a:schemeClr val="bg1"/>
                </a:solidFill>
                <a:cs typeface="B Mitra" pitchFamily="2" charset="-78"/>
              </a:rPr>
              <a:t> </a:t>
            </a:r>
            <a:r>
              <a:rPr lang="ar-SA" sz="1400" b="1" dirty="0">
                <a:solidFill>
                  <a:schemeClr val="bg1"/>
                </a:solidFill>
                <a:cs typeface="B Mitra" pitchFamily="2" charset="-78"/>
              </a:rPr>
              <a:t>روحی غیر از حیات </a:t>
            </a:r>
            <a:r>
              <a:rPr lang="ar-SA" sz="1400" b="1" dirty="0" smtClean="0">
                <a:solidFill>
                  <a:schemeClr val="bg1"/>
                </a:solidFill>
                <a:cs typeface="B Mitra" pitchFamily="2" charset="-78"/>
              </a:rPr>
              <a:t>ق</a:t>
            </a:r>
            <a:r>
              <a:rPr lang="fa-IR" sz="1400" b="1" dirty="0" smtClean="0">
                <a:solidFill>
                  <a:schemeClr val="bg1"/>
                </a:solidFill>
                <a:cs typeface="B Mitra" pitchFamily="2" charset="-78"/>
              </a:rPr>
              <a:t>بلی</a:t>
            </a:r>
            <a:r>
              <a:rPr lang="ar-SA" sz="1400" b="1" dirty="0" smtClean="0">
                <a:solidFill>
                  <a:schemeClr val="bg1"/>
                </a:solidFill>
                <a:cs typeface="B Mitra" pitchFamily="2" charset="-78"/>
              </a:rPr>
              <a:t> </a:t>
            </a:r>
            <a:r>
              <a:rPr lang="ar-SA" sz="1400" b="1" dirty="0">
                <a:solidFill>
                  <a:schemeClr val="bg1"/>
                </a:solidFill>
                <a:cs typeface="B Mitra" pitchFamily="2" charset="-78"/>
              </a:rPr>
              <a:t>كه در اصلاب مردان و ارحام زنان بوده و </a:t>
            </a:r>
            <a:r>
              <a:rPr lang="fa-IR" sz="1400" b="1" dirty="0" smtClean="0">
                <a:solidFill>
                  <a:schemeClr val="bg1"/>
                </a:solidFill>
                <a:cs typeface="B Mitra" pitchFamily="2" charset="-78"/>
              </a:rPr>
              <a:t>انتقال یافته است</a:t>
            </a:r>
            <a:r>
              <a:rPr lang="ar-SA" sz="1400" b="1" dirty="0" smtClean="0">
                <a:solidFill>
                  <a:schemeClr val="bg1"/>
                </a:solidFill>
                <a:cs typeface="B Mitra" pitchFamily="2" charset="-78"/>
              </a:rPr>
              <a:t> </a:t>
            </a:r>
            <a:r>
              <a:rPr lang="ar-SA" sz="1400" b="1" dirty="0">
                <a:solidFill>
                  <a:schemeClr val="bg1"/>
                </a:solidFill>
                <a:cs typeface="B Mitra" pitchFamily="2" charset="-78"/>
              </a:rPr>
              <a:t>و اگر روحى نداشت جز زندگى انسانى در </a:t>
            </a:r>
            <a:r>
              <a:rPr lang="ar-SA" sz="1400" b="1" dirty="0" smtClean="0">
                <a:solidFill>
                  <a:schemeClr val="bg1"/>
                </a:solidFill>
                <a:cs typeface="B Mitra" pitchFamily="2" charset="-78"/>
              </a:rPr>
              <a:t>رحم</a:t>
            </a:r>
            <a:r>
              <a:rPr lang="fa-IR" sz="1400" b="1" dirty="0" smtClean="0">
                <a:solidFill>
                  <a:schemeClr val="bg1"/>
                </a:solidFill>
                <a:cs typeface="B Mitra" pitchFamily="2" charset="-78"/>
              </a:rPr>
              <a:t>،</a:t>
            </a:r>
            <a:r>
              <a:rPr lang="ar-SA" sz="1400" b="1" dirty="0" smtClean="0">
                <a:solidFill>
                  <a:schemeClr val="bg1"/>
                </a:solidFill>
                <a:cs typeface="B Mitra" pitchFamily="2" charset="-78"/>
              </a:rPr>
              <a:t> </a:t>
            </a:r>
            <a:r>
              <a:rPr lang="fa-IR" sz="1400" b="1" dirty="0" smtClean="0">
                <a:solidFill>
                  <a:schemeClr val="bg1"/>
                </a:solidFill>
                <a:cs typeface="B Mitra" pitchFamily="2" charset="-78"/>
              </a:rPr>
              <a:t>از </a:t>
            </a:r>
            <a:r>
              <a:rPr lang="ar-SA" sz="1400" b="1" dirty="0" smtClean="0">
                <a:solidFill>
                  <a:schemeClr val="bg1"/>
                </a:solidFill>
                <a:cs typeface="B Mitra" pitchFamily="2" charset="-78"/>
              </a:rPr>
              <a:t>حالى ب</a:t>
            </a:r>
            <a:r>
              <a:rPr lang="fa-IR" sz="1400" b="1" dirty="0" smtClean="0">
                <a:solidFill>
                  <a:schemeClr val="bg1"/>
                </a:solidFill>
                <a:cs typeface="B Mitra" pitchFamily="2" charset="-78"/>
              </a:rPr>
              <a:t>ه </a:t>
            </a:r>
            <a:r>
              <a:rPr lang="ar-SA" sz="1400" b="1" dirty="0" smtClean="0">
                <a:solidFill>
                  <a:schemeClr val="bg1"/>
                </a:solidFill>
                <a:cs typeface="B Mitra" pitchFamily="2" charset="-78"/>
              </a:rPr>
              <a:t>حال </a:t>
            </a:r>
            <a:r>
              <a:rPr lang="fa-IR" sz="1400" b="1" dirty="0" smtClean="0">
                <a:solidFill>
                  <a:schemeClr val="bg1"/>
                </a:solidFill>
                <a:cs typeface="B Mitra" pitchFamily="2" charset="-78"/>
              </a:rPr>
              <a:t>دیگر متحول نمی شد و</a:t>
            </a:r>
            <a:r>
              <a:rPr lang="ar-SA" sz="1400" b="1" dirty="0" smtClean="0">
                <a:solidFill>
                  <a:schemeClr val="bg1"/>
                </a:solidFill>
                <a:cs typeface="B Mitra" pitchFamily="2" charset="-78"/>
              </a:rPr>
              <a:t> </a:t>
            </a:r>
            <a:r>
              <a:rPr lang="ar-SA" sz="1400" b="1" dirty="0">
                <a:solidFill>
                  <a:schemeClr val="bg1"/>
                </a:solidFill>
                <a:cs typeface="B Mitra" pitchFamily="2" charset="-78"/>
              </a:rPr>
              <a:t>بر قاتل او ديه‌اى نبود در اين صورت</a:t>
            </a:r>
            <a:r>
              <a:rPr lang="ar-SA" sz="1400" b="1" dirty="0" smtClean="0">
                <a:solidFill>
                  <a:schemeClr val="bg1"/>
                </a:solidFill>
                <a:cs typeface="B Mitra" pitchFamily="2" charset="-78"/>
              </a:rPr>
              <a:t>.</a:t>
            </a:r>
            <a:endParaRPr lang="fa-IR" sz="1400" b="1" dirty="0" smtClean="0">
              <a:solidFill>
                <a:schemeClr val="bg1"/>
              </a:solidFill>
              <a:cs typeface="B Mitra" pitchFamily="2" charset="-78"/>
            </a:endParaRPr>
          </a:p>
          <a:p>
            <a:pPr algn="ctr" rtl="1"/>
            <a:endParaRPr lang="ar-SA" sz="1600" b="1" dirty="0">
              <a:solidFill>
                <a:schemeClr val="bg1"/>
              </a:solidFill>
              <a:cs typeface="B Mitra" pitchFamily="2" charset="-78"/>
            </a:endParaRPr>
          </a:p>
          <a:p>
            <a:pPr algn="ctr" rtl="1"/>
            <a:r>
              <a:rPr lang="ar-SA" sz="1400" b="1" dirty="0" smtClean="0">
                <a:solidFill>
                  <a:schemeClr val="bg1"/>
                </a:solidFill>
                <a:cs typeface="B Mitra" pitchFamily="2" charset="-78"/>
              </a:rPr>
              <a:t>(کافی ج 7 ص 347 ح 15؛ تهذیب ج 10 ص 281 ح 3</a:t>
            </a:r>
            <a:r>
              <a:rPr lang="fa-IR" sz="1400" b="1" dirty="0">
                <a:solidFill>
                  <a:schemeClr val="bg1"/>
                </a:solidFill>
                <a:cs typeface="B Mitra" pitchFamily="2" charset="-78"/>
              </a:rPr>
              <a:t>، الوافي، ج‏16، ص: 748، مرآة العقول في شرح أخبار آل الرسول، ج‏24، ص: </a:t>
            </a:r>
            <a:r>
              <a:rPr lang="fa-IR" sz="1400" b="1" dirty="0" smtClean="0">
                <a:solidFill>
                  <a:schemeClr val="bg1"/>
                </a:solidFill>
                <a:cs typeface="B Mitra" pitchFamily="2" charset="-78"/>
              </a:rPr>
              <a:t>161</a:t>
            </a:r>
            <a:r>
              <a:rPr lang="ar-SA" sz="1400" b="1" dirty="0" smtClean="0">
                <a:solidFill>
                  <a:schemeClr val="bg1"/>
                </a:solidFill>
                <a:cs typeface="B Mitra" pitchFamily="2" charset="-78"/>
              </a:rPr>
              <a:t>)</a:t>
            </a:r>
            <a:endParaRPr lang="ar-SA" sz="1400" b="1" dirty="0">
              <a:solidFill>
                <a:schemeClr val="bg1"/>
              </a:solidFill>
              <a:cs typeface="B Mitra" pitchFamily="2" charset="-78"/>
            </a:endParaRPr>
          </a:p>
        </p:txBody>
      </p:sp>
      <p:sp>
        <p:nvSpPr>
          <p:cNvPr id="2" name="Title 1"/>
          <p:cNvSpPr>
            <a:spLocks noGrp="1"/>
          </p:cNvSpPr>
          <p:nvPr>
            <p:ph type="title"/>
          </p:nvPr>
        </p:nvSpPr>
        <p:spPr>
          <a:xfrm>
            <a:off x="293543" y="19273"/>
            <a:ext cx="10515600" cy="1325563"/>
          </a:xfrm>
        </p:spPr>
        <p:txBody>
          <a:bodyPr>
            <a:normAutofit/>
          </a:bodyPr>
          <a:lstStyle/>
          <a:p>
            <a:r>
              <a:rPr lang="fa-IR" sz="3200" dirty="0"/>
              <a:t>جنین، حتی قبل از ولوج </a:t>
            </a:r>
            <a:r>
              <a:rPr lang="fa-IR" sz="3200" dirty="0" smtClean="0"/>
              <a:t>روح کامل انسانی، روح دارد علاوه بر حیات</a:t>
            </a:r>
            <a:endParaRPr lang="fa-IR" sz="3200" dirty="0"/>
          </a:p>
        </p:txBody>
      </p:sp>
      <p:sp>
        <p:nvSpPr>
          <p:cNvPr id="3" name="Text Placeholder 2"/>
          <p:cNvSpPr>
            <a:spLocks noGrp="1"/>
          </p:cNvSpPr>
          <p:nvPr>
            <p:ph type="body" sz="quarter" idx="13"/>
          </p:nvPr>
        </p:nvSpPr>
        <p:spPr>
          <a:xfrm>
            <a:off x="142442" y="1883368"/>
            <a:ext cx="10898332" cy="3047350"/>
          </a:xfrm>
        </p:spPr>
        <p:txBody>
          <a:bodyPr>
            <a:normAutofit/>
          </a:bodyPr>
          <a:lstStyle/>
          <a:p>
            <a:pPr marL="0" indent="0" algn="ctr">
              <a:lnSpc>
                <a:spcPct val="150000"/>
              </a:lnSpc>
              <a:buNone/>
            </a:pPr>
            <a:r>
              <a:rPr lang="fa-IR" sz="1800" b="1" dirty="0" smtClean="0">
                <a:cs typeface="B Mitra" pitchFamily="2" charset="-78"/>
              </a:rPr>
              <a:t>روایت سعید بن مسیب: </a:t>
            </a:r>
            <a:r>
              <a:rPr lang="ar-SA" sz="1800" b="1" dirty="0" smtClean="0">
                <a:cs typeface="B Mitra" pitchFamily="2" charset="-78"/>
              </a:rPr>
              <a:t>قَالَ </a:t>
            </a:r>
            <a:r>
              <a:rPr lang="ar-SA" sz="1800" b="1" dirty="0">
                <a:cs typeface="B Mitra" pitchFamily="2" charset="-78"/>
              </a:rPr>
              <a:t>سَأَلْتُ عَلِيَّ بْنَ الْحُسَيْنِ </a:t>
            </a:r>
            <a:r>
              <a:rPr lang="ar-SA" sz="1800" b="1" dirty="0" smtClean="0">
                <a:cs typeface="B Mitra" pitchFamily="2" charset="-78"/>
              </a:rPr>
              <a:t>ع… </a:t>
            </a:r>
            <a:r>
              <a:rPr lang="ar-SA" sz="1800" b="1" dirty="0">
                <a:cs typeface="B Mitra" pitchFamily="2" charset="-78"/>
              </a:rPr>
              <a:t>قَالَ</a:t>
            </a:r>
            <a:r>
              <a:rPr lang="ar-SA" sz="1800" b="1" dirty="0" smtClean="0">
                <a:cs typeface="B Mitra" pitchFamily="2" charset="-78"/>
              </a:rPr>
              <a:t>:</a:t>
            </a:r>
            <a:endParaRPr lang="fa-IR" sz="1800" b="1" dirty="0" smtClean="0">
              <a:cs typeface="B Mitra" pitchFamily="2" charset="-78"/>
            </a:endParaRPr>
          </a:p>
          <a:p>
            <a:pPr marL="0" indent="0" algn="ctr">
              <a:lnSpc>
                <a:spcPct val="150000"/>
              </a:lnSpc>
              <a:buNone/>
            </a:pPr>
            <a:r>
              <a:rPr lang="ar-SA" sz="2400" b="1" dirty="0" smtClean="0">
                <a:cs typeface="B Mitra" pitchFamily="2" charset="-78"/>
              </a:rPr>
              <a:t> </a:t>
            </a:r>
            <a:r>
              <a:rPr lang="ar-SA" sz="2400" b="1" dirty="0">
                <a:cs typeface="B Mitra" pitchFamily="2" charset="-78"/>
              </a:rPr>
              <a:t>«قَالَ وَ إِنْ طَرَحَتْهُ وَ هُوَ نَسَمَةٌ مُخَلَّقَةٌ لَهُ عَظْمٌ وَ لَحْمٌ مُزَيَّلَ الْجَوَارِحِ‏ قَدْ نُفِخَ فِيهِ رُوحُ الْعَقْلِ فَإِنَّ عَلَيْهِ دِيَةً كَامِلَةً قُلْتُ لَهُ أَ رَأَيْتَ تَحَوُّلَهُ فِي بَطْنِهَا إِلَى حَالٍ أَ بِرُوحٍ كَانَ ذَلِكَ أَوْ بِغَيْرِ رُوحٍ قَالَ‏ بِرُوحٍ‏ عَدَا الْحَيَاةِ الْقَدِيمِ الْمَنْقُولِ فِي أَصْلَابِ الرِّجَالِ وَ أَرْحَامِ النِّسَاءِ وَ لَوْ لَا أَنَّهُ كَانَ فِيهِ رُوحٌ عَدَا الْحَيَاةِ مَا تَحَوَّلَ عَنْ حَالٍ بَعْدَ حَالٍ فِي الرَّحِمِ وَ مَا كَانَ إِذاً عَلَى مَنْ يَقْتُلُهُ دِيَةٌ وَ هُوَ فِي تِلْكَ الْحَالِ.»</a:t>
            </a:r>
          </a:p>
        </p:txBody>
      </p:sp>
      <p:sp>
        <p:nvSpPr>
          <p:cNvPr id="5" name="Title 1"/>
          <p:cNvSpPr txBox="1">
            <a:spLocks/>
          </p:cNvSpPr>
          <p:nvPr/>
        </p:nvSpPr>
        <p:spPr>
          <a:xfrm>
            <a:off x="7870005" y="1432656"/>
            <a:ext cx="3052154" cy="761635"/>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4000" b="0" kern="1200" baseline="0">
                <a:solidFill>
                  <a:schemeClr val="bg1"/>
                </a:solidFill>
                <a:latin typeface="+mj-lt"/>
                <a:ea typeface="+mj-ea"/>
                <a:cs typeface="B Titr" panose="00000700000000000000" pitchFamily="2" charset="-78"/>
              </a:defRPr>
            </a:lvl1pPr>
          </a:lstStyle>
          <a:p>
            <a:r>
              <a:rPr lang="fa-IR" sz="2400" dirty="0" smtClean="0">
                <a:solidFill>
                  <a:srgbClr val="FFC000"/>
                </a:solidFill>
                <a:cs typeface="B Farnaz" panose="00000400000000000000" pitchFamily="2" charset="-78"/>
              </a:rPr>
              <a:t>روایت سعید بن مسیب</a:t>
            </a:r>
            <a:endParaRPr lang="fa-IR" sz="2400" dirty="0">
              <a:solidFill>
                <a:srgbClr val="FFC000"/>
              </a:solidFill>
              <a:cs typeface="B Farnaz" panose="00000400000000000000" pitchFamily="2" charset="-78"/>
            </a:endParaRPr>
          </a:p>
        </p:txBody>
      </p:sp>
    </p:spTree>
    <p:extLst>
      <p:ext uri="{BB962C8B-B14F-4D97-AF65-F5344CB8AC3E}">
        <p14:creationId xmlns:p14="http://schemas.microsoft.com/office/powerpoint/2010/main" val="10196702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up)">
                                      <p:cBhvr>
                                        <p:cTn id="16" dur="1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up)">
                                      <p:cBhvr>
                                        <p:cTn id="21" dur="1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93" y="144401"/>
            <a:ext cx="10515600" cy="1325563"/>
          </a:xfrm>
        </p:spPr>
        <p:txBody>
          <a:bodyPr/>
          <a:lstStyle/>
          <a:p>
            <a:r>
              <a:rPr lang="fa-IR" dirty="0" smtClean="0"/>
              <a:t>شعور موجودات</a:t>
            </a:r>
            <a:endParaRPr lang="fa-IR" dirty="0"/>
          </a:p>
        </p:txBody>
      </p:sp>
      <p:sp>
        <p:nvSpPr>
          <p:cNvPr id="4" name="Text Placeholder 3"/>
          <p:cNvSpPr>
            <a:spLocks noGrp="1"/>
          </p:cNvSpPr>
          <p:nvPr>
            <p:ph type="body" sz="quarter" idx="13"/>
          </p:nvPr>
        </p:nvSpPr>
        <p:spPr>
          <a:xfrm>
            <a:off x="413668" y="1549668"/>
            <a:ext cx="10037618" cy="5084763"/>
          </a:xfrm>
        </p:spPr>
        <p:txBody>
          <a:bodyPr>
            <a:noAutofit/>
          </a:bodyPr>
          <a:lstStyle/>
          <a:p>
            <a:pPr marL="0" indent="0" algn="ctr">
              <a:lnSpc>
                <a:spcPct val="150000"/>
              </a:lnSpc>
              <a:buNone/>
            </a:pPr>
            <a:r>
              <a:rPr lang="fa-IR" sz="2200" dirty="0"/>
              <a:t>وَ ما مِنْ دَابَّةٍ فِي اَلْأَرْضِ وَ لا طائِرٍ يَطِيرُ بِجَناحَيْهِ إِلاّ أُمَمٌ أَمْثالُكُمْ ما فَرَّطْنا فِي اَلْكِتابِ مِنْ شَيْءٍ ثُمَّ إِلى رَبِّهِمْ يُحْشَرُونَ  ﴿الأنعام‏، 38﴾</a:t>
            </a:r>
          </a:p>
          <a:p>
            <a:pPr marL="0" indent="0" algn="ctr">
              <a:lnSpc>
                <a:spcPct val="150000"/>
              </a:lnSpc>
              <a:buNone/>
            </a:pPr>
            <a:r>
              <a:rPr lang="fa-IR" sz="1600" dirty="0"/>
              <a:t>هیچ جنبنده‌ای در زمین، و هیچ پرنده‌ای که با دو بال خود پرواز می‌کند، نیست مگر اینکه امت‌هایی همانند شما هستند. ما هیچ چیز را در این کتاب، فرو گذار نکردیم؛ سپس همگی به سوی پروردگارشان محشور می‌گردند.</a:t>
            </a:r>
          </a:p>
          <a:p>
            <a:pPr marL="0" indent="0" algn="ctr">
              <a:lnSpc>
                <a:spcPct val="150000"/>
              </a:lnSpc>
              <a:buNone/>
            </a:pPr>
            <a:r>
              <a:rPr lang="fa-IR" sz="2200" dirty="0"/>
              <a:t>يُسَبِّحُ لِلّهِ ما فِي اَلسَّماواتِ وَ ما فِي اَلْأَرْضِ اَلْمَلِكِ اَلْقُدُّوسِ اَلْعَزِيزِ اَلْحَكِيمِ  ﴿الجمعة، 1﴾</a:t>
            </a:r>
          </a:p>
          <a:p>
            <a:pPr marL="0" indent="0" algn="ctr">
              <a:lnSpc>
                <a:spcPct val="150000"/>
              </a:lnSpc>
              <a:buNone/>
            </a:pPr>
            <a:r>
              <a:rPr lang="fa-IR" sz="1400" dirty="0"/>
              <a:t>آنچه در آسمان‌ها و آنچه در زمین است همواره تسبیح خدا می‌گویند، خداوندی که مالک و حاکم است و از هر عیب و نقصی مبرا، و عزیز و حکیم است!</a:t>
            </a:r>
          </a:p>
          <a:p>
            <a:pPr marL="0" indent="0" algn="ctr">
              <a:lnSpc>
                <a:spcPct val="150000"/>
              </a:lnSpc>
              <a:buNone/>
            </a:pPr>
            <a:r>
              <a:rPr lang="fa-IR" sz="2200" dirty="0"/>
              <a:t>أَ لَمْ تَرَ أَنَّ اَللّهَ يُسَبِّحُ لَهُ مَنْ فِي اَلسَّماواتِ وَ اَلْأَرْضِ وَ اَلطَّيْرُ صَافّاتٍ كُلٌّ قَدْ عَلِمَ صَلاتَهُ وَ تَسْبِيحَهُ وَ اَللّهُ عَلِيمٌ بِما يَفْعَلُونَ  ﴿النور، 41﴾</a:t>
            </a:r>
          </a:p>
          <a:p>
            <a:pPr marL="0" indent="0" algn="ctr">
              <a:lnSpc>
                <a:spcPct val="150000"/>
              </a:lnSpc>
              <a:buNone/>
            </a:pPr>
            <a:r>
              <a:rPr lang="fa-IR" sz="1400" dirty="0"/>
              <a:t>آیا ندیدی تمام آنان که در آسمان‌ها و زمینند برای خدا تسبیح می‌کنند، و همچنین پرندگان به هنگامی که بر فراز آسمان بال گسترده‌اند؟! هر یک از آنها نماز و تسبیح خود را می‌داند؛ و خداوند به آنچه انجام می‌دهند داناست</a:t>
            </a:r>
            <a:r>
              <a:rPr lang="fa-IR" sz="1400" dirty="0" smtClean="0"/>
              <a:t>!</a:t>
            </a:r>
            <a:endParaRPr lang="en-US" sz="1400" dirty="0"/>
          </a:p>
        </p:txBody>
      </p:sp>
    </p:spTree>
    <p:extLst>
      <p:ext uri="{BB962C8B-B14F-4D97-AF65-F5344CB8AC3E}">
        <p14:creationId xmlns:p14="http://schemas.microsoft.com/office/powerpoint/2010/main" val="5535651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90" y="142365"/>
            <a:ext cx="10515600" cy="1325563"/>
          </a:xfrm>
        </p:spPr>
        <p:txBody>
          <a:bodyPr/>
          <a:lstStyle/>
          <a:p>
            <a:r>
              <a:rPr lang="fa-IR" dirty="0" smtClean="0"/>
              <a:t>استدلال به آیه شریفه برای انسان دانستن جنین قبل ولوج</a:t>
            </a:r>
            <a:endParaRPr lang="fa-IR" dirty="0"/>
          </a:p>
        </p:txBody>
      </p:sp>
      <p:sp>
        <p:nvSpPr>
          <p:cNvPr id="4" name="Text Placeholder 2"/>
          <p:cNvSpPr txBox="1">
            <a:spLocks/>
          </p:cNvSpPr>
          <p:nvPr/>
        </p:nvSpPr>
        <p:spPr>
          <a:xfrm>
            <a:off x="599310" y="1663403"/>
            <a:ext cx="10160509" cy="990810"/>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None/>
            </a:pPr>
            <a:r>
              <a:rPr lang="fa-IR" sz="3500" b="1" dirty="0">
                <a:cs typeface="B Mitra" pitchFamily="2" charset="-78"/>
              </a:rPr>
              <a:t> وَ لَقَدْ خَلَقْنَا </a:t>
            </a:r>
            <a:r>
              <a:rPr lang="fa-IR" sz="3500" b="1" dirty="0" smtClean="0">
                <a:solidFill>
                  <a:srgbClr val="FFFF00"/>
                </a:solidFill>
                <a:cs typeface="B Mitra" pitchFamily="2" charset="-78"/>
              </a:rPr>
              <a:t>اَلْإِنْسانَ </a:t>
            </a:r>
            <a:r>
              <a:rPr lang="fa-IR" sz="3500" b="1" dirty="0">
                <a:cs typeface="B Mitra" pitchFamily="2" charset="-78"/>
              </a:rPr>
              <a:t>مِنْ </a:t>
            </a:r>
            <a:r>
              <a:rPr lang="fa-IR" sz="3500" b="1" dirty="0" smtClean="0">
                <a:cs typeface="B Mitra" pitchFamily="2" charset="-78"/>
              </a:rPr>
              <a:t>سُلالَةٍ </a:t>
            </a:r>
            <a:r>
              <a:rPr lang="fa-IR" sz="3500" b="1" dirty="0">
                <a:cs typeface="B Mitra" pitchFamily="2" charset="-78"/>
              </a:rPr>
              <a:t>مِنْ طِينٍ  ﴿المؤمنون‏، 12﴾</a:t>
            </a:r>
          </a:p>
          <a:p>
            <a:pPr marL="0" indent="0" algn="ctr">
              <a:lnSpc>
                <a:spcPct val="200000"/>
              </a:lnSpc>
              <a:buNone/>
            </a:pPr>
            <a:r>
              <a:rPr lang="fa-IR" sz="3500" b="1" dirty="0">
                <a:cs typeface="B Mitra" pitchFamily="2" charset="-78"/>
              </a:rPr>
              <a:t>و ما انسان را از عصاره‌ای از گِل آفریدیم؛</a:t>
            </a:r>
          </a:p>
          <a:p>
            <a:pPr marL="0" indent="0" algn="ctr">
              <a:lnSpc>
                <a:spcPct val="200000"/>
              </a:lnSpc>
              <a:buNone/>
            </a:pPr>
            <a:r>
              <a:rPr lang="fa-IR" sz="3500" b="1" dirty="0">
                <a:cs typeface="B Mitra" pitchFamily="2" charset="-78"/>
              </a:rPr>
              <a:t> ثُمَّ </a:t>
            </a:r>
            <a:r>
              <a:rPr lang="fa-IR" sz="3500" b="1" dirty="0" smtClean="0">
                <a:cs typeface="B Mitra" pitchFamily="2" charset="-78"/>
              </a:rPr>
              <a:t>جَعَلْناه</a:t>
            </a:r>
            <a:r>
              <a:rPr lang="fa-IR" sz="3500" b="1" dirty="0" smtClean="0">
                <a:solidFill>
                  <a:srgbClr val="FFFF00"/>
                </a:solidFill>
                <a:cs typeface="B Mitra" pitchFamily="2" charset="-78"/>
              </a:rPr>
              <a:t>ُ</a:t>
            </a:r>
            <a:r>
              <a:rPr lang="fa-IR" sz="3500" b="1" dirty="0" smtClean="0">
                <a:cs typeface="B Mitra" pitchFamily="2" charset="-78"/>
              </a:rPr>
              <a:t> </a:t>
            </a:r>
            <a:r>
              <a:rPr lang="fa-IR" sz="3500" b="1" dirty="0">
                <a:cs typeface="B Mitra" pitchFamily="2" charset="-78"/>
              </a:rPr>
              <a:t>نُطْفَةً فِي </a:t>
            </a:r>
            <a:r>
              <a:rPr lang="fa-IR" sz="3500" b="1" dirty="0" smtClean="0">
                <a:cs typeface="B Mitra" pitchFamily="2" charset="-78"/>
              </a:rPr>
              <a:t>قَرارٍ </a:t>
            </a:r>
            <a:r>
              <a:rPr lang="fa-IR" sz="3500" b="1" dirty="0">
                <a:cs typeface="B Mitra" pitchFamily="2" charset="-78"/>
              </a:rPr>
              <a:t>مَكِينٍ  ﴿المؤمنون‏، 13﴾</a:t>
            </a:r>
          </a:p>
          <a:p>
            <a:pPr marL="0" indent="0" algn="ctr">
              <a:lnSpc>
                <a:spcPct val="200000"/>
              </a:lnSpc>
              <a:buNone/>
            </a:pPr>
            <a:r>
              <a:rPr lang="fa-IR" sz="3500" b="1" dirty="0">
                <a:cs typeface="B Mitra" pitchFamily="2" charset="-78"/>
              </a:rPr>
              <a:t>سپس او را نطفه‌ای در قرارگاه مطمئن </a:t>
            </a:r>
            <a:r>
              <a:rPr lang="fa-IR" sz="3500" b="1" dirty="0" smtClean="0">
                <a:cs typeface="B Mitra" pitchFamily="2" charset="-78"/>
              </a:rPr>
              <a:t>قرار </a:t>
            </a:r>
            <a:r>
              <a:rPr lang="fa-IR" sz="3500" b="1" dirty="0">
                <a:cs typeface="B Mitra" pitchFamily="2" charset="-78"/>
              </a:rPr>
              <a:t>دادیم؛</a:t>
            </a:r>
          </a:p>
        </p:txBody>
      </p:sp>
    </p:spTree>
    <p:extLst>
      <p:ext uri="{BB962C8B-B14F-4D97-AF65-F5344CB8AC3E}">
        <p14:creationId xmlns:p14="http://schemas.microsoft.com/office/powerpoint/2010/main" val="38178668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1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1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1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up)">
                                      <p:cBhvr>
                                        <p:cTn id="27" dur="1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90" y="142365"/>
            <a:ext cx="10515600" cy="1325563"/>
          </a:xfrm>
        </p:spPr>
        <p:txBody>
          <a:bodyPr/>
          <a:lstStyle/>
          <a:p>
            <a:r>
              <a:rPr lang="fa-IR" dirty="0" smtClean="0"/>
              <a:t>کاربرد واژه دیه در لغت عرب</a:t>
            </a:r>
            <a:endParaRPr lang="fa-IR" dirty="0"/>
          </a:p>
        </p:txBody>
      </p:sp>
      <p:sp>
        <p:nvSpPr>
          <p:cNvPr id="4" name="Text Placeholder 2"/>
          <p:cNvSpPr txBox="1">
            <a:spLocks/>
          </p:cNvSpPr>
          <p:nvPr/>
        </p:nvSpPr>
        <p:spPr>
          <a:xfrm>
            <a:off x="532635" y="2006303"/>
            <a:ext cx="10160509" cy="990810"/>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None/>
            </a:pPr>
            <a:r>
              <a:rPr lang="fa-IR" sz="3500" b="1" dirty="0" smtClean="0">
                <a:cs typeface="B Mitra" pitchFamily="2" charset="-78"/>
              </a:rPr>
              <a:t>دیه در لغت عرب، مختص به جنایت بر انسان یا عضو انسان است.</a:t>
            </a:r>
          </a:p>
          <a:p>
            <a:pPr marL="0" indent="0" algn="ctr">
              <a:lnSpc>
                <a:spcPct val="200000"/>
              </a:lnSpc>
              <a:buNone/>
            </a:pPr>
            <a:r>
              <a:rPr lang="fa-IR" sz="3500" b="1" dirty="0" smtClean="0">
                <a:cs typeface="B Mitra" pitchFamily="2" charset="-78"/>
              </a:rPr>
              <a:t>نطفه، علقه و ... همگی دیه دارند.</a:t>
            </a:r>
          </a:p>
          <a:p>
            <a:pPr marL="0" indent="0" algn="ctr">
              <a:lnSpc>
                <a:spcPct val="200000"/>
              </a:lnSpc>
              <a:buNone/>
            </a:pPr>
            <a:r>
              <a:rPr lang="fa-IR" sz="3500" b="1" dirty="0" smtClean="0">
                <a:cs typeface="B Mitra" pitchFamily="2" charset="-78"/>
              </a:rPr>
              <a:t>پس نطفه و علقه و ... مرتبه ای از انسان محسوب شده اند.</a:t>
            </a:r>
            <a:endParaRPr lang="ar-SA" sz="3500" b="1" dirty="0">
              <a:cs typeface="B Mitra" pitchFamily="2" charset="-78"/>
            </a:endParaRPr>
          </a:p>
        </p:txBody>
      </p:sp>
    </p:spTree>
    <p:extLst>
      <p:ext uri="{BB962C8B-B14F-4D97-AF65-F5344CB8AC3E}">
        <p14:creationId xmlns:p14="http://schemas.microsoft.com/office/powerpoint/2010/main" val="7490677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1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1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90" y="142365"/>
            <a:ext cx="10515600" cy="1325563"/>
          </a:xfrm>
        </p:spPr>
        <p:txBody>
          <a:bodyPr/>
          <a:lstStyle/>
          <a:p>
            <a:r>
              <a:rPr lang="fa-IR" dirty="0" smtClean="0"/>
              <a:t>کاربرد واژه دیه در لغت عرب</a:t>
            </a:r>
            <a:endParaRPr lang="fa-IR" dirty="0"/>
          </a:p>
        </p:txBody>
      </p:sp>
      <p:sp>
        <p:nvSpPr>
          <p:cNvPr id="3" name="Text Placeholder 2"/>
          <p:cNvSpPr>
            <a:spLocks noGrp="1"/>
          </p:cNvSpPr>
          <p:nvPr>
            <p:ph type="body" sz="quarter" idx="13"/>
          </p:nvPr>
        </p:nvSpPr>
        <p:spPr>
          <a:xfrm>
            <a:off x="4727247" y="3193422"/>
            <a:ext cx="4353008" cy="3022740"/>
          </a:xfrm>
        </p:spPr>
        <p:txBody>
          <a:bodyPr>
            <a:noAutofit/>
          </a:bodyPr>
          <a:lstStyle/>
          <a:p>
            <a:pPr>
              <a:lnSpc>
                <a:spcPct val="150000"/>
              </a:lnSpc>
            </a:pPr>
            <a:r>
              <a:rPr lang="fa-IR" b="1" dirty="0" smtClean="0">
                <a:cs typeface="B Mitra" pitchFamily="2" charset="-78"/>
              </a:rPr>
              <a:t>استثنای جنایت بر میت</a:t>
            </a:r>
          </a:p>
          <a:p>
            <a:pPr>
              <a:lnSpc>
                <a:spcPct val="150000"/>
              </a:lnSpc>
            </a:pPr>
            <a:r>
              <a:rPr lang="fa-IR" b="1" dirty="0" smtClean="0">
                <a:cs typeface="B Mitra" pitchFamily="2" charset="-78"/>
              </a:rPr>
              <a:t>استثنای عزل</a:t>
            </a:r>
          </a:p>
          <a:p>
            <a:pPr>
              <a:lnSpc>
                <a:spcPct val="150000"/>
              </a:lnSpc>
            </a:pPr>
            <a:r>
              <a:rPr lang="fa-IR" b="1" dirty="0" smtClean="0">
                <a:cs typeface="B Mitra" pitchFamily="2" charset="-78"/>
              </a:rPr>
              <a:t>مورد دیه سگ شکاری</a:t>
            </a:r>
            <a:endParaRPr lang="ar-SA" sz="4000" b="1" dirty="0">
              <a:cs typeface="B Mitra" pitchFamily="2" charset="-78"/>
            </a:endParaRPr>
          </a:p>
        </p:txBody>
      </p:sp>
      <p:sp>
        <p:nvSpPr>
          <p:cNvPr id="4" name="Text Placeholder 2"/>
          <p:cNvSpPr txBox="1">
            <a:spLocks/>
          </p:cNvSpPr>
          <p:nvPr/>
        </p:nvSpPr>
        <p:spPr>
          <a:xfrm>
            <a:off x="450050" y="1822898"/>
            <a:ext cx="10160509" cy="990810"/>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fa-IR" b="1" dirty="0" smtClean="0">
                <a:cs typeface="B Mitra" pitchFamily="2" charset="-78"/>
              </a:rPr>
              <a:t>دیه در لغت عرب، مختص به جنایت بر انسان یا عضو انسان است.</a:t>
            </a:r>
            <a:endParaRPr lang="ar-SA" sz="4000" b="1" dirty="0">
              <a:cs typeface="B Mitra" pitchFamily="2" charset="-78"/>
            </a:endParaRPr>
          </a:p>
        </p:txBody>
      </p:sp>
      <p:sp>
        <p:nvSpPr>
          <p:cNvPr id="5" name="Text Placeholder 2"/>
          <p:cNvSpPr txBox="1">
            <a:spLocks/>
          </p:cNvSpPr>
          <p:nvPr/>
        </p:nvSpPr>
        <p:spPr>
          <a:xfrm>
            <a:off x="9157188" y="4041879"/>
            <a:ext cx="2203471" cy="1413747"/>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a-IR" sz="2800" b="1" dirty="0" smtClean="0">
                <a:cs typeface="B Titr" panose="00000700000000000000" pitchFamily="2" charset="-78"/>
              </a:rPr>
              <a:t>پاسخ به</a:t>
            </a:r>
          </a:p>
          <a:p>
            <a:pPr marL="0" indent="0" algn="ctr">
              <a:lnSpc>
                <a:spcPct val="100000"/>
              </a:lnSpc>
              <a:buNone/>
            </a:pPr>
            <a:r>
              <a:rPr lang="fa-IR" sz="3600" b="1" dirty="0" smtClean="0">
                <a:cs typeface="B Titr" panose="00000700000000000000" pitchFamily="2" charset="-78"/>
              </a:rPr>
              <a:t>سه استثنا</a:t>
            </a:r>
            <a:endParaRPr lang="ar-SA" sz="3600" b="1" dirty="0">
              <a:cs typeface="B Titr" panose="00000700000000000000" pitchFamily="2" charset="-78"/>
            </a:endParaRPr>
          </a:p>
        </p:txBody>
      </p:sp>
      <p:sp>
        <p:nvSpPr>
          <p:cNvPr id="6" name="Right Brace 5"/>
          <p:cNvSpPr/>
          <p:nvPr/>
        </p:nvSpPr>
        <p:spPr>
          <a:xfrm>
            <a:off x="8985738" y="3182818"/>
            <a:ext cx="342900" cy="2584939"/>
          </a:xfrm>
          <a:prstGeom prst="rightBrace">
            <a:avLst>
              <a:gd name="adj1" fmla="val 41666"/>
              <a:gd name="adj2" fmla="val 52041"/>
            </a:avLst>
          </a:prstGeom>
          <a:ln w="28575">
            <a:solidFill>
              <a:schemeClr val="bg1"/>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p>
        </p:txBody>
      </p:sp>
      <p:sp>
        <p:nvSpPr>
          <p:cNvPr id="7" name="Text Placeholder 2"/>
          <p:cNvSpPr txBox="1">
            <a:spLocks/>
          </p:cNvSpPr>
          <p:nvPr/>
        </p:nvSpPr>
        <p:spPr>
          <a:xfrm rot="19880224">
            <a:off x="2791892" y="4242902"/>
            <a:ext cx="2672850" cy="956237"/>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a-IR" sz="2000" b="1" dirty="0" smtClean="0">
                <a:cs typeface="B Titr" panose="00000700000000000000" pitchFamily="2" charset="-78"/>
              </a:rPr>
              <a:t>این موارد به ارث نمی رسد</a:t>
            </a:r>
          </a:p>
          <a:p>
            <a:pPr marL="0" indent="0" algn="ctr">
              <a:lnSpc>
                <a:spcPct val="100000"/>
              </a:lnSpc>
              <a:buNone/>
            </a:pPr>
            <a:r>
              <a:rPr lang="fa-IR" sz="2000" b="1" dirty="0" smtClean="0">
                <a:cs typeface="B Titr" panose="00000700000000000000" pitchFamily="2" charset="-78"/>
              </a:rPr>
              <a:t>دیه واقعی، به ارث می رسد</a:t>
            </a:r>
          </a:p>
        </p:txBody>
      </p:sp>
      <p:sp>
        <p:nvSpPr>
          <p:cNvPr id="8" name="Rounded Rectangle 7"/>
          <p:cNvSpPr/>
          <p:nvPr/>
        </p:nvSpPr>
        <p:spPr>
          <a:xfrm rot="19859299">
            <a:off x="2808506" y="4105856"/>
            <a:ext cx="2655268" cy="112645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Text Placeholder 2"/>
          <p:cNvSpPr txBox="1">
            <a:spLocks/>
          </p:cNvSpPr>
          <p:nvPr/>
        </p:nvSpPr>
        <p:spPr>
          <a:xfrm>
            <a:off x="276304" y="3587624"/>
            <a:ext cx="2003574" cy="481570"/>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00000"/>
              </a:lnSpc>
              <a:buNone/>
            </a:pPr>
            <a:r>
              <a:rPr lang="fa-IR" sz="2000" b="1" dirty="0" smtClean="0">
                <a:cs typeface="B Titr" panose="00000700000000000000" pitchFamily="2" charset="-78"/>
              </a:rPr>
              <a:t>به اعتبار گذشته</a:t>
            </a:r>
          </a:p>
        </p:txBody>
      </p:sp>
      <p:sp>
        <p:nvSpPr>
          <p:cNvPr id="10" name="Rounded Rectangle 9"/>
          <p:cNvSpPr/>
          <p:nvPr/>
        </p:nvSpPr>
        <p:spPr>
          <a:xfrm rot="21579075">
            <a:off x="304327" y="3474428"/>
            <a:ext cx="1990394" cy="59525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Text Placeholder 2"/>
          <p:cNvSpPr txBox="1">
            <a:spLocks/>
          </p:cNvSpPr>
          <p:nvPr/>
        </p:nvSpPr>
        <p:spPr>
          <a:xfrm>
            <a:off x="276305" y="4356333"/>
            <a:ext cx="2003574" cy="481570"/>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00000"/>
              </a:lnSpc>
              <a:buNone/>
            </a:pPr>
            <a:r>
              <a:rPr lang="fa-IR" sz="2000" b="1" dirty="0" smtClean="0">
                <a:cs typeface="B Titr" panose="00000700000000000000" pitchFamily="2" charset="-78"/>
              </a:rPr>
              <a:t>به اعتبار آینده</a:t>
            </a:r>
          </a:p>
        </p:txBody>
      </p:sp>
      <p:sp>
        <p:nvSpPr>
          <p:cNvPr id="12" name="Rounded Rectangle 11"/>
          <p:cNvSpPr/>
          <p:nvPr/>
        </p:nvSpPr>
        <p:spPr>
          <a:xfrm rot="21579075">
            <a:off x="304328" y="4243137"/>
            <a:ext cx="1990394" cy="59525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Text Placeholder 2"/>
          <p:cNvSpPr txBox="1">
            <a:spLocks/>
          </p:cNvSpPr>
          <p:nvPr/>
        </p:nvSpPr>
        <p:spPr>
          <a:xfrm>
            <a:off x="249582" y="5125041"/>
            <a:ext cx="2003574" cy="481570"/>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00000"/>
              </a:lnSpc>
              <a:buNone/>
            </a:pPr>
            <a:r>
              <a:rPr lang="fa-IR" sz="2000" b="1" dirty="0" smtClean="0">
                <a:cs typeface="B Titr" panose="00000700000000000000" pitchFamily="2" charset="-78"/>
              </a:rPr>
              <a:t>نقل به مضمون</a:t>
            </a:r>
          </a:p>
        </p:txBody>
      </p:sp>
      <p:sp>
        <p:nvSpPr>
          <p:cNvPr id="14" name="Rounded Rectangle 13"/>
          <p:cNvSpPr/>
          <p:nvPr/>
        </p:nvSpPr>
        <p:spPr>
          <a:xfrm rot="21579075">
            <a:off x="277605" y="5011845"/>
            <a:ext cx="1990394" cy="59525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 name="Text Placeholder 2"/>
          <p:cNvSpPr txBox="1">
            <a:spLocks/>
          </p:cNvSpPr>
          <p:nvPr/>
        </p:nvSpPr>
        <p:spPr>
          <a:xfrm>
            <a:off x="902203" y="6234578"/>
            <a:ext cx="6289904" cy="467821"/>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a-IR" sz="2000" b="1" dirty="0" smtClean="0">
                <a:cs typeface="B Titr" panose="00000700000000000000" pitchFamily="2" charset="-78"/>
              </a:rPr>
              <a:t>نتیجه: شبیه صلوه میت است که عنوانش صلوه است.</a:t>
            </a:r>
          </a:p>
        </p:txBody>
      </p:sp>
      <p:sp>
        <p:nvSpPr>
          <p:cNvPr id="16" name="Down Arrow 15"/>
          <p:cNvSpPr/>
          <p:nvPr/>
        </p:nvSpPr>
        <p:spPr>
          <a:xfrm>
            <a:off x="4047155" y="5455626"/>
            <a:ext cx="680092" cy="655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22202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1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1500"/>
                                        <p:tgtEl>
                                          <p:spTgt spid="5">
                                            <p:txEl>
                                              <p:pRg st="0" end="0"/>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1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up)">
                                      <p:cBhvr>
                                        <p:cTn id="30" dur="1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ipe(up)">
                                      <p:cBhvr>
                                        <p:cTn id="35" dur="1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ipe(up)">
                                      <p:cBhvr>
                                        <p:cTn id="40" dur="1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up)">
                                      <p:cBhvr>
                                        <p:cTn id="58" dur="1500"/>
                                        <p:tgtEl>
                                          <p:spTgt spid="1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9">
                                            <p:txEl>
                                              <p:pRg st="0" end="0"/>
                                            </p:txEl>
                                          </p:spTgt>
                                        </p:tgtEl>
                                        <p:attrNameLst>
                                          <p:attrName>style.visibility</p:attrName>
                                        </p:attrNameLst>
                                      </p:cBhvr>
                                      <p:to>
                                        <p:strVal val="visible"/>
                                      </p:to>
                                    </p:set>
                                    <p:animEffect transition="in" filter="wipe(up)">
                                      <p:cBhvr>
                                        <p:cTn id="63" dur="1500"/>
                                        <p:tgtEl>
                                          <p:spTgt spid="9">
                                            <p:txEl>
                                              <p:pRg st="0" end="0"/>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11">
                                            <p:txEl>
                                              <p:pRg st="0" end="0"/>
                                            </p:txEl>
                                          </p:spTgt>
                                        </p:tgtEl>
                                        <p:attrNameLst>
                                          <p:attrName>style.visibility</p:attrName>
                                        </p:attrNameLst>
                                      </p:cBhvr>
                                      <p:to>
                                        <p:strVal val="visible"/>
                                      </p:to>
                                    </p:set>
                                    <p:animEffect transition="in" filter="wipe(up)">
                                      <p:cBhvr>
                                        <p:cTn id="71" dur="1500"/>
                                        <p:tgtEl>
                                          <p:spTgt spid="11">
                                            <p:txEl>
                                              <p:pRg st="0" end="0"/>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3">
                                            <p:txEl>
                                              <p:pRg st="0" end="0"/>
                                            </p:txEl>
                                          </p:spTgt>
                                        </p:tgtEl>
                                        <p:attrNameLst>
                                          <p:attrName>style.visibility</p:attrName>
                                        </p:attrNameLst>
                                      </p:cBhvr>
                                      <p:to>
                                        <p:strVal val="visible"/>
                                      </p:to>
                                    </p:set>
                                    <p:animEffect transition="in" filter="wipe(up)">
                                      <p:cBhvr>
                                        <p:cTn id="79" dur="1500"/>
                                        <p:tgtEl>
                                          <p:spTgt spid="13">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uiExpand="1" build="p"/>
      <p:bldP spid="6" grpId="0" animBg="1"/>
      <p:bldP spid="7" grpId="0"/>
      <p:bldP spid="8" grpId="0" animBg="1"/>
      <p:bldP spid="9" grpId="0" build="p"/>
      <p:bldP spid="10" grpId="0" animBg="1"/>
      <p:bldP spid="11" grpId="0" build="p"/>
      <p:bldP spid="12" grpId="0" animBg="1"/>
      <p:bldP spid="13" grpId="0" build="p"/>
      <p:bldP spid="14" grpId="0" animBg="1"/>
      <p:bldP spid="15" grpId="0" build="p"/>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2300" y="4930718"/>
            <a:ext cx="9938616" cy="1698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bg1"/>
                </a:solidFill>
                <a:cs typeface="B Mitra" pitchFamily="2" charset="-78"/>
              </a:rPr>
              <a:t>اسحاق بن عمار می گوید از امام کاظم (ع) درباره زنی که از ترس حاملگی دوایی می نوشد و به خاطر آن دارو، آنچه در شکم دارد می افتد پرسیدم. فرمود جایز نیست. گفتم فقط نطفه ای بوده است. حضرت فرمودند اولین چیزی که آفریده می شود، نطفه است.</a:t>
            </a:r>
          </a:p>
        </p:txBody>
      </p:sp>
      <p:sp>
        <p:nvSpPr>
          <p:cNvPr id="2" name="Title 1"/>
          <p:cNvSpPr>
            <a:spLocks noGrp="1"/>
          </p:cNvSpPr>
          <p:nvPr>
            <p:ph type="title"/>
          </p:nvPr>
        </p:nvSpPr>
        <p:spPr>
          <a:xfrm>
            <a:off x="293543" y="93617"/>
            <a:ext cx="10515600" cy="1325563"/>
          </a:xfrm>
        </p:spPr>
        <p:txBody>
          <a:bodyPr/>
          <a:lstStyle/>
          <a:p>
            <a:r>
              <a:rPr lang="fa-IR" dirty="0"/>
              <a:t>آغاز انسان محسوب شدن، تشکیل نطفه است.</a:t>
            </a:r>
          </a:p>
        </p:txBody>
      </p:sp>
      <p:sp>
        <p:nvSpPr>
          <p:cNvPr id="3" name="Text Placeholder 2"/>
          <p:cNvSpPr>
            <a:spLocks noGrp="1"/>
          </p:cNvSpPr>
          <p:nvPr>
            <p:ph type="body" sz="quarter" idx="13"/>
          </p:nvPr>
        </p:nvSpPr>
        <p:spPr>
          <a:xfrm>
            <a:off x="293543" y="2260152"/>
            <a:ext cx="10898332" cy="2704082"/>
          </a:xfrm>
        </p:spPr>
        <p:txBody>
          <a:bodyPr>
            <a:normAutofit fontScale="70000" lnSpcReduction="20000"/>
          </a:bodyPr>
          <a:lstStyle/>
          <a:p>
            <a:pPr marL="0" indent="0" algn="ctr">
              <a:lnSpc>
                <a:spcPct val="150000"/>
              </a:lnSpc>
              <a:buNone/>
            </a:pPr>
            <a:r>
              <a:rPr lang="ar-SA" sz="2600" b="1" dirty="0">
                <a:cs typeface="B Mitra" pitchFamily="2" charset="-78"/>
              </a:rPr>
              <a:t>وَ رَوَى الْحُسَيْنُ بْنُ سَعِيدٍ عَنِ ابْنِ أَبِي عُمَيْرٍ عَنْ مُحَمَّدِ بْنِ أَبِي حَمْزَةَ وَ حُسَيْنٍ الرَّوَّاسِيِّ عَنْ إِسْحَاقَ بْنِ عَمَّارٍ قَالَ</a:t>
            </a:r>
            <a:r>
              <a:rPr lang="ar-SA" sz="2600" b="1" dirty="0" smtClean="0">
                <a:cs typeface="B Mitra" pitchFamily="2" charset="-78"/>
              </a:rPr>
              <a:t>:</a:t>
            </a:r>
            <a:endParaRPr lang="fa-IR" sz="2600" b="1" dirty="0" smtClean="0">
              <a:cs typeface="B Mitra" pitchFamily="2" charset="-78"/>
            </a:endParaRPr>
          </a:p>
          <a:p>
            <a:pPr marL="0" indent="0" algn="ctr">
              <a:lnSpc>
                <a:spcPct val="150000"/>
              </a:lnSpc>
              <a:buNone/>
            </a:pPr>
            <a:endParaRPr lang="ar-SA" sz="1200" b="1" dirty="0">
              <a:cs typeface="B Mitra" pitchFamily="2" charset="-78"/>
            </a:endParaRPr>
          </a:p>
          <a:p>
            <a:pPr marL="0" indent="0" algn="ctr">
              <a:lnSpc>
                <a:spcPct val="150000"/>
              </a:lnSpc>
              <a:buNone/>
            </a:pPr>
            <a:r>
              <a:rPr lang="ar-SA" sz="4000" b="1" dirty="0" smtClean="0">
                <a:cs typeface="B Mitra" pitchFamily="2" charset="-78"/>
              </a:rPr>
              <a:t>قُلْتُ </a:t>
            </a:r>
            <a:r>
              <a:rPr lang="ar-SA" sz="4000" b="1" dirty="0">
                <a:cs typeface="B Mitra" pitchFamily="2" charset="-78"/>
              </a:rPr>
              <a:t>لِأَبِي الْحَسَنِ ع الْمَرْأَةُ تَخَافُ الْحَبَلَ فَتَشْرَبُ الدَّوَاءَ فَتُلْقِي مَا فِي بَطْنِهَا فَقَالَ لَا فَقُلْتُ إِنَّمَا هُوَ نُطْفَةٌ قَالَ إِنَّ أَوَّلَ‏ مَا يُخْلَقُ‏ نُطْفَةٌ </a:t>
            </a:r>
            <a:endParaRPr lang="fa-IR" sz="4000" b="1" dirty="0" smtClean="0">
              <a:cs typeface="B Mitra" pitchFamily="2" charset="-78"/>
            </a:endParaRPr>
          </a:p>
          <a:p>
            <a:pPr marL="0" indent="0" algn="ctr">
              <a:lnSpc>
                <a:spcPct val="150000"/>
              </a:lnSpc>
              <a:buNone/>
            </a:pPr>
            <a:endParaRPr lang="ar-SA" sz="1300" b="1" dirty="0">
              <a:cs typeface="B Mitra" pitchFamily="2" charset="-78"/>
            </a:endParaRPr>
          </a:p>
          <a:p>
            <a:pPr marL="0" indent="0" algn="ctr">
              <a:lnSpc>
                <a:spcPct val="150000"/>
              </a:lnSpc>
              <a:buNone/>
            </a:pPr>
            <a:r>
              <a:rPr lang="ar-SA" sz="2000" b="1" dirty="0" smtClean="0">
                <a:cs typeface="B Mitra" pitchFamily="2" charset="-78"/>
              </a:rPr>
              <a:t>من </a:t>
            </a:r>
            <a:r>
              <a:rPr lang="ar-SA" sz="2000" b="1" dirty="0">
                <a:cs typeface="B Mitra" pitchFamily="2" charset="-78"/>
              </a:rPr>
              <a:t>لا يحضره الفقيه ؛ ج‏4 ؛ ص171</a:t>
            </a:r>
          </a:p>
        </p:txBody>
      </p:sp>
      <p:sp>
        <p:nvSpPr>
          <p:cNvPr id="5" name="Title 1"/>
          <p:cNvSpPr txBox="1">
            <a:spLocks/>
          </p:cNvSpPr>
          <p:nvPr/>
        </p:nvSpPr>
        <p:spPr>
          <a:xfrm>
            <a:off x="7875871" y="1450002"/>
            <a:ext cx="2788704" cy="761635"/>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4000" b="0" kern="1200" baseline="0">
                <a:solidFill>
                  <a:schemeClr val="bg1"/>
                </a:solidFill>
                <a:latin typeface="+mj-lt"/>
                <a:ea typeface="+mj-ea"/>
                <a:cs typeface="B Titr" panose="00000700000000000000" pitchFamily="2" charset="-78"/>
              </a:defRPr>
            </a:lvl1pPr>
          </a:lstStyle>
          <a:p>
            <a:r>
              <a:rPr lang="fa-IR" sz="2400" dirty="0" smtClean="0">
                <a:solidFill>
                  <a:srgbClr val="FFC000"/>
                </a:solidFill>
                <a:cs typeface="B Farnaz" panose="00000400000000000000" pitchFamily="2" charset="-78"/>
              </a:rPr>
              <a:t>صحیحه اسحاق بن عمار</a:t>
            </a:r>
            <a:endParaRPr lang="fa-IR" sz="2400" dirty="0">
              <a:solidFill>
                <a:srgbClr val="FFC000"/>
              </a:solidFill>
              <a:cs typeface="B Farnaz" panose="00000400000000000000" pitchFamily="2" charset="-78"/>
            </a:endParaRPr>
          </a:p>
        </p:txBody>
      </p:sp>
    </p:spTree>
    <p:extLst>
      <p:ext uri="{BB962C8B-B14F-4D97-AF65-F5344CB8AC3E}">
        <p14:creationId xmlns:p14="http://schemas.microsoft.com/office/powerpoint/2010/main" val="12459564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up)">
                                      <p:cBhvr>
                                        <p:cTn id="16" dur="1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1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up)">
                                      <p:cBhvr>
                                        <p:cTn id="26" dur="1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4073" y="4930718"/>
            <a:ext cx="10435070" cy="1698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b="1" dirty="0">
                <a:solidFill>
                  <a:schemeClr val="bg1"/>
                </a:solidFill>
                <a:cs typeface="B Mitra" pitchFamily="2" charset="-78"/>
              </a:rPr>
              <a:t>ترجمه: پیامبر خدا (ص) فرمودند: «... آیا نمی‌دانید که به راستی من در روز قیامت به کثرت جمعیّت شما امّت اسلام، بر سایر امّت‌ها مباهات می‌کنم حتّی به سقط‌شدگان از شما؟ (زاد و ولد شما برکات فراوانی دارد از جمله:) جنین سقط‌شدۀ شما در روز قیامت، با حالت غضب و ناراحتی و طلبکارنه بر در بهشت درنگ می‌کند؛ پس خداوند عزّت‌مند و صاحب جلال به او می‌فرماید: داخل بهشت شو. می‌گوید: نه؛ مگر این که قبل از من، پدر و مادرم داخل بهشت شوند. خدای سبحان به ملکی از ملایکه اش می فرماید والدین او را بیاورید بعد خدای سبحان امر می فرماید که پدر و مادر او را وارد بهشت کند و می فرماید این به فضل رحمت من است بخاطر تو (ی جنین). </a:t>
            </a:r>
          </a:p>
        </p:txBody>
      </p:sp>
      <p:sp>
        <p:nvSpPr>
          <p:cNvPr id="2" name="Title 1"/>
          <p:cNvSpPr>
            <a:spLocks noGrp="1"/>
          </p:cNvSpPr>
          <p:nvPr>
            <p:ph type="title"/>
          </p:nvPr>
        </p:nvSpPr>
        <p:spPr>
          <a:xfrm>
            <a:off x="333808" y="70073"/>
            <a:ext cx="10515600" cy="1325563"/>
          </a:xfrm>
        </p:spPr>
        <p:txBody>
          <a:bodyPr/>
          <a:lstStyle/>
          <a:p>
            <a:r>
              <a:rPr lang="fa-IR" dirty="0"/>
              <a:t>منزلت جنین حتی قبل از ولوج روح نزد خداوند</a:t>
            </a:r>
          </a:p>
        </p:txBody>
      </p:sp>
      <p:sp>
        <p:nvSpPr>
          <p:cNvPr id="3" name="Text Placeholder 2"/>
          <p:cNvSpPr>
            <a:spLocks noGrp="1"/>
          </p:cNvSpPr>
          <p:nvPr>
            <p:ph type="body" sz="quarter" idx="13"/>
          </p:nvPr>
        </p:nvSpPr>
        <p:spPr>
          <a:xfrm>
            <a:off x="1746605" y="2016932"/>
            <a:ext cx="9396909" cy="3047350"/>
          </a:xfrm>
        </p:spPr>
        <p:txBody>
          <a:bodyPr>
            <a:normAutofit lnSpcReduction="10000"/>
          </a:bodyPr>
          <a:lstStyle/>
          <a:p>
            <a:pPr marL="0" indent="0" algn="ctr">
              <a:lnSpc>
                <a:spcPct val="150000"/>
              </a:lnSpc>
              <a:buNone/>
            </a:pPr>
            <a:r>
              <a:rPr lang="ar-SA" sz="1800" b="1" dirty="0">
                <a:cs typeface="B Mitra" pitchFamily="2" charset="-78"/>
              </a:rPr>
              <a:t>عَنْ عَلِيِّ بْنِ رِئَابٍ عَنْ عَبْدِ الْأَعْلَى مَوْلَى آلِ سَامٍ عَنْ أَبِي عَبْدِ اللَّهِ ع قَالَ قَالَ رَسُولُ اللَّهِ ص: </a:t>
            </a:r>
            <a:endParaRPr lang="fa-IR" sz="1800" b="1" dirty="0">
              <a:cs typeface="B Mitra" pitchFamily="2" charset="-78"/>
            </a:endParaRPr>
          </a:p>
          <a:p>
            <a:pPr marL="0" indent="0" algn="ctr">
              <a:lnSpc>
                <a:spcPct val="150000"/>
              </a:lnSpc>
              <a:buNone/>
            </a:pPr>
            <a:r>
              <a:rPr lang="ar-SA" sz="2400" b="1" dirty="0" smtClean="0">
                <a:cs typeface="B Mitra" pitchFamily="2" charset="-78"/>
              </a:rPr>
              <a:t>«</a:t>
            </a:r>
            <a:r>
              <a:rPr lang="ar-SA" sz="2400" b="1" dirty="0">
                <a:cs typeface="B Mitra" pitchFamily="2" charset="-78"/>
              </a:rPr>
              <a:t>تَزَوَّجُوا الْأَبْكَارَ فَإِنَّهُنَّ أَطْيَبُ شَيْ‏ءٍ أَفْوَاهاً وَ أَدَرُّ شَيْ‏ءٍ أَخْلَافاً وَ أَفْتَحُ شَيْ‏ءٍ أَرْحَاماً أَ مَا عَلِمْتُمْ أَنِّي أُبَاهِي بِكُمُ الْأُمَمَ- يَوْمَ الْقِيَامَةِ حَتَّى بِالسِّقْطِ يَظَلُّ مُحْبَنْطِئاً عَلَى بَابِ الْجَنَّةِ فَيَقُولُ اللَّهُ عَزَّ وَ جَلَّ لَهُ ادْخُلِ الْجَنَّةَ فَيَقُولُ لَا حَتَّى يَدْخُلَ أَبَوَايَ قَبْلِي فَيَقُولُ اللَّهُ عَزَّ وَ جَلَّ لِمَلَكٍ مِنَ الْمَلَائِكَةِ ايتِنِي بِأَبَوَيْهِ فَيَأْمُرُ بِهِمَا إِلَى الْجَنَّةِ فَيَقُولُ هَذَا بِفَضْلِ رَحْمَتِي لَك‏»</a:t>
            </a:r>
            <a:r>
              <a:rPr lang="fa-IR" sz="2400" b="1" dirty="0">
                <a:cs typeface="B Mitra" pitchFamily="2" charset="-78"/>
              </a:rPr>
              <a:t> </a:t>
            </a:r>
            <a:r>
              <a:rPr lang="fa-IR" sz="1400" b="1" dirty="0">
                <a:cs typeface="B Mitra" pitchFamily="2" charset="-78"/>
              </a:rPr>
              <a:t>(کافی ج 5 ص 336 ح 1؛ تهذیب ج 7 ص 400 ح 7؛ دعائم الاسلام ج 2 ص 197 ح 721؛ التوحيد للصدوق، ص: 396)</a:t>
            </a:r>
          </a:p>
          <a:p>
            <a:pPr marL="0" indent="0" algn="ctr">
              <a:lnSpc>
                <a:spcPct val="150000"/>
              </a:lnSpc>
              <a:buNone/>
            </a:pPr>
            <a:endParaRPr lang="ar-SA" sz="2400" b="1" dirty="0">
              <a:cs typeface="B Mitra" pitchFamily="2" charset="-78"/>
            </a:endParaRPr>
          </a:p>
        </p:txBody>
      </p:sp>
      <p:sp>
        <p:nvSpPr>
          <p:cNvPr id="5" name="Text Placeholder 2"/>
          <p:cNvSpPr txBox="1">
            <a:spLocks/>
          </p:cNvSpPr>
          <p:nvPr/>
        </p:nvSpPr>
        <p:spPr>
          <a:xfrm>
            <a:off x="39702" y="2815687"/>
            <a:ext cx="1588977" cy="2248595"/>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fa-IR" sz="2000" b="1" dirty="0" smtClean="0">
                <a:solidFill>
                  <a:srgbClr val="FFC000"/>
                </a:solidFill>
                <a:cs typeface="B Mitra" pitchFamily="2" charset="-78"/>
              </a:rPr>
              <a:t>معاد جنین</a:t>
            </a:r>
          </a:p>
          <a:p>
            <a:pPr marL="0" indent="0" algn="ctr">
              <a:lnSpc>
                <a:spcPct val="150000"/>
              </a:lnSpc>
              <a:buFont typeface="Arial" panose="020B0604020202020204" pitchFamily="34" charset="0"/>
              <a:buNone/>
            </a:pPr>
            <a:r>
              <a:rPr lang="fa-IR" sz="2000" b="1" dirty="0" smtClean="0">
                <a:solidFill>
                  <a:srgbClr val="FFC000"/>
                </a:solidFill>
                <a:cs typeface="B Mitra" pitchFamily="2" charset="-78"/>
              </a:rPr>
              <a:t>شفاعت جنین</a:t>
            </a:r>
            <a:endParaRPr lang="ar-SA" sz="2800" b="1" dirty="0">
              <a:solidFill>
                <a:srgbClr val="FFC000"/>
              </a:solidFill>
              <a:cs typeface="B Mitra" pitchFamily="2" charset="-78"/>
            </a:endParaRPr>
          </a:p>
        </p:txBody>
      </p:sp>
      <p:sp>
        <p:nvSpPr>
          <p:cNvPr id="6" name="Text Placeholder 2"/>
          <p:cNvSpPr txBox="1">
            <a:spLocks/>
          </p:cNvSpPr>
          <p:nvPr/>
        </p:nvSpPr>
        <p:spPr>
          <a:xfrm>
            <a:off x="8748118" y="1453390"/>
            <a:ext cx="2286225" cy="724920"/>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fa-IR" sz="2400" dirty="0" smtClean="0">
                <a:solidFill>
                  <a:srgbClr val="FFC000"/>
                </a:solidFill>
                <a:cs typeface="B Farnaz" panose="00000400000000000000" pitchFamily="2" charset="-78"/>
              </a:rPr>
              <a:t>صحیحه عبدالاعلی</a:t>
            </a:r>
            <a:endParaRPr lang="ar-SA" dirty="0">
              <a:solidFill>
                <a:srgbClr val="FFC000"/>
              </a:solidFill>
              <a:cs typeface="B Farnaz" panose="00000400000000000000" pitchFamily="2" charset="-78"/>
            </a:endParaRPr>
          </a:p>
        </p:txBody>
      </p:sp>
    </p:spTree>
    <p:extLst>
      <p:ext uri="{BB962C8B-B14F-4D97-AF65-F5344CB8AC3E}">
        <p14:creationId xmlns:p14="http://schemas.microsoft.com/office/powerpoint/2010/main" val="35791472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1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up)">
                                      <p:cBhvr>
                                        <p:cTn id="27" dur="1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up)">
                                      <p:cBhvr>
                                        <p:cTn id="32" dur="1500"/>
                                        <p:tgtEl>
                                          <p:spTgt spid="5">
                                            <p:txEl>
                                              <p:pRg st="1" end="1"/>
                                            </p:txEl>
                                          </p:spTgt>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up)">
                                      <p:cBhvr>
                                        <p:cTn id="36"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build="p"/>
      <p:bldP spid="5"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08" y="70073"/>
            <a:ext cx="10515600" cy="1325563"/>
          </a:xfrm>
        </p:spPr>
        <p:txBody>
          <a:bodyPr/>
          <a:lstStyle/>
          <a:p>
            <a:r>
              <a:rPr lang="fa-IR" dirty="0" smtClean="0"/>
              <a:t>قتل فرزند و از جمله جنین در قرآن کریم</a:t>
            </a:r>
            <a:endParaRPr lang="fa-IR" dirty="0"/>
          </a:p>
        </p:txBody>
      </p:sp>
      <p:sp>
        <p:nvSpPr>
          <p:cNvPr id="3" name="Text Placeholder 2"/>
          <p:cNvSpPr>
            <a:spLocks noGrp="1"/>
          </p:cNvSpPr>
          <p:nvPr>
            <p:ph type="body" sz="quarter" idx="13"/>
          </p:nvPr>
        </p:nvSpPr>
        <p:spPr>
          <a:xfrm>
            <a:off x="333809" y="1883367"/>
            <a:ext cx="10809706" cy="4702367"/>
          </a:xfrm>
        </p:spPr>
        <p:txBody>
          <a:bodyPr>
            <a:normAutofit lnSpcReduction="10000"/>
          </a:bodyPr>
          <a:lstStyle/>
          <a:p>
            <a:pPr marL="0" indent="0" algn="ctr">
              <a:lnSpc>
                <a:spcPct val="150000"/>
              </a:lnSpc>
              <a:buNone/>
            </a:pPr>
            <a:r>
              <a:rPr lang="ar-SA" sz="2400" b="1" dirty="0">
                <a:cs typeface="B Mitra" pitchFamily="2" charset="-78"/>
              </a:rPr>
              <a:t> قُلْ </a:t>
            </a:r>
            <a:r>
              <a:rPr lang="ar-SA" sz="2400" b="1" dirty="0" smtClean="0">
                <a:cs typeface="B Mitra" pitchFamily="2" charset="-78"/>
              </a:rPr>
              <a:t>تَعالَوْا </a:t>
            </a:r>
            <a:r>
              <a:rPr lang="ar-SA" sz="2400" b="1" dirty="0">
                <a:cs typeface="B Mitra" pitchFamily="2" charset="-78"/>
              </a:rPr>
              <a:t>أَتْلُ </a:t>
            </a:r>
            <a:r>
              <a:rPr lang="ar-SA" sz="2400" b="1" dirty="0" smtClean="0">
                <a:cs typeface="B Mitra" pitchFamily="2" charset="-78"/>
              </a:rPr>
              <a:t>ما </a:t>
            </a:r>
            <a:r>
              <a:rPr lang="ar-SA" sz="2400" b="1" dirty="0">
                <a:cs typeface="B Mitra" pitchFamily="2" charset="-78"/>
              </a:rPr>
              <a:t>حَرَّمَ رَبُّكُمْ عَلَيْكُمْ </a:t>
            </a:r>
            <a:r>
              <a:rPr lang="ar-SA" sz="2400" b="1" dirty="0" smtClean="0">
                <a:cs typeface="B Mitra" pitchFamily="2" charset="-78"/>
              </a:rPr>
              <a:t>أَلاّ </a:t>
            </a:r>
            <a:r>
              <a:rPr lang="ar-SA" sz="2400" b="1" dirty="0">
                <a:cs typeface="B Mitra" pitchFamily="2" charset="-78"/>
              </a:rPr>
              <a:t>تُشْرِكُوا بِهِ شَيْئاً وَ </a:t>
            </a:r>
            <a:r>
              <a:rPr lang="ar-SA" sz="2400" b="1" dirty="0" smtClean="0">
                <a:cs typeface="B Mitra" pitchFamily="2" charset="-78"/>
              </a:rPr>
              <a:t>بِالْوالِدَيْنِ إِحْساناً </a:t>
            </a:r>
            <a:r>
              <a:rPr lang="ar-SA" sz="2400" b="1" dirty="0">
                <a:cs typeface="B Mitra" pitchFamily="2" charset="-78"/>
              </a:rPr>
              <a:t>وَ </a:t>
            </a:r>
            <a:r>
              <a:rPr lang="ar-SA" sz="2400" b="1" dirty="0" smtClean="0">
                <a:cs typeface="B Mitra" pitchFamily="2" charset="-78"/>
              </a:rPr>
              <a:t>لا </a:t>
            </a:r>
            <a:r>
              <a:rPr lang="ar-SA" sz="2400" b="1" dirty="0">
                <a:cs typeface="B Mitra" pitchFamily="2" charset="-78"/>
              </a:rPr>
              <a:t>تَقْتُلُوا </a:t>
            </a:r>
            <a:r>
              <a:rPr lang="ar-SA" sz="2400" b="1" dirty="0" smtClean="0">
                <a:cs typeface="B Mitra" pitchFamily="2" charset="-78"/>
              </a:rPr>
              <a:t>أَوْلادَكُمْ </a:t>
            </a:r>
            <a:r>
              <a:rPr lang="ar-SA" sz="2400" b="1" dirty="0">
                <a:cs typeface="B Mitra" pitchFamily="2" charset="-78"/>
              </a:rPr>
              <a:t>مِنْ </a:t>
            </a:r>
            <a:r>
              <a:rPr lang="ar-SA" sz="2400" b="1" dirty="0" smtClean="0">
                <a:cs typeface="B Mitra" pitchFamily="2" charset="-78"/>
              </a:rPr>
              <a:t>إِمْلاقٍ </a:t>
            </a:r>
            <a:r>
              <a:rPr lang="ar-SA" sz="2400" b="1" dirty="0">
                <a:cs typeface="B Mitra" pitchFamily="2" charset="-78"/>
              </a:rPr>
              <a:t>نَحْنُ نَرْزُقُكُمْ وَ </a:t>
            </a:r>
            <a:r>
              <a:rPr lang="ar-SA" sz="2400" b="1" dirty="0" smtClean="0">
                <a:cs typeface="B Mitra" pitchFamily="2" charset="-78"/>
              </a:rPr>
              <a:t>إِيّاهُمْ </a:t>
            </a:r>
            <a:r>
              <a:rPr lang="ar-SA" sz="2400" b="1" dirty="0">
                <a:cs typeface="B Mitra" pitchFamily="2" charset="-78"/>
              </a:rPr>
              <a:t>وَ </a:t>
            </a:r>
            <a:r>
              <a:rPr lang="ar-SA" sz="2400" b="1" dirty="0" smtClean="0">
                <a:cs typeface="B Mitra" pitchFamily="2" charset="-78"/>
              </a:rPr>
              <a:t>لا </a:t>
            </a:r>
            <a:r>
              <a:rPr lang="ar-SA" sz="2400" b="1" dirty="0">
                <a:cs typeface="B Mitra" pitchFamily="2" charset="-78"/>
              </a:rPr>
              <a:t>تَقْرَبُوا </a:t>
            </a:r>
            <a:r>
              <a:rPr lang="ar-SA" sz="2400" b="1" dirty="0" smtClean="0">
                <a:cs typeface="B Mitra" pitchFamily="2" charset="-78"/>
              </a:rPr>
              <a:t>اَلْفَواحِشَ ما </a:t>
            </a:r>
            <a:r>
              <a:rPr lang="ar-SA" sz="2400" b="1" dirty="0">
                <a:cs typeface="B Mitra" pitchFamily="2" charset="-78"/>
              </a:rPr>
              <a:t>ظَهَرَ </a:t>
            </a:r>
            <a:r>
              <a:rPr lang="ar-SA" sz="2400" b="1" dirty="0" smtClean="0">
                <a:cs typeface="B Mitra" pitchFamily="2" charset="-78"/>
              </a:rPr>
              <a:t>مِنْها </a:t>
            </a:r>
            <a:r>
              <a:rPr lang="ar-SA" sz="2400" b="1" dirty="0">
                <a:cs typeface="B Mitra" pitchFamily="2" charset="-78"/>
              </a:rPr>
              <a:t>وَ </a:t>
            </a:r>
            <a:r>
              <a:rPr lang="ar-SA" sz="2400" b="1" dirty="0" smtClean="0">
                <a:cs typeface="B Mitra" pitchFamily="2" charset="-78"/>
              </a:rPr>
              <a:t>ما </a:t>
            </a:r>
            <a:r>
              <a:rPr lang="ar-SA" sz="2400" b="1" dirty="0">
                <a:cs typeface="B Mitra" pitchFamily="2" charset="-78"/>
              </a:rPr>
              <a:t>بَطَنَ وَ </a:t>
            </a:r>
            <a:r>
              <a:rPr lang="ar-SA" sz="2400" b="1" dirty="0" smtClean="0">
                <a:cs typeface="B Mitra" pitchFamily="2" charset="-78"/>
              </a:rPr>
              <a:t>لا </a:t>
            </a:r>
            <a:r>
              <a:rPr lang="ar-SA" sz="2400" b="1" dirty="0">
                <a:cs typeface="B Mitra" pitchFamily="2" charset="-78"/>
              </a:rPr>
              <a:t>تَقْتُلُوا اَلنَّفْسَ اَلَّتِي حَرَّمَ </a:t>
            </a:r>
            <a:r>
              <a:rPr lang="ar-SA" sz="2400" b="1" dirty="0" smtClean="0">
                <a:cs typeface="B Mitra" pitchFamily="2" charset="-78"/>
              </a:rPr>
              <a:t>اَللّهُ إِلاّ </a:t>
            </a:r>
            <a:r>
              <a:rPr lang="ar-SA" sz="2400" b="1" dirty="0">
                <a:cs typeface="B Mitra" pitchFamily="2" charset="-78"/>
              </a:rPr>
              <a:t>بِالْحَقِّ </a:t>
            </a:r>
            <a:r>
              <a:rPr lang="ar-SA" sz="2400" b="1" dirty="0" smtClean="0">
                <a:cs typeface="B Mitra" pitchFamily="2" charset="-78"/>
              </a:rPr>
              <a:t>ذلِكُمْ وَصّاكُمْ </a:t>
            </a:r>
            <a:r>
              <a:rPr lang="ar-SA" sz="2400" b="1" dirty="0">
                <a:cs typeface="B Mitra" pitchFamily="2" charset="-78"/>
              </a:rPr>
              <a:t>بِهِ لَعَلَّكُمْ تَعْقِلُونَ  ﴿الأنعام‏، 151﴾</a:t>
            </a:r>
          </a:p>
          <a:p>
            <a:pPr marL="0" indent="0" algn="ctr">
              <a:lnSpc>
                <a:spcPct val="150000"/>
              </a:lnSpc>
              <a:buNone/>
            </a:pPr>
            <a:r>
              <a:rPr lang="ar-SA" sz="1700" b="1" dirty="0">
                <a:cs typeface="B Mitra" pitchFamily="2" charset="-78"/>
              </a:rPr>
              <a:t>بگو: «بیایید آنچه را پروردگارتان بر شما حرام کرده است برایتان بخوانم: اینکه چیزی را شریک خدا قرار ندهید! و به پدر و مادر نیکی کنید! و فرزندانتان را از (ترس) فقر، نکشید! ما شما و آنها را روزی می‌دهیم؛ و نزدیک کارهای زشت نروید، چه آشکار باشد چه پنهان! و انسانی را که خداوند محترم شمرده، به قتل نرسانید! مگر بحق (و از روی استحقاق)؛ این چیزی است که خداوند شما را به آن سفارش کرده، شاید درک کنید!</a:t>
            </a:r>
          </a:p>
          <a:p>
            <a:pPr marL="0" indent="0" algn="ctr">
              <a:lnSpc>
                <a:spcPct val="150000"/>
              </a:lnSpc>
              <a:buNone/>
            </a:pPr>
            <a:endParaRPr lang="fa-IR" sz="1800" b="1" dirty="0" smtClean="0">
              <a:cs typeface="B Mitra" pitchFamily="2" charset="-78"/>
            </a:endParaRPr>
          </a:p>
          <a:p>
            <a:pPr marL="0" indent="0" algn="ctr">
              <a:lnSpc>
                <a:spcPct val="150000"/>
              </a:lnSpc>
              <a:buNone/>
            </a:pPr>
            <a:r>
              <a:rPr lang="ar-SA" sz="2400" b="1" dirty="0" smtClean="0">
                <a:cs typeface="B Mitra" pitchFamily="2" charset="-78"/>
              </a:rPr>
              <a:t> </a:t>
            </a:r>
            <a:r>
              <a:rPr lang="ar-SA" sz="2400" b="1" dirty="0">
                <a:cs typeface="B Mitra" pitchFamily="2" charset="-78"/>
              </a:rPr>
              <a:t>وَ </a:t>
            </a:r>
            <a:r>
              <a:rPr lang="ar-SA" sz="2400" b="1" dirty="0" smtClean="0">
                <a:cs typeface="B Mitra" pitchFamily="2" charset="-78"/>
              </a:rPr>
              <a:t>لا </a:t>
            </a:r>
            <a:r>
              <a:rPr lang="ar-SA" sz="2400" b="1" dirty="0">
                <a:cs typeface="B Mitra" pitchFamily="2" charset="-78"/>
              </a:rPr>
              <a:t>تَقْتُلُوا </a:t>
            </a:r>
            <a:r>
              <a:rPr lang="ar-SA" sz="2400" b="1" dirty="0" smtClean="0">
                <a:cs typeface="B Mitra" pitchFamily="2" charset="-78"/>
              </a:rPr>
              <a:t>أَوْلادَكُمْ </a:t>
            </a:r>
            <a:r>
              <a:rPr lang="ar-SA" sz="2400" b="1" dirty="0">
                <a:cs typeface="B Mitra" pitchFamily="2" charset="-78"/>
              </a:rPr>
              <a:t>خَشْيَةَ </a:t>
            </a:r>
            <a:r>
              <a:rPr lang="ar-SA" sz="2400" b="1" dirty="0" smtClean="0">
                <a:cs typeface="B Mitra" pitchFamily="2" charset="-78"/>
              </a:rPr>
              <a:t>إِمْلاقٍ </a:t>
            </a:r>
            <a:r>
              <a:rPr lang="ar-SA" sz="2400" b="1" dirty="0">
                <a:cs typeface="B Mitra" pitchFamily="2" charset="-78"/>
              </a:rPr>
              <a:t>نَحْنُ نَرْزُقُهُمْ وَ </a:t>
            </a:r>
            <a:r>
              <a:rPr lang="ar-SA" sz="2400" b="1" dirty="0" smtClean="0">
                <a:cs typeface="B Mitra" pitchFamily="2" charset="-78"/>
              </a:rPr>
              <a:t>إِيّاكُمْ </a:t>
            </a:r>
            <a:r>
              <a:rPr lang="ar-SA" sz="2400" b="1" dirty="0">
                <a:cs typeface="B Mitra" pitchFamily="2" charset="-78"/>
              </a:rPr>
              <a:t>إِنَّ قَتْلَهُمْ </a:t>
            </a:r>
            <a:r>
              <a:rPr lang="ar-SA" sz="2400" b="1" dirty="0" smtClean="0">
                <a:cs typeface="B Mitra" pitchFamily="2" charset="-78"/>
              </a:rPr>
              <a:t>كانَ </a:t>
            </a:r>
            <a:r>
              <a:rPr lang="ar-SA" sz="2400" b="1" dirty="0">
                <a:cs typeface="B Mitra" pitchFamily="2" charset="-78"/>
              </a:rPr>
              <a:t>خِطْأً كَبِيراً  ﴿الإسراء، 31﴾</a:t>
            </a:r>
          </a:p>
          <a:p>
            <a:pPr marL="0" indent="0" algn="ctr">
              <a:lnSpc>
                <a:spcPct val="150000"/>
              </a:lnSpc>
              <a:buNone/>
            </a:pPr>
            <a:r>
              <a:rPr lang="ar-SA" sz="1800" b="1" dirty="0">
                <a:cs typeface="B Mitra" pitchFamily="2" charset="-78"/>
              </a:rPr>
              <a:t>و فرزندانتان را از ترس فقر، نکشید! ما آنها و شما را روزی می‌دهیم؛ مسلماً کشتن آنها گناه بزرگی است!</a:t>
            </a:r>
          </a:p>
        </p:txBody>
      </p:sp>
    </p:spTree>
    <p:extLst>
      <p:ext uri="{BB962C8B-B14F-4D97-AF65-F5344CB8AC3E}">
        <p14:creationId xmlns:p14="http://schemas.microsoft.com/office/powerpoint/2010/main" val="17164000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1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86569" y="749575"/>
            <a:ext cx="10515600" cy="803230"/>
          </a:xfrm>
          <a:prstGeom prst="rect">
            <a:avLst/>
          </a:prstGeom>
        </p:spPr>
        <p:txBody>
          <a:bodyPr/>
          <a:lstStyle>
            <a:lvl1pPr algn="ctr" defTabSz="914400" rtl="1" eaLnBrk="1" latinLnBrk="0" hangingPunct="1">
              <a:lnSpc>
                <a:spcPct val="90000"/>
              </a:lnSpc>
              <a:spcBef>
                <a:spcPct val="0"/>
              </a:spcBef>
              <a:buNone/>
              <a:defRPr sz="4800" kern="1200">
                <a:solidFill>
                  <a:schemeClr val="bg1"/>
                </a:solidFill>
                <a:latin typeface="+mj-lt"/>
                <a:ea typeface="+mj-ea"/>
                <a:cs typeface="B Titr" panose="00000700000000000000" pitchFamily="2" charset="-78"/>
              </a:defRPr>
            </a:lvl1pPr>
          </a:lstStyle>
          <a:p>
            <a:r>
              <a:rPr lang="fa-IR" sz="3600" dirty="0" smtClean="0"/>
              <a:t>آیا ماده ولد، برای جنین متولد نشده هم استفاده می شود؟ </a:t>
            </a:r>
            <a:endParaRPr lang="fa-IR" sz="3600" dirty="0"/>
          </a:p>
        </p:txBody>
      </p:sp>
      <p:sp>
        <p:nvSpPr>
          <p:cNvPr id="3" name="Text Placeholder 2"/>
          <p:cNvSpPr txBox="1">
            <a:spLocks/>
          </p:cNvSpPr>
          <p:nvPr/>
        </p:nvSpPr>
        <p:spPr>
          <a:xfrm>
            <a:off x="240632" y="1641697"/>
            <a:ext cx="11607474" cy="4404415"/>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fa-IR" sz="2000" b="1" dirty="0" smtClean="0">
                <a:solidFill>
                  <a:srgbClr val="FFFF00"/>
                </a:solidFill>
                <a:cs typeface="B Mitra" pitchFamily="2" charset="-78"/>
              </a:rPr>
              <a:t>مقاییس- </a:t>
            </a:r>
            <a:r>
              <a:rPr lang="fa-IR" sz="2000" b="1" dirty="0">
                <a:solidFill>
                  <a:srgbClr val="FFFF00"/>
                </a:solidFill>
                <a:cs typeface="B Mitra" pitchFamily="2" charset="-78"/>
              </a:rPr>
              <a:t>ولد: </a:t>
            </a:r>
            <a:r>
              <a:rPr lang="fa-IR" sz="1400" b="1" dirty="0">
                <a:cs typeface="B Mitra" pitchFamily="2" charset="-78"/>
              </a:rPr>
              <a:t>أصل صحيح، و هو </a:t>
            </a:r>
            <a:r>
              <a:rPr lang="fa-IR" sz="2000" b="1" dirty="0">
                <a:solidFill>
                  <a:srgbClr val="FF0000"/>
                </a:solidFill>
                <a:cs typeface="B Titr" panose="00000700000000000000" pitchFamily="2" charset="-78"/>
              </a:rPr>
              <a:t>دليل النجل و النسل</a:t>
            </a:r>
            <a:r>
              <a:rPr lang="fa-IR" sz="1400" b="1" dirty="0">
                <a:cs typeface="B Mitra" pitchFamily="2" charset="-78"/>
              </a:rPr>
              <a:t>، ثمّ يقاس عليه غيره. من ذلك الولد، و هو للواحد و الجميع، و يقال للواحد ولد أيضا. و الوليدة الأنثى، و الجمع ولائد. </a:t>
            </a:r>
            <a:r>
              <a:rPr lang="fa-IR" sz="2000" b="1" dirty="0">
                <a:solidFill>
                  <a:srgbClr val="FF0000"/>
                </a:solidFill>
                <a:cs typeface="B Titr" panose="00000700000000000000" pitchFamily="2" charset="-78"/>
              </a:rPr>
              <a:t>و تولّد الشي‏</a:t>
            </a:r>
            <a:r>
              <a:rPr lang="fa-IR" sz="2000" b="1" dirty="0" smtClean="0">
                <a:solidFill>
                  <a:srgbClr val="FF0000"/>
                </a:solidFill>
                <a:cs typeface="B Titr" panose="00000700000000000000" pitchFamily="2" charset="-78"/>
              </a:rPr>
              <a:t>ء</a:t>
            </a:r>
            <a:r>
              <a:rPr lang="fa-IR" sz="2000" b="1" dirty="0">
                <a:solidFill>
                  <a:srgbClr val="FF0000"/>
                </a:solidFill>
                <a:cs typeface="B Titr" panose="00000700000000000000" pitchFamily="2" charset="-78"/>
              </a:rPr>
              <a:t>ُ</a:t>
            </a:r>
            <a:r>
              <a:rPr lang="fa-IR" sz="2000" b="1" dirty="0" smtClean="0">
                <a:solidFill>
                  <a:srgbClr val="FF0000"/>
                </a:solidFill>
                <a:cs typeface="B Titr" panose="00000700000000000000" pitchFamily="2" charset="-78"/>
              </a:rPr>
              <a:t> </a:t>
            </a:r>
            <a:r>
              <a:rPr lang="fa-IR" sz="2000" b="1" dirty="0">
                <a:solidFill>
                  <a:srgbClr val="FF0000"/>
                </a:solidFill>
                <a:cs typeface="B Titr" panose="00000700000000000000" pitchFamily="2" charset="-78"/>
              </a:rPr>
              <a:t>عن الشي‏ء: حصل عنه</a:t>
            </a:r>
            <a:r>
              <a:rPr lang="fa-IR" sz="2000" b="1" dirty="0" smtClean="0">
                <a:solidFill>
                  <a:srgbClr val="FF0000"/>
                </a:solidFill>
                <a:cs typeface="B Titr" panose="00000700000000000000" pitchFamily="2" charset="-78"/>
              </a:rPr>
              <a:t>. </a:t>
            </a:r>
            <a:r>
              <a:rPr lang="fa-IR" sz="2000" b="1" dirty="0" smtClean="0">
                <a:solidFill>
                  <a:srgbClr val="FFFF00"/>
                </a:solidFill>
                <a:cs typeface="B Mitra" pitchFamily="2" charset="-78"/>
              </a:rPr>
              <a:t>مصباح- </a:t>
            </a:r>
            <a:r>
              <a:rPr lang="fa-IR" sz="2000" b="1" dirty="0">
                <a:solidFill>
                  <a:srgbClr val="FFFF00"/>
                </a:solidFill>
                <a:cs typeface="B Mitra" pitchFamily="2" charset="-78"/>
              </a:rPr>
              <a:t>الوالد: </a:t>
            </a:r>
            <a:r>
              <a:rPr lang="fa-IR" sz="2000" b="1" dirty="0">
                <a:solidFill>
                  <a:srgbClr val="FF0000"/>
                </a:solidFill>
                <a:cs typeface="B Titr" panose="00000700000000000000" pitchFamily="2" charset="-78"/>
              </a:rPr>
              <a:t>يقال: شاة والد أى حامل</a:t>
            </a:r>
            <a:r>
              <a:rPr lang="fa-IR" sz="1400" b="1" dirty="0">
                <a:cs typeface="B Mitra" pitchFamily="2" charset="-78"/>
              </a:rPr>
              <a:t>‏ بيّنة الولاد، و منهم من يجعلها بمعنى الوضع، و كسرهما أشهر من فتحهما. و </a:t>
            </a:r>
            <a:r>
              <a:rPr lang="fa-IR" sz="2000" b="1" dirty="0">
                <a:solidFill>
                  <a:srgbClr val="FF0000"/>
                </a:solidFill>
                <a:cs typeface="B Titr" panose="00000700000000000000" pitchFamily="2" charset="-78"/>
              </a:rPr>
              <a:t>استولدتها: أحبلتها</a:t>
            </a:r>
            <a:r>
              <a:rPr lang="fa-IR" sz="1400" b="1" dirty="0">
                <a:cs typeface="B Mitra" pitchFamily="2" charset="-78"/>
              </a:rPr>
              <a:t>، و أمّا أولدتها بمعنى استولدتها فغير ثبت، و صرّح بعضهم بمنعه. و أ</a:t>
            </a:r>
            <a:r>
              <a:rPr lang="fa-IR" sz="2000" b="1" dirty="0">
                <a:solidFill>
                  <a:srgbClr val="FF0000"/>
                </a:solidFill>
                <a:cs typeface="B Titr" panose="00000700000000000000" pitchFamily="2" charset="-78"/>
              </a:rPr>
              <a:t>ولدت المرأة: حان ولادها</a:t>
            </a:r>
            <a:r>
              <a:rPr lang="fa-IR" sz="1400" b="1" dirty="0">
                <a:cs typeface="B Mitra" pitchFamily="2" charset="-78"/>
              </a:rPr>
              <a:t>، كما يقال أحصد الزرع، فلا يكون الرباعىّ إلّا لازما. و ولّدتها القابلة توليدا: تولّت ولادتها. و رجل مولّد: عربىّ غير محض، و كلام مولّد كذلك. </a:t>
            </a:r>
            <a:r>
              <a:rPr lang="fa-IR" sz="2000" b="1" dirty="0">
                <a:solidFill>
                  <a:srgbClr val="FF2F2F"/>
                </a:solidFill>
                <a:cs typeface="B Titr" panose="00000700000000000000" pitchFamily="2" charset="-78"/>
              </a:rPr>
              <a:t>و يقال للصغير مولود، لقرب عهده من الولادة</a:t>
            </a:r>
            <a:r>
              <a:rPr lang="fa-IR" sz="1400" b="1" dirty="0">
                <a:cs typeface="B Mitra" pitchFamily="2" charset="-78"/>
              </a:rPr>
              <a:t>. و المولد: الموضع و الوقت أيضا. و الميلاد: الوقت لا غير</a:t>
            </a:r>
            <a:r>
              <a:rPr lang="fa-IR" sz="1400" b="1" dirty="0" smtClean="0">
                <a:cs typeface="B Mitra" pitchFamily="2" charset="-78"/>
              </a:rPr>
              <a:t>. </a:t>
            </a:r>
            <a:r>
              <a:rPr lang="fa-IR" sz="2000" b="1" dirty="0" smtClean="0">
                <a:solidFill>
                  <a:srgbClr val="FFFF00"/>
                </a:solidFill>
                <a:cs typeface="B Mitra" pitchFamily="2" charset="-78"/>
              </a:rPr>
              <a:t>العين </a:t>
            </a:r>
            <a:r>
              <a:rPr lang="fa-IR" sz="2000" b="1" dirty="0">
                <a:solidFill>
                  <a:srgbClr val="FFFF00"/>
                </a:solidFill>
                <a:cs typeface="B Mitra" pitchFamily="2" charset="-78"/>
              </a:rPr>
              <a:t>8/ 71- </a:t>
            </a:r>
            <a:r>
              <a:rPr lang="fa-IR" sz="2000" b="1" dirty="0">
                <a:solidFill>
                  <a:srgbClr val="FF2F2F"/>
                </a:solidFill>
                <a:cs typeface="B Titr" panose="00000700000000000000" pitchFamily="2" charset="-78"/>
              </a:rPr>
              <a:t>و شاة والد: حامل</a:t>
            </a:r>
            <a:r>
              <a:rPr lang="fa-IR" sz="1400" b="1" dirty="0">
                <a:cs typeface="B Mitra" pitchFamily="2" charset="-78"/>
              </a:rPr>
              <a:t>، و الجميع ولّد. و جارية مولّدة: ولدت بين العرب و نشأت مع أولادهم، و كذلك المولّد من العبيد، و كلام مولّد: مستحدث لم يكن من كلام العرب. و أمّا التليدة من الجواري فهي الّتى تولد في ملك قوم و عندهم أبواها.</a:t>
            </a:r>
          </a:p>
          <a:p>
            <a:pPr marL="0" indent="0" algn="just">
              <a:lnSpc>
                <a:spcPct val="150000"/>
              </a:lnSpc>
              <a:buNone/>
            </a:pPr>
            <a:r>
              <a:rPr lang="fa-IR" sz="2000" b="1" dirty="0">
                <a:solidFill>
                  <a:srgbClr val="FFFF00"/>
                </a:solidFill>
                <a:cs typeface="B Mitra" pitchFamily="2" charset="-78"/>
              </a:rPr>
              <a:t>دیدگاه علامه مصطفوی</a:t>
            </a:r>
          </a:p>
          <a:p>
            <a:pPr marL="0" indent="0" algn="just">
              <a:lnSpc>
                <a:spcPct val="150000"/>
              </a:lnSpc>
              <a:buNone/>
            </a:pPr>
            <a:r>
              <a:rPr lang="fa-IR" sz="1400" b="1" dirty="0">
                <a:cs typeface="B Mitra" pitchFamily="2" charset="-78"/>
              </a:rPr>
              <a:t>أنّ الأصل الواحد في المادّة: هو خروج شي‏ء عن شي‏ء و نتاجه بالتكوّن منه سواء كان في حيوان أو غيره مادّيّا أو معنويّا. و من أظهر مصاديقه: ولادة الحيوان. يقال: ولد يلد لدة و ولادة و إلادة و مولدا، من باب وعد يعد عدة، فهو والد. و ولدت النبات لدة. و ولد الكلام أى حدث و تخرّج. و تولّد الحديث. و أمة مولّدة، و عبد مولّد، أى مستحدث متخرّج من العرب.</a:t>
            </a:r>
          </a:p>
        </p:txBody>
      </p:sp>
      <p:sp>
        <p:nvSpPr>
          <p:cNvPr id="4" name="Text Placeholder 2"/>
          <p:cNvSpPr txBox="1">
            <a:spLocks/>
          </p:cNvSpPr>
          <p:nvPr/>
        </p:nvSpPr>
        <p:spPr>
          <a:xfrm>
            <a:off x="-114414" y="6046112"/>
            <a:ext cx="5374782" cy="574476"/>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fa-IR" sz="1800" b="1" dirty="0">
                <a:cs typeface="B Mitra" pitchFamily="2" charset="-78"/>
              </a:rPr>
              <a:t>ولد (التحقيق في كلمات القرآن الكريم    ج‏13    198)</a:t>
            </a:r>
          </a:p>
        </p:txBody>
      </p:sp>
    </p:spTree>
    <p:extLst>
      <p:ext uri="{BB962C8B-B14F-4D97-AF65-F5344CB8AC3E}">
        <p14:creationId xmlns:p14="http://schemas.microsoft.com/office/powerpoint/2010/main" val="3911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1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1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up)">
                                      <p:cBhvr>
                                        <p:cTn id="27"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47969" y="1152645"/>
            <a:ext cx="10515600" cy="1325563"/>
          </a:xfrm>
        </p:spPr>
        <p:txBody>
          <a:bodyPr>
            <a:normAutofit fontScale="90000"/>
          </a:bodyPr>
          <a:lstStyle/>
          <a:p>
            <a:pPr>
              <a:lnSpc>
                <a:spcPts val="6500"/>
              </a:lnSpc>
              <a:spcBef>
                <a:spcPts val="0"/>
              </a:spcBef>
            </a:pPr>
            <a:r>
              <a:rPr lang="fa-IR" sz="5000" dirty="0">
                <a:cs typeface="B Jadid" panose="00000700000000000000" pitchFamily="2" charset="-78"/>
              </a:rPr>
              <a:t>هستی شناسی جنین </a:t>
            </a:r>
            <a:r>
              <a:rPr lang="fa-IR" sz="5000" dirty="0" smtClean="0">
                <a:cs typeface="B Jadid" panose="00000700000000000000" pitchFamily="2" charset="-78"/>
              </a:rPr>
              <a:t/>
            </a:r>
            <a:br>
              <a:rPr lang="fa-IR" sz="5000" dirty="0" smtClean="0">
                <a:cs typeface="B Jadid" panose="00000700000000000000" pitchFamily="2" charset="-78"/>
              </a:rPr>
            </a:br>
            <a:r>
              <a:rPr lang="fa-IR" sz="4800" dirty="0" smtClean="0">
                <a:cs typeface="B Jadid" panose="00000700000000000000" pitchFamily="2" charset="-78"/>
              </a:rPr>
              <a:t>و </a:t>
            </a:r>
            <a:r>
              <a:rPr lang="fa-IR" sz="4800" dirty="0">
                <a:cs typeface="B Jadid" panose="00000700000000000000" pitchFamily="2" charset="-78"/>
              </a:rPr>
              <a:t>چالش های فقهی و اخلاقی اسقاط و قتل </a:t>
            </a:r>
            <a:r>
              <a:rPr lang="fa-IR" sz="4800" dirty="0" smtClean="0">
                <a:cs typeface="B Jadid" panose="00000700000000000000" pitchFamily="2" charset="-78"/>
              </a:rPr>
              <a:t>آن</a:t>
            </a:r>
            <a:endParaRPr lang="en-US" sz="4800" dirty="0">
              <a:cs typeface="B Jadid" panose="00000700000000000000" pitchFamily="2" charset="-78"/>
            </a:endParaRPr>
          </a:p>
        </p:txBody>
      </p:sp>
      <p:sp>
        <p:nvSpPr>
          <p:cNvPr id="3" name="Title 9"/>
          <p:cNvSpPr txBox="1">
            <a:spLocks/>
          </p:cNvSpPr>
          <p:nvPr/>
        </p:nvSpPr>
        <p:spPr>
          <a:xfrm>
            <a:off x="390769" y="2376608"/>
            <a:ext cx="5057531" cy="1325563"/>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4300" kern="1200">
                <a:solidFill>
                  <a:schemeClr val="bg1"/>
                </a:solidFill>
                <a:latin typeface="+mj-lt"/>
                <a:ea typeface="+mj-ea"/>
                <a:cs typeface="B Jadid" panose="00000700000000000000" pitchFamily="2" charset="-78"/>
              </a:defRPr>
            </a:lvl1pPr>
          </a:lstStyle>
          <a:p>
            <a:pPr>
              <a:lnSpc>
                <a:spcPts val="6500"/>
              </a:lnSpc>
              <a:spcBef>
                <a:spcPts val="0"/>
              </a:spcBef>
            </a:pPr>
            <a:r>
              <a:rPr lang="fa-IR" sz="2800" dirty="0" smtClean="0">
                <a:cs typeface="B Mitra" panose="00000400000000000000" pitchFamily="2" charset="-78"/>
              </a:rPr>
              <a:t>حجت الاسلام رسول مزروعی، حجت حاجی کاظم</a:t>
            </a:r>
            <a:endParaRPr lang="en-US" sz="2400" dirty="0">
              <a:cs typeface="B Mitra" panose="00000400000000000000" pitchFamily="2" charset="-78"/>
            </a:endParaRPr>
          </a:p>
        </p:txBody>
      </p:sp>
    </p:spTree>
    <p:custDataLst>
      <p:tags r:id="rId1"/>
    </p:custDataLst>
    <p:extLst>
      <p:ext uri="{BB962C8B-B14F-4D97-AF65-F5344CB8AC3E}">
        <p14:creationId xmlns:p14="http://schemas.microsoft.com/office/powerpoint/2010/main" val="130276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8290" y="4885137"/>
            <a:ext cx="3286626" cy="351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SA" sz="2000" b="1" dirty="0">
                <a:cs typeface="B Mitra" pitchFamily="2" charset="-78"/>
              </a:rPr>
              <a:t>﴿الممتحنة، 12﴾</a:t>
            </a:r>
          </a:p>
        </p:txBody>
      </p:sp>
      <p:sp>
        <p:nvSpPr>
          <p:cNvPr id="2" name="Title 1"/>
          <p:cNvSpPr>
            <a:spLocks noGrp="1"/>
          </p:cNvSpPr>
          <p:nvPr>
            <p:ph type="title"/>
          </p:nvPr>
        </p:nvSpPr>
        <p:spPr>
          <a:xfrm>
            <a:off x="88290" y="80817"/>
            <a:ext cx="10926106" cy="1325563"/>
          </a:xfrm>
        </p:spPr>
        <p:txBody>
          <a:bodyPr>
            <a:normAutofit/>
          </a:bodyPr>
          <a:lstStyle/>
          <a:p>
            <a:r>
              <a:rPr lang="fa-IR" sz="3200" dirty="0" smtClean="0"/>
              <a:t>پیامبر اکرم (ص) به فرمان خدا از </a:t>
            </a:r>
            <a:r>
              <a:rPr lang="fa-IR" sz="3200" dirty="0" smtClean="0">
                <a:solidFill>
                  <a:srgbClr val="FFFF00"/>
                </a:solidFill>
              </a:rPr>
              <a:t>زنان</a:t>
            </a:r>
            <a:r>
              <a:rPr lang="fa-IR" sz="3200" dirty="0" smtClean="0"/>
              <a:t> عهد می گیرند که اولادشان را نکشند</a:t>
            </a:r>
            <a:endParaRPr lang="fa-IR" sz="3200" dirty="0"/>
          </a:p>
        </p:txBody>
      </p:sp>
      <p:sp>
        <p:nvSpPr>
          <p:cNvPr id="3" name="Text Placeholder 2"/>
          <p:cNvSpPr>
            <a:spLocks noGrp="1"/>
          </p:cNvSpPr>
          <p:nvPr>
            <p:ph type="body" sz="quarter" idx="13"/>
          </p:nvPr>
        </p:nvSpPr>
        <p:spPr>
          <a:xfrm>
            <a:off x="641838" y="1902817"/>
            <a:ext cx="9819010" cy="2015149"/>
          </a:xfrm>
        </p:spPr>
        <p:txBody>
          <a:bodyPr>
            <a:noAutofit/>
          </a:bodyPr>
          <a:lstStyle/>
          <a:p>
            <a:pPr marL="0" indent="0" algn="ctr">
              <a:lnSpc>
                <a:spcPct val="200000"/>
              </a:lnSpc>
              <a:buNone/>
            </a:pPr>
            <a:r>
              <a:rPr lang="ar-SA" sz="2800" b="1" dirty="0">
                <a:cs typeface="B Mitra" pitchFamily="2" charset="-78"/>
              </a:rPr>
              <a:t>يا أَيُّهَا اَلنَّبِيُّ إِذا جاءَكَ اَلْمُؤْمِناتُ يُبايِعْنَكَ عَلى أَنْ لا يُشْرِكْنَ بِاللّهِ شَيْئاً وَ لا يَسْرِقْنَ وَ لا يَزْنِينَ وَ لا يَقْتُلْنَ أَوْلادَهُنَّ وَ لا يَأْتِينَ بِبُهْتانٍ يَفْتَرِينَهُ بَيْنَ أَيْدِيهِنَّ وَ أَرْجُلِهِنَّ وَ لا يَعْصِينَكَ فِي مَعْرُوفٍ فَبايِعْهُنَّ وَ اِسْتَغْفِرْ لَهُنَّ اَللّهَ إِنَّ اَللّهَ غَفُورٌ </a:t>
            </a:r>
            <a:r>
              <a:rPr lang="ar-SA" sz="2800" b="1" dirty="0" smtClean="0">
                <a:cs typeface="B Mitra" pitchFamily="2" charset="-78"/>
              </a:rPr>
              <a:t>رَحِيمٌ</a:t>
            </a:r>
            <a:endParaRPr lang="ar-SA" sz="2800" b="1" dirty="0">
              <a:solidFill>
                <a:srgbClr val="FFC000"/>
              </a:solidFill>
              <a:cs typeface="B Mitra" pitchFamily="2" charset="-78"/>
            </a:endParaRPr>
          </a:p>
        </p:txBody>
      </p:sp>
      <p:sp>
        <p:nvSpPr>
          <p:cNvPr id="6" name="Text Placeholder 2"/>
          <p:cNvSpPr txBox="1">
            <a:spLocks/>
          </p:cNvSpPr>
          <p:nvPr/>
        </p:nvSpPr>
        <p:spPr>
          <a:xfrm>
            <a:off x="2348396" y="5355872"/>
            <a:ext cx="6901962" cy="929263"/>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fa-IR" sz="2000" b="1" dirty="0" smtClean="0">
                <a:solidFill>
                  <a:srgbClr val="FFC000"/>
                </a:solidFill>
                <a:cs typeface="B Mitra" pitchFamily="2" charset="-78"/>
              </a:rPr>
              <a:t>بعد از زنا ذکر شده است.</a:t>
            </a:r>
          </a:p>
          <a:p>
            <a:pPr marL="0" indent="0" algn="ctr">
              <a:lnSpc>
                <a:spcPct val="100000"/>
              </a:lnSpc>
              <a:buFont typeface="Arial" panose="020B0604020202020204" pitchFamily="34" charset="0"/>
              <a:buNone/>
            </a:pPr>
            <a:r>
              <a:rPr lang="fa-IR" sz="2000" b="1" dirty="0" smtClean="0">
                <a:solidFill>
                  <a:srgbClr val="FFC000"/>
                </a:solidFill>
                <a:cs typeface="B Mitra" pitchFamily="2" charset="-78"/>
              </a:rPr>
              <a:t>مادران، معمولاً بعد از تولد فرزندشان، آنها را نمی کشند.</a:t>
            </a:r>
            <a:endParaRPr lang="ar-SA" sz="2800" b="1" dirty="0">
              <a:solidFill>
                <a:srgbClr val="FFC000"/>
              </a:solidFill>
              <a:cs typeface="B Mitra" pitchFamily="2" charset="-78"/>
            </a:endParaRPr>
          </a:p>
        </p:txBody>
      </p:sp>
    </p:spTree>
    <p:extLst>
      <p:ext uri="{BB962C8B-B14F-4D97-AF65-F5344CB8AC3E}">
        <p14:creationId xmlns:p14="http://schemas.microsoft.com/office/powerpoint/2010/main" val="37655590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up)">
                                      <p:cBhvr>
                                        <p:cTn id="22" dur="1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up)">
                                      <p:cBhvr>
                                        <p:cTn id="27" dur="1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8069" y="462319"/>
            <a:ext cx="10515600" cy="803230"/>
          </a:xfrm>
          <a:prstGeom prst="rect">
            <a:avLst/>
          </a:prstGeom>
        </p:spPr>
        <p:txBody>
          <a:bodyPr/>
          <a:lstStyle>
            <a:lvl1pPr algn="ctr" defTabSz="914400" rtl="1" eaLnBrk="1" latinLnBrk="0" hangingPunct="1">
              <a:lnSpc>
                <a:spcPct val="90000"/>
              </a:lnSpc>
              <a:spcBef>
                <a:spcPct val="0"/>
              </a:spcBef>
              <a:buNone/>
              <a:defRPr sz="4800" kern="1200">
                <a:solidFill>
                  <a:schemeClr val="bg1"/>
                </a:solidFill>
                <a:latin typeface="+mj-lt"/>
                <a:ea typeface="+mj-ea"/>
                <a:cs typeface="B Titr" panose="00000700000000000000" pitchFamily="2" charset="-78"/>
              </a:defRPr>
            </a:lvl1pPr>
          </a:lstStyle>
          <a:p>
            <a:r>
              <a:rPr lang="fa-IR" sz="3600" dirty="0" smtClean="0"/>
              <a:t>برخی استعمال های واژه ولد</a:t>
            </a:r>
            <a:endParaRPr lang="fa-IR" sz="3600" dirty="0"/>
          </a:p>
        </p:txBody>
      </p:sp>
      <p:sp>
        <p:nvSpPr>
          <p:cNvPr id="3" name="Text Placeholder 2"/>
          <p:cNvSpPr txBox="1">
            <a:spLocks/>
          </p:cNvSpPr>
          <p:nvPr/>
        </p:nvSpPr>
        <p:spPr>
          <a:xfrm>
            <a:off x="677737" y="4254070"/>
            <a:ext cx="9563548" cy="2134237"/>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fa-IR" sz="1600" b="1" dirty="0" smtClean="0">
                <a:cs typeface="B Mitra" pitchFamily="2" charset="-78"/>
              </a:rPr>
              <a:t>مُحَمَّدُ </a:t>
            </a:r>
            <a:r>
              <a:rPr lang="fa-IR" sz="1600" b="1" dirty="0">
                <a:cs typeface="B Mitra" pitchFamily="2" charset="-78"/>
              </a:rPr>
              <a:t>بْنُ الْحَسَنِ بِإِسْنَادِهِ عَنِ الْحُسَيْنِ بْنِ سَعِيدٍ عَنْ مُحَمَّدِ بْنِ الْفُضَيْلِ عَنْ أَبِي الصَّبَّاحِ الْكِنَانِيِّ </a:t>
            </a:r>
            <a:endParaRPr lang="fa-IR" sz="1600" b="1" dirty="0" smtClean="0">
              <a:cs typeface="B Mitra" pitchFamily="2" charset="-78"/>
            </a:endParaRPr>
          </a:p>
          <a:p>
            <a:pPr marL="0" indent="0" algn="ctr">
              <a:lnSpc>
                <a:spcPct val="150000"/>
              </a:lnSpc>
              <a:buNone/>
            </a:pPr>
            <a:r>
              <a:rPr lang="fa-IR" sz="2000" b="1" dirty="0" smtClean="0">
                <a:cs typeface="B Mitra" pitchFamily="2" charset="-78"/>
              </a:rPr>
              <a:t>قَالَ</a:t>
            </a:r>
            <a:r>
              <a:rPr lang="fa-IR" sz="2000" b="1" dirty="0">
                <a:cs typeface="B Mitra" pitchFamily="2" charset="-78"/>
              </a:rPr>
              <a:t>: سَأَلْتُ أَبَا عَبْدِ اللَّهِ ع عَنْ قَوْلِ اللَّهِ عَزَّ وَ جَلَ‏ </a:t>
            </a:r>
            <a:r>
              <a:rPr lang="fa-IR" sz="2000" b="1" dirty="0">
                <a:solidFill>
                  <a:srgbClr val="FFC000"/>
                </a:solidFill>
                <a:cs typeface="B Mitra" pitchFamily="2" charset="-78"/>
              </a:rPr>
              <a:t>لا تُضَارَّ والِدَةٌ بِوَلَدِها وَ لا مَوْلُودٌ لَهُ بِوَلَدِهِ</a:t>
            </a:r>
            <a:r>
              <a:rPr lang="fa-IR" sz="2000" b="1" dirty="0">
                <a:cs typeface="B Mitra" pitchFamily="2" charset="-78"/>
              </a:rPr>
              <a:t>‏ </a:t>
            </a:r>
            <a:r>
              <a:rPr lang="fa-IR" sz="2000" b="1" dirty="0" smtClean="0">
                <a:cs typeface="B Mitra" pitchFamily="2" charset="-78"/>
              </a:rPr>
              <a:t>قَالَ </a:t>
            </a:r>
            <a:r>
              <a:rPr lang="fa-IR" sz="2000" b="1" dirty="0">
                <a:cs typeface="B Mitra" pitchFamily="2" charset="-78"/>
              </a:rPr>
              <a:t>كَانَتِ الْمَرَاضِعُ تَدْفَعُ إِحْدَاهُنَّ الرَّجُلَ إِذَا أَرَادَ الْجِمَاعَ‏ فَتَقُولُ‏ لَا أَدَعُكَ </a:t>
            </a:r>
            <a:r>
              <a:rPr lang="fa-IR" sz="2000" b="1" dirty="0">
                <a:solidFill>
                  <a:srgbClr val="FFC000"/>
                </a:solidFill>
                <a:cs typeface="B Mitra" pitchFamily="2" charset="-78"/>
              </a:rPr>
              <a:t>إِنِّي أَخَافُ أَنْ أَحْبَلَ فَأَقْتُلَ وَلَدِي هَذَا الَّذِي (فِي بَطْنِي</a:t>
            </a:r>
            <a:r>
              <a:rPr lang="fa-IR" sz="2000" b="1" dirty="0" smtClean="0">
                <a:solidFill>
                  <a:srgbClr val="FFC000"/>
                </a:solidFill>
                <a:cs typeface="B Mitra" pitchFamily="2" charset="-78"/>
              </a:rPr>
              <a:t>) </a:t>
            </a:r>
            <a:r>
              <a:rPr lang="fa-IR" sz="2000" b="1" dirty="0" smtClean="0">
                <a:cs typeface="B Mitra" pitchFamily="2" charset="-78"/>
              </a:rPr>
              <a:t>وَ </a:t>
            </a:r>
            <a:r>
              <a:rPr lang="fa-IR" sz="2000" b="1" dirty="0">
                <a:cs typeface="B Mitra" pitchFamily="2" charset="-78"/>
              </a:rPr>
              <a:t>كَانَ الرَّجُلُ </a:t>
            </a:r>
            <a:r>
              <a:rPr lang="fa-IR" sz="2000" b="1" dirty="0">
                <a:solidFill>
                  <a:srgbClr val="FFC000"/>
                </a:solidFill>
                <a:cs typeface="B Mitra" pitchFamily="2" charset="-78"/>
              </a:rPr>
              <a:t>تَدْعُوهُ امْرَأَتُهُ فَيَقُولُ إِنِّي أَخَافُ أَنْ أُجَامِعَكِ فَأَقْتُلَ وَلَدِي‏</a:t>
            </a:r>
            <a:r>
              <a:rPr lang="fa-IR" sz="2000" b="1" dirty="0">
                <a:cs typeface="B Mitra" pitchFamily="2" charset="-78"/>
              </a:rPr>
              <a:t> </a:t>
            </a:r>
            <a:r>
              <a:rPr lang="fa-IR" sz="2000" b="1" dirty="0" smtClean="0">
                <a:cs typeface="B Mitra" pitchFamily="2" charset="-78"/>
              </a:rPr>
              <a:t>فَنَهَى </a:t>
            </a:r>
            <a:r>
              <a:rPr lang="fa-IR" sz="2000" b="1" dirty="0">
                <a:cs typeface="B Mitra" pitchFamily="2" charset="-78"/>
              </a:rPr>
              <a:t>اللَّهُ عَنْ ذَلِكَ أَنْ يُضَارَّ الرَّجُلُ الْمَرْأَةَ وَ الْمَرْأَةُ الرَّجُلَ</a:t>
            </a:r>
            <a:r>
              <a:rPr lang="fa-IR" sz="2000" b="1" dirty="0" smtClean="0">
                <a:cs typeface="B Mitra" pitchFamily="2" charset="-78"/>
              </a:rPr>
              <a:t>. </a:t>
            </a:r>
          </a:p>
          <a:p>
            <a:pPr marL="0" indent="0" algn="ctr">
              <a:lnSpc>
                <a:spcPct val="150000"/>
              </a:lnSpc>
              <a:buNone/>
            </a:pPr>
            <a:r>
              <a:rPr lang="fa-IR" sz="1400" b="1" dirty="0" smtClean="0">
                <a:cs typeface="B Mitra" pitchFamily="2" charset="-78"/>
              </a:rPr>
              <a:t>(</a:t>
            </a:r>
            <a:r>
              <a:rPr lang="fa-IR" sz="1400" b="1" dirty="0">
                <a:cs typeface="B Mitra" pitchFamily="2" charset="-78"/>
              </a:rPr>
              <a:t>وسائل الشيعة ؛ ج‏20 ؛ </a:t>
            </a:r>
            <a:r>
              <a:rPr lang="fa-IR" sz="1400" b="1" dirty="0" smtClean="0">
                <a:cs typeface="B Mitra" pitchFamily="2" charset="-78"/>
              </a:rPr>
              <a:t>ص189)</a:t>
            </a:r>
          </a:p>
          <a:p>
            <a:pPr marL="0" indent="0" algn="just">
              <a:lnSpc>
                <a:spcPct val="150000"/>
              </a:lnSpc>
              <a:buNone/>
            </a:pPr>
            <a:endParaRPr lang="fa-IR" sz="2000" b="1" dirty="0">
              <a:cs typeface="B Mitra" pitchFamily="2" charset="-78"/>
            </a:endParaRPr>
          </a:p>
          <a:p>
            <a:pPr marL="0" indent="0" algn="just">
              <a:lnSpc>
                <a:spcPct val="150000"/>
              </a:lnSpc>
              <a:buNone/>
            </a:pPr>
            <a:endParaRPr lang="fa-IR" sz="2000" b="1" dirty="0">
              <a:cs typeface="B Mitra" pitchFamily="2" charset="-78"/>
            </a:endParaRPr>
          </a:p>
          <a:p>
            <a:pPr marL="0" indent="0" algn="just">
              <a:lnSpc>
                <a:spcPct val="150000"/>
              </a:lnSpc>
              <a:buNone/>
            </a:pPr>
            <a:endParaRPr lang="fa-IR" sz="2000" b="1" dirty="0">
              <a:cs typeface="B Mitra" pitchFamily="2" charset="-78"/>
            </a:endParaRPr>
          </a:p>
        </p:txBody>
      </p:sp>
      <p:sp>
        <p:nvSpPr>
          <p:cNvPr id="5" name="Text Placeholder 2"/>
          <p:cNvSpPr txBox="1">
            <a:spLocks/>
          </p:cNvSpPr>
          <p:nvPr/>
        </p:nvSpPr>
        <p:spPr>
          <a:xfrm>
            <a:off x="133060" y="1670049"/>
            <a:ext cx="11607474" cy="570155"/>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fa-IR" sz="2000" b="1" dirty="0" smtClean="0">
                <a:cs typeface="B Mitra" pitchFamily="2" charset="-78"/>
              </a:rPr>
              <a:t> ... </a:t>
            </a:r>
            <a:r>
              <a:rPr lang="ar-SA" sz="2000" b="1" dirty="0" smtClean="0">
                <a:cs typeface="B Mitra" pitchFamily="2" charset="-78"/>
              </a:rPr>
              <a:t>فِي </a:t>
            </a:r>
            <a:r>
              <a:rPr lang="ar-SA" sz="2000" b="1" dirty="0">
                <a:cs typeface="B Mitra" pitchFamily="2" charset="-78"/>
              </a:rPr>
              <a:t>امْرَأَةٍ شَرِبَتْ دَوَاءً وَ هِيَ حَامِلٌ لِتَطْرَحَ </a:t>
            </a:r>
            <a:r>
              <a:rPr lang="ar-SA" sz="2000" b="1" dirty="0" smtClean="0">
                <a:cs typeface="B Mitra" pitchFamily="2" charset="-78"/>
              </a:rPr>
              <a:t>وَلَدَهَا</a:t>
            </a:r>
            <a:r>
              <a:rPr lang="fa-IR" sz="2000" b="1" dirty="0" smtClean="0">
                <a:cs typeface="B Mitra" pitchFamily="2" charset="-78"/>
              </a:rPr>
              <a:t> ...</a:t>
            </a:r>
            <a:endParaRPr lang="fa-IR" sz="2000" b="1" dirty="0">
              <a:cs typeface="B Mitra" pitchFamily="2" charset="-78"/>
            </a:endParaRPr>
          </a:p>
        </p:txBody>
      </p:sp>
      <p:sp>
        <p:nvSpPr>
          <p:cNvPr id="6" name="Text Placeholder 2"/>
          <p:cNvSpPr txBox="1">
            <a:spLocks/>
          </p:cNvSpPr>
          <p:nvPr/>
        </p:nvSpPr>
        <p:spPr>
          <a:xfrm>
            <a:off x="133060" y="2865817"/>
            <a:ext cx="11607474" cy="570155"/>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a-IR" sz="2000" b="1" dirty="0">
                <a:cs typeface="B Mitra" pitchFamily="2" charset="-78"/>
              </a:rPr>
              <a:t>لَمْ يَلِدْ وَ لَمْ يُولَدْ </a:t>
            </a:r>
            <a:r>
              <a:rPr lang="fa-IR" sz="2000" b="1" dirty="0" smtClean="0">
                <a:cs typeface="B Mitra" pitchFamily="2" charset="-78"/>
              </a:rPr>
              <a:t>: </a:t>
            </a:r>
          </a:p>
          <a:p>
            <a:pPr marL="0" indent="0" algn="ctr">
              <a:lnSpc>
                <a:spcPct val="100000"/>
              </a:lnSpc>
              <a:buNone/>
            </a:pPr>
            <a:r>
              <a:rPr lang="fa-IR" sz="2000" b="1" dirty="0" smtClean="0">
                <a:cs typeface="B Mitra" pitchFamily="2" charset="-78"/>
              </a:rPr>
              <a:t>(</a:t>
            </a:r>
            <a:r>
              <a:rPr lang="fa-IR" sz="2000" b="1" dirty="0">
                <a:cs typeface="B Mitra" pitchFamily="2" charset="-78"/>
              </a:rPr>
              <a:t>هرگز) نزاد، و زاده </a:t>
            </a:r>
            <a:r>
              <a:rPr lang="fa-IR" sz="2000" b="1" dirty="0" smtClean="0">
                <a:cs typeface="B Mitra" pitchFamily="2" charset="-78"/>
              </a:rPr>
              <a:t>نشده. </a:t>
            </a:r>
            <a:r>
              <a:rPr lang="fa-IR" sz="2000" b="1" dirty="0">
                <a:cs typeface="B Mitra" pitchFamily="2" charset="-78"/>
              </a:rPr>
              <a:t>﴿الإخلاص‏، 3﴾ </a:t>
            </a:r>
          </a:p>
          <a:p>
            <a:pPr marL="0" indent="0" algn="ctr">
              <a:lnSpc>
                <a:spcPct val="100000"/>
              </a:lnSpc>
              <a:buNone/>
            </a:pPr>
            <a:endParaRPr lang="fa-IR" sz="2000" b="1" dirty="0">
              <a:cs typeface="B Mitra" pitchFamily="2" charset="-78"/>
            </a:endParaRPr>
          </a:p>
        </p:txBody>
      </p:sp>
      <p:cxnSp>
        <p:nvCxnSpPr>
          <p:cNvPr id="8" name="Straight Connector 7"/>
          <p:cNvCxnSpPr/>
          <p:nvPr/>
        </p:nvCxnSpPr>
        <p:spPr>
          <a:xfrm>
            <a:off x="2635620" y="2538802"/>
            <a:ext cx="6680499"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2635620" y="3991084"/>
            <a:ext cx="6680499"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009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1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1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up)">
                                      <p:cBhvr>
                                        <p:cTn id="27" dur="1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up)">
                                      <p:cBhvr>
                                        <p:cTn id="32" dur="1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up)">
                                      <p:cBhvr>
                                        <p:cTn id="37" dur="1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37353" y="2498190"/>
            <a:ext cx="8091054" cy="4192154"/>
          </a:xfrm>
        </p:spPr>
        <p:txBody>
          <a:bodyPr>
            <a:normAutofit/>
          </a:bodyPr>
          <a:lstStyle/>
          <a:p>
            <a:pPr>
              <a:lnSpc>
                <a:spcPct val="150000"/>
              </a:lnSpc>
            </a:pPr>
            <a:r>
              <a:rPr lang="fa-IR" sz="2800" dirty="0" smtClean="0"/>
              <a:t>جنین، قبل از ولوج روح مرتبه ای از وجود انسان است.</a:t>
            </a:r>
          </a:p>
          <a:p>
            <a:pPr>
              <a:lnSpc>
                <a:spcPct val="150000"/>
              </a:lnSpc>
            </a:pPr>
            <a:r>
              <a:rPr lang="fa-IR" sz="2800" dirty="0" smtClean="0"/>
              <a:t>جنین، بعد از ولوج روح، کاملاً انسان است.</a:t>
            </a:r>
          </a:p>
          <a:p>
            <a:pPr>
              <a:lnSpc>
                <a:spcPct val="150000"/>
              </a:lnSpc>
            </a:pPr>
            <a:r>
              <a:rPr lang="fa-IR" sz="2800" dirty="0" smtClean="0"/>
              <a:t>با انعقاد نطفه، وارد دالان وجود انسانی می شود.</a:t>
            </a:r>
          </a:p>
          <a:p>
            <a:pPr>
              <a:lnSpc>
                <a:spcPct val="150000"/>
              </a:lnSpc>
            </a:pPr>
            <a:r>
              <a:rPr lang="fa-IR" sz="2800" dirty="0" smtClean="0"/>
              <a:t>قبل از انعقاد نطفه، حیات داریم و بعد از آن، روح انسانی</a:t>
            </a:r>
          </a:p>
          <a:p>
            <a:pPr>
              <a:lnSpc>
                <a:spcPct val="150000"/>
              </a:lnSpc>
            </a:pPr>
            <a:r>
              <a:rPr lang="fa-IR" sz="2400" dirty="0" smtClean="0"/>
              <a:t>واژه قتل برای سلب حیات از جنین حتی قبل از ولوج روح صادق است.</a:t>
            </a:r>
            <a:endParaRPr lang="en-US" sz="2400" dirty="0"/>
          </a:p>
        </p:txBody>
      </p:sp>
      <p:sp>
        <p:nvSpPr>
          <p:cNvPr id="3" name="Title 2"/>
          <p:cNvSpPr>
            <a:spLocks noGrp="1"/>
          </p:cNvSpPr>
          <p:nvPr>
            <p:ph type="ctrTitle"/>
          </p:nvPr>
        </p:nvSpPr>
        <p:spPr>
          <a:xfrm>
            <a:off x="858864" y="775841"/>
            <a:ext cx="9331037" cy="1144298"/>
          </a:xfrm>
        </p:spPr>
        <p:txBody>
          <a:bodyPr/>
          <a:lstStyle/>
          <a:p>
            <a:r>
              <a:rPr lang="fa-IR" dirty="0" smtClean="0"/>
              <a:t>نتیجه گیری از این بخش</a:t>
            </a:r>
            <a:endParaRPr lang="en-US" dirty="0"/>
          </a:p>
        </p:txBody>
      </p:sp>
    </p:spTree>
    <p:extLst>
      <p:ext uri="{BB962C8B-B14F-4D97-AF65-F5344CB8AC3E}">
        <p14:creationId xmlns:p14="http://schemas.microsoft.com/office/powerpoint/2010/main" val="40494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0658" y="2553349"/>
            <a:ext cx="6481614" cy="2338098"/>
          </a:xfrm>
        </p:spPr>
        <p:txBody>
          <a:bodyPr>
            <a:noAutofit/>
          </a:bodyPr>
          <a:lstStyle/>
          <a:p>
            <a:r>
              <a:rPr lang="fa-IR" sz="5400" dirty="0"/>
              <a:t>بهانه های منتهی </a:t>
            </a:r>
            <a:r>
              <a:rPr lang="fa-IR" sz="5400" dirty="0" smtClean="0"/>
              <a:t>به </a:t>
            </a:r>
            <a:br>
              <a:rPr lang="fa-IR" sz="5400" dirty="0" smtClean="0"/>
            </a:br>
            <a:r>
              <a:rPr lang="fa-IR" sz="5400" dirty="0"/>
              <a:t/>
            </a:r>
            <a:br>
              <a:rPr lang="fa-IR" sz="5400" dirty="0"/>
            </a:br>
            <a:r>
              <a:rPr lang="fa-IR" sz="5400" dirty="0" smtClean="0"/>
              <a:t>اسقاط </a:t>
            </a:r>
            <a:r>
              <a:rPr lang="fa-IR" sz="5400" dirty="0"/>
              <a:t>و قتل جنین</a:t>
            </a:r>
            <a:endParaRPr lang="en-US" sz="5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941" y="2145088"/>
            <a:ext cx="1599294" cy="3154620"/>
          </a:xfrm>
          <a:prstGeom prst="rect">
            <a:avLst/>
          </a:prstGeom>
        </p:spPr>
      </p:pic>
    </p:spTree>
    <p:extLst>
      <p:ext uri="{BB962C8B-B14F-4D97-AF65-F5344CB8AC3E}">
        <p14:creationId xmlns:p14="http://schemas.microsoft.com/office/powerpoint/2010/main" val="8499227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43" y="129293"/>
            <a:ext cx="10515600" cy="1325563"/>
          </a:xfrm>
        </p:spPr>
        <p:txBody>
          <a:bodyPr/>
          <a:lstStyle/>
          <a:p>
            <a:r>
              <a:rPr lang="fa-IR" dirty="0"/>
              <a:t>بهانه های منتهی به اسقاط و قتل جنین</a:t>
            </a:r>
          </a:p>
        </p:txBody>
      </p:sp>
      <p:sp>
        <p:nvSpPr>
          <p:cNvPr id="3" name="Text Placeholder 2"/>
          <p:cNvSpPr>
            <a:spLocks noGrp="1"/>
          </p:cNvSpPr>
          <p:nvPr>
            <p:ph type="body" sz="quarter" idx="13"/>
          </p:nvPr>
        </p:nvSpPr>
        <p:spPr>
          <a:xfrm>
            <a:off x="440067" y="1889973"/>
            <a:ext cx="10037618" cy="4683917"/>
          </a:xfrm>
        </p:spPr>
        <p:txBody>
          <a:bodyPr>
            <a:normAutofit/>
          </a:bodyPr>
          <a:lstStyle/>
          <a:p>
            <a:pPr marL="571500" indent="-571500">
              <a:lnSpc>
                <a:spcPct val="150000"/>
              </a:lnSpc>
            </a:pPr>
            <a:r>
              <a:rPr lang="fa-IR" b="1" dirty="0">
                <a:cs typeface="B Mitra" pitchFamily="2" charset="-78"/>
              </a:rPr>
              <a:t>می خواهیم جلوی آمدن برنامه ریزی نشده بچه را بگیریم.</a:t>
            </a:r>
          </a:p>
          <a:p>
            <a:pPr marL="571500" indent="-571500">
              <a:lnSpc>
                <a:spcPct val="150000"/>
              </a:lnSpc>
            </a:pPr>
            <a:r>
              <a:rPr lang="fa-IR" b="1" dirty="0">
                <a:cs typeface="B Mitra" pitchFamily="2" charset="-78"/>
              </a:rPr>
              <a:t>ما به چه رسیدیم که این بچه برسد؟</a:t>
            </a:r>
          </a:p>
          <a:p>
            <a:pPr marL="571500" indent="-571500">
              <a:lnSpc>
                <a:spcPct val="150000"/>
              </a:lnSpc>
            </a:pPr>
            <a:r>
              <a:rPr lang="fa-IR" b="1" dirty="0">
                <a:cs typeface="B Mitra" pitchFamily="2" charset="-78"/>
              </a:rPr>
              <a:t>منابع زمین محدود است.</a:t>
            </a:r>
          </a:p>
          <a:p>
            <a:pPr marL="571500" indent="-571500">
              <a:lnSpc>
                <a:spcPct val="150000"/>
              </a:lnSpc>
            </a:pPr>
            <a:r>
              <a:rPr lang="fa-IR" b="1" dirty="0">
                <a:cs typeface="B Mitra" pitchFamily="2" charset="-78"/>
              </a:rPr>
              <a:t>انسان ها حق دارند معلول نبینند.</a:t>
            </a:r>
          </a:p>
          <a:p>
            <a:pPr marL="571500" indent="-571500">
              <a:lnSpc>
                <a:spcPct val="150000"/>
              </a:lnSpc>
            </a:pPr>
            <a:r>
              <a:rPr lang="fa-IR" b="1" dirty="0">
                <a:cs typeface="B Mitra" pitchFamily="2" charset="-78"/>
              </a:rPr>
              <a:t>اگر اسقاط را آسان نکنیم، خودشان اسقاط غیربهداشتی می کنند.</a:t>
            </a:r>
          </a:p>
        </p:txBody>
      </p:sp>
    </p:spTree>
    <p:extLst>
      <p:ext uri="{BB962C8B-B14F-4D97-AF65-F5344CB8AC3E}">
        <p14:creationId xmlns:p14="http://schemas.microsoft.com/office/powerpoint/2010/main" val="10059847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1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1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1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dirty="0" smtClean="0"/>
              <a:t>بررسی زمان ولوج روح</a:t>
            </a:r>
            <a:endParaRPr lang="en-US" dirty="0"/>
          </a:p>
        </p:txBody>
      </p:sp>
      <p:sp>
        <p:nvSpPr>
          <p:cNvPr id="3" name="Subtitle 2"/>
          <p:cNvSpPr>
            <a:spLocks noGrp="1"/>
          </p:cNvSpPr>
          <p:nvPr>
            <p:ph type="subTitle" idx="1"/>
          </p:nvPr>
        </p:nvSpPr>
        <p:spPr/>
        <p:txBody>
          <a:bodyPr>
            <a:normAutofit fontScale="92500"/>
          </a:bodyPr>
          <a:lstStyle/>
          <a:p>
            <a:r>
              <a:rPr lang="fa-IR" dirty="0" smtClean="0"/>
              <a:t>آیا در اسقاط و قتل جنین، می توان 4 ماهگی را معیار گرفت؟</a:t>
            </a:r>
            <a:endParaRPr lang="fa-IR" dirty="0"/>
          </a:p>
        </p:txBody>
      </p:sp>
    </p:spTree>
    <p:extLst>
      <p:ext uri="{BB962C8B-B14F-4D97-AF65-F5344CB8AC3E}">
        <p14:creationId xmlns:p14="http://schemas.microsoft.com/office/powerpoint/2010/main" val="69872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200" y="75583"/>
            <a:ext cx="10515600" cy="1325563"/>
          </a:xfrm>
        </p:spPr>
        <p:txBody>
          <a:bodyPr/>
          <a:lstStyle/>
          <a:p>
            <a:r>
              <a:rPr lang="fa-IR" dirty="0"/>
              <a:t>ولوج روح</a:t>
            </a:r>
          </a:p>
        </p:txBody>
      </p:sp>
      <p:sp>
        <p:nvSpPr>
          <p:cNvPr id="3" name="Text Placeholder 2"/>
          <p:cNvSpPr>
            <a:spLocks noGrp="1"/>
          </p:cNvSpPr>
          <p:nvPr>
            <p:ph type="body" sz="quarter" idx="13"/>
          </p:nvPr>
        </p:nvSpPr>
        <p:spPr>
          <a:xfrm>
            <a:off x="519546" y="1747341"/>
            <a:ext cx="9411854" cy="4520478"/>
          </a:xfrm>
        </p:spPr>
        <p:txBody>
          <a:bodyPr>
            <a:normAutofit fontScale="85000" lnSpcReduction="10000"/>
          </a:bodyPr>
          <a:lstStyle/>
          <a:p>
            <a:pPr marL="571500" indent="-571500">
              <a:lnSpc>
                <a:spcPct val="200000"/>
              </a:lnSpc>
            </a:pPr>
            <a:r>
              <a:rPr lang="fa-IR" b="1" dirty="0" smtClean="0">
                <a:cs typeface="B Mitra" pitchFamily="2" charset="-78"/>
              </a:rPr>
              <a:t>چرا این بحث لازم است دنبال شود؟</a:t>
            </a:r>
            <a:endParaRPr lang="fa-IR" b="1" dirty="0">
              <a:cs typeface="B Mitra" pitchFamily="2" charset="-78"/>
            </a:endParaRPr>
          </a:p>
          <a:p>
            <a:pPr marL="571500" indent="-571500">
              <a:lnSpc>
                <a:spcPct val="200000"/>
              </a:lnSpc>
            </a:pPr>
            <a:r>
              <a:rPr lang="fa-IR" b="1" dirty="0" smtClean="0">
                <a:cs typeface="B Mitra" pitchFamily="2" charset="-78"/>
              </a:rPr>
              <a:t>دیدگاه های فقها درباره زمان ولوج روح</a:t>
            </a:r>
          </a:p>
          <a:p>
            <a:pPr marL="571500" indent="-571500">
              <a:lnSpc>
                <a:spcPct val="200000"/>
              </a:lnSpc>
            </a:pPr>
            <a:r>
              <a:rPr lang="fa-IR" b="1" dirty="0" smtClean="0">
                <a:cs typeface="B Mitra" pitchFamily="2" charset="-78"/>
              </a:rPr>
              <a:t>چهار </a:t>
            </a:r>
            <a:r>
              <a:rPr lang="fa-IR" b="1" dirty="0">
                <a:cs typeface="B Mitra" pitchFamily="2" charset="-78"/>
              </a:rPr>
              <a:t>ماهگی و لزوم رعایت احتیاط</a:t>
            </a:r>
          </a:p>
          <a:p>
            <a:pPr marL="571500" indent="-571500">
              <a:lnSpc>
                <a:spcPct val="200000"/>
              </a:lnSpc>
            </a:pPr>
            <a:r>
              <a:rPr lang="fa-IR" b="1" dirty="0">
                <a:cs typeface="B Mitra" pitchFamily="2" charset="-78"/>
              </a:rPr>
              <a:t>معیارهای ولوج روح در آیات و روایات</a:t>
            </a:r>
          </a:p>
          <a:p>
            <a:pPr marL="571500" indent="-571500">
              <a:lnSpc>
                <a:spcPct val="200000"/>
              </a:lnSpc>
            </a:pPr>
            <a:r>
              <a:rPr lang="fa-IR" b="1" dirty="0">
                <a:cs typeface="B Mitra" pitchFamily="2" charset="-78"/>
              </a:rPr>
              <a:t>شواهد </a:t>
            </a:r>
            <a:r>
              <a:rPr lang="fa-IR" b="1" dirty="0" smtClean="0">
                <a:cs typeface="B Mitra" pitchFamily="2" charset="-78"/>
              </a:rPr>
              <a:t>تجربی درباره امارات ولوج روح چه می گوید؟</a:t>
            </a:r>
            <a:endParaRPr lang="fa-IR" b="1" dirty="0">
              <a:cs typeface="B Mitra" pitchFamily="2" charset="-78"/>
            </a:endParaRPr>
          </a:p>
          <a:p>
            <a:pPr marL="571500" indent="-571500">
              <a:lnSpc>
                <a:spcPct val="200000"/>
              </a:lnSpc>
            </a:pPr>
            <a:endParaRPr lang="fa-IR" b="1" dirty="0">
              <a:cs typeface="B Mitra" pitchFamily="2" charset="-78"/>
            </a:endParaRPr>
          </a:p>
          <a:p>
            <a:pPr marL="0" indent="0">
              <a:buNone/>
            </a:pPr>
            <a:endParaRPr lang="en-US" dirty="0"/>
          </a:p>
        </p:txBody>
      </p:sp>
    </p:spTree>
    <p:extLst>
      <p:ext uri="{BB962C8B-B14F-4D97-AF65-F5344CB8AC3E}">
        <p14:creationId xmlns:p14="http://schemas.microsoft.com/office/powerpoint/2010/main" val="255378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200" y="75583"/>
            <a:ext cx="10515600" cy="1325563"/>
          </a:xfrm>
        </p:spPr>
        <p:txBody>
          <a:bodyPr/>
          <a:lstStyle/>
          <a:p>
            <a:r>
              <a:rPr lang="fa-IR" dirty="0" smtClean="0"/>
              <a:t>جستجوی ولوج روح در قرآن کریم</a:t>
            </a:r>
            <a:endParaRPr lang="fa-IR" dirty="0"/>
          </a:p>
        </p:txBody>
      </p:sp>
      <p:sp>
        <p:nvSpPr>
          <p:cNvPr id="3" name="Text Placeholder 2"/>
          <p:cNvSpPr>
            <a:spLocks noGrp="1"/>
          </p:cNvSpPr>
          <p:nvPr>
            <p:ph type="body" sz="quarter" idx="13"/>
          </p:nvPr>
        </p:nvSpPr>
        <p:spPr>
          <a:xfrm>
            <a:off x="514323" y="1833402"/>
            <a:ext cx="9920595" cy="4520478"/>
          </a:xfrm>
        </p:spPr>
        <p:txBody>
          <a:bodyPr>
            <a:noAutofit/>
          </a:bodyPr>
          <a:lstStyle/>
          <a:p>
            <a:pPr marL="0" indent="0" algn="ctr">
              <a:lnSpc>
                <a:spcPct val="120000"/>
              </a:lnSpc>
              <a:buNone/>
            </a:pPr>
            <a:r>
              <a:rPr lang="fa-IR" sz="2500" b="1" dirty="0">
                <a:cs typeface="B Mitra" pitchFamily="2" charset="-78"/>
              </a:rPr>
              <a:t>فَإِذا سَوَّيْتُهُ وَ نَفَخْتُ فِيهِ مِنْ رُوحِي فَقَعُوا لَهُ ساجِدِينَ  </a:t>
            </a:r>
            <a:r>
              <a:rPr lang="fa-IR" sz="1800" b="1" dirty="0">
                <a:cs typeface="B Mitra" pitchFamily="2" charset="-78"/>
              </a:rPr>
              <a:t>﴿الحجر، 29﴾ ﴿ص،72</a:t>
            </a:r>
            <a:r>
              <a:rPr lang="fa-IR" sz="1800" b="1" dirty="0" smtClean="0">
                <a:cs typeface="B Mitra" pitchFamily="2" charset="-78"/>
              </a:rPr>
              <a:t>﴾</a:t>
            </a:r>
            <a:endParaRPr lang="fa-IR" sz="2500" b="1" dirty="0" smtClean="0">
              <a:cs typeface="B Mitra" pitchFamily="2" charset="-78"/>
            </a:endParaRPr>
          </a:p>
          <a:p>
            <a:pPr marL="0" indent="0" algn="ctr">
              <a:lnSpc>
                <a:spcPct val="120000"/>
              </a:lnSpc>
              <a:buNone/>
            </a:pPr>
            <a:endParaRPr lang="fa-IR" sz="1600" b="1" dirty="0">
              <a:cs typeface="B Mitra" pitchFamily="2" charset="-78"/>
            </a:endParaRPr>
          </a:p>
          <a:p>
            <a:pPr marL="0" indent="0" algn="ctr">
              <a:lnSpc>
                <a:spcPct val="120000"/>
              </a:lnSpc>
              <a:buNone/>
            </a:pPr>
            <a:r>
              <a:rPr lang="fa-IR" sz="2500" b="1" dirty="0">
                <a:cs typeface="B Mitra" pitchFamily="2" charset="-78"/>
              </a:rPr>
              <a:t> ثُمَّ سَوّاهُ وَ نَفَخَ فِيهِ مِنْ رُوحِهِ وَ جَعَلَ لَكُمُ اَلسَّمْعَ وَ اَلْأَبْصارَ وَ اَلْأَفْئِدَةَ قَلِيلاً ما تَشْكُرُونَ  </a:t>
            </a:r>
            <a:r>
              <a:rPr lang="fa-IR" sz="1600" b="1" dirty="0">
                <a:cs typeface="B Mitra" pitchFamily="2" charset="-78"/>
              </a:rPr>
              <a:t>﴿السجده‏، 9</a:t>
            </a:r>
            <a:r>
              <a:rPr lang="fa-IR" sz="1600" b="1" dirty="0" smtClean="0">
                <a:cs typeface="B Mitra" pitchFamily="2" charset="-78"/>
              </a:rPr>
              <a:t>﴾</a:t>
            </a:r>
          </a:p>
          <a:p>
            <a:pPr marL="0" indent="0" algn="ctr">
              <a:lnSpc>
                <a:spcPct val="120000"/>
              </a:lnSpc>
              <a:buNone/>
            </a:pPr>
            <a:endParaRPr lang="fa-IR" sz="1400" b="1" dirty="0">
              <a:cs typeface="B Mitra" pitchFamily="2" charset="-78"/>
            </a:endParaRPr>
          </a:p>
          <a:p>
            <a:pPr marL="0" indent="0" algn="ctr">
              <a:lnSpc>
                <a:spcPct val="120000"/>
              </a:lnSpc>
              <a:buNone/>
            </a:pPr>
            <a:r>
              <a:rPr lang="fa-IR" sz="2500" b="1" dirty="0">
                <a:cs typeface="B Mitra" pitchFamily="2" charset="-78"/>
              </a:rPr>
              <a:t> ثُمَّ كانَ عَلَقَةً فَخَلَقَ فَسَوّى </a:t>
            </a:r>
            <a:r>
              <a:rPr lang="fa-IR" sz="1800" b="1" dirty="0">
                <a:cs typeface="B Mitra" pitchFamily="2" charset="-78"/>
              </a:rPr>
              <a:t> ﴿القيامة، 38</a:t>
            </a:r>
            <a:r>
              <a:rPr lang="fa-IR" sz="1800" b="1" dirty="0" smtClean="0">
                <a:cs typeface="B Mitra" pitchFamily="2" charset="-78"/>
              </a:rPr>
              <a:t>﴾</a:t>
            </a:r>
          </a:p>
          <a:p>
            <a:pPr marL="0" indent="0" algn="ctr">
              <a:lnSpc>
                <a:spcPct val="120000"/>
              </a:lnSpc>
              <a:buNone/>
            </a:pPr>
            <a:endParaRPr lang="fa-IR" sz="1800" b="1" dirty="0">
              <a:cs typeface="B Mitra" pitchFamily="2" charset="-78"/>
            </a:endParaRPr>
          </a:p>
          <a:p>
            <a:pPr marL="0" indent="0" algn="ctr">
              <a:lnSpc>
                <a:spcPct val="120000"/>
              </a:lnSpc>
              <a:buNone/>
            </a:pPr>
            <a:r>
              <a:rPr lang="fa-IR" sz="2500" b="1" dirty="0">
                <a:cs typeface="B Mitra" pitchFamily="2" charset="-78"/>
              </a:rPr>
              <a:t> وَ لَقَدْ خَلَقْنَا اَلْإِنْسانَ مِنْ سُلالَةٍ مِنْ طِينٍ، ثُمَّ جَعَلْناهُ نُطْفَةً فِي قَرارٍ مَكِينٍ، ثُمَّ خَلَقْنَا اَلنُّطْفَةَ عَلَقَةً فَخَلَقْنَا اَلْعَلَقَةَ مُضْغَةً فَخَلَقْنَا اَلْمُضْغَةَ عِظاماً فَكَسَوْنَا اَلْعِظامَ لَحْماً ثُمَّ أَنْشَأْناهُ خَلْقاً آخَرَ فَتَبارَكَ اَللّهُ أَحْسَنُ اَلْخالِقِينَ </a:t>
            </a:r>
            <a:r>
              <a:rPr lang="fa-IR" sz="1800" b="1" dirty="0">
                <a:cs typeface="B Mitra" pitchFamily="2" charset="-78"/>
              </a:rPr>
              <a:t> ﴿المؤمنون‏، 12 تا 14﴾</a:t>
            </a:r>
          </a:p>
        </p:txBody>
      </p:sp>
    </p:spTree>
    <p:extLst>
      <p:ext uri="{BB962C8B-B14F-4D97-AF65-F5344CB8AC3E}">
        <p14:creationId xmlns:p14="http://schemas.microsoft.com/office/powerpoint/2010/main" val="405272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8032" y="1659048"/>
            <a:ext cx="10475687" cy="4806297"/>
          </a:xfrm>
        </p:spPr>
        <p:txBody>
          <a:bodyPr>
            <a:noAutofit/>
          </a:bodyPr>
          <a:lstStyle/>
          <a:p>
            <a:pPr algn="just">
              <a:lnSpc>
                <a:spcPct val="120000"/>
              </a:lnSpc>
              <a:spcBef>
                <a:spcPts val="1800"/>
              </a:spcBef>
            </a:pPr>
            <a:r>
              <a:rPr lang="fa-IR" sz="2200" dirty="0"/>
              <a:t>در اقوال جمع کثیری از فقها از جمله شیخ انصاری</a:t>
            </a:r>
            <a:r>
              <a:rPr lang="fa-IR" sz="2200" baseline="30000" dirty="0"/>
              <a:t> (رحمهم الله)</a:t>
            </a:r>
            <a:r>
              <a:rPr lang="fa-IR" sz="2200" dirty="0"/>
              <a:t>، حرکت‌های اختیاری جنین، به عنوان اماره‌ای بر ولوج روح در نظر گرفته شده و امکان ولوج روح در دو ماهگی و کمتر مطرح شده. عبارت مرحوم شیخ چنین است: </a:t>
            </a:r>
            <a:r>
              <a:rPr lang="fa-IR" sz="2200" dirty="0" smtClean="0"/>
              <a:t>«</a:t>
            </a:r>
            <a:r>
              <a:rPr lang="fa-IR" sz="2200" dirty="0"/>
              <a:t>و کأنّه مبنی علی ما یظهر من النبوی المحکی أنّه اذا بقی اربعه اشهر ینفخ فیه الروح و تشیر الیه بعض الروایات فی دیه الجنین الا أنّ المحکیّ عن الأطباء ولوج الروح قبل ذلک حتی أنّه حکی عنهم أمکانه لتمام شهرین ... بل یتحقّق فی شهر» </a:t>
            </a:r>
            <a:r>
              <a:rPr lang="fa-IR" sz="1600" dirty="0"/>
              <a:t>(شیخ مرتضی انصاری، کتاب الطهاره، ج 2، ص 318)</a:t>
            </a:r>
            <a:endParaRPr lang="en-US" sz="1600" dirty="0"/>
          </a:p>
          <a:p>
            <a:pPr algn="just">
              <a:lnSpc>
                <a:spcPct val="120000"/>
              </a:lnSpc>
              <a:spcBef>
                <a:spcPts val="1800"/>
              </a:spcBef>
            </a:pPr>
            <a:r>
              <a:rPr lang="fa-IR" sz="2200" dirty="0"/>
              <a:t> برخی همچون مرحوم فاضل هندی، تجربه را مؤثر در اثبات ولوج روح دانسته اند</a:t>
            </a:r>
            <a:r>
              <a:rPr lang="fa-IR" sz="2200" dirty="0" smtClean="0"/>
              <a:t>: يجب </a:t>
            </a:r>
            <a:r>
              <a:rPr lang="fa-IR" sz="2200" dirty="0"/>
              <a:t>على كلّ مسلم ... تغسيل الميت المسلم ... و إن كان سقطا له أربعة أشهر بشهادة التجربة بحياته، و نحو قول الصادق عليه السلام في خبر زرارة: السقط إذا تمّ له أربعة أشهر غسّل </a:t>
            </a:r>
            <a:r>
              <a:rPr lang="fa-IR" sz="1400" dirty="0"/>
              <a:t>(وسائل الشيعة: ج 2 ص 696 ب 12 من أبواب غسل الميت ح 4) (كشف اللثام و الإبهام عن قواعد الأحكام؛ ج‌2، ص: 204)</a:t>
            </a:r>
            <a:endParaRPr lang="en-US" sz="1400" dirty="0"/>
          </a:p>
          <a:p>
            <a:pPr algn="just">
              <a:lnSpc>
                <a:spcPct val="120000"/>
              </a:lnSpc>
              <a:spcBef>
                <a:spcPts val="1800"/>
              </a:spcBef>
            </a:pPr>
            <a:r>
              <a:rPr lang="fa-IR" sz="2200" dirty="0"/>
              <a:t>مرحوم حر عاملی، اختلاف در روایات از حیث زمان ولوج روح را حمل بر اختلاف بین جنین‌ها نموده‌اند</a:t>
            </a:r>
            <a:r>
              <a:rPr lang="fa-IR" sz="2200" dirty="0" smtClean="0"/>
              <a:t>: أَقُولُ</a:t>
            </a:r>
            <a:r>
              <a:rPr lang="fa-IR" sz="2200" dirty="0"/>
              <a:t>: يُمْكِنُ حَمْلُ اخْتِلَافِ التَّقْدِيرَيْنِ عَلَى اخْتِلَافِ أَحْوَالِ الْأَجِنَّةِ </a:t>
            </a:r>
            <a:r>
              <a:rPr lang="fa-IR" sz="1600" dirty="0"/>
              <a:t>(وسائل الشيعة، ج‌7، ص: 142‌</a:t>
            </a:r>
            <a:r>
              <a:rPr lang="fa-IR" sz="1600" dirty="0" smtClean="0"/>
              <a:t>)</a:t>
            </a:r>
            <a:endParaRPr lang="en-US" sz="1600" dirty="0"/>
          </a:p>
        </p:txBody>
      </p:sp>
      <p:sp>
        <p:nvSpPr>
          <p:cNvPr id="4" name="Title 3"/>
          <p:cNvSpPr>
            <a:spLocks noGrp="1"/>
          </p:cNvSpPr>
          <p:nvPr>
            <p:ph type="title"/>
          </p:nvPr>
        </p:nvSpPr>
        <p:spPr>
          <a:xfrm>
            <a:off x="280555" y="161364"/>
            <a:ext cx="10515600" cy="1325563"/>
          </a:xfrm>
        </p:spPr>
        <p:txBody>
          <a:bodyPr/>
          <a:lstStyle/>
          <a:p>
            <a:r>
              <a:rPr lang="fa-IR" dirty="0" smtClean="0"/>
              <a:t>امکان ولوج قبل از 4 ماهگی – بخش اول</a:t>
            </a:r>
            <a:endParaRPr lang="en-US" dirty="0"/>
          </a:p>
        </p:txBody>
      </p:sp>
    </p:spTree>
    <p:extLst>
      <p:ext uri="{BB962C8B-B14F-4D97-AF65-F5344CB8AC3E}">
        <p14:creationId xmlns:p14="http://schemas.microsoft.com/office/powerpoint/2010/main" val="4931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49074" y="1669807"/>
            <a:ext cx="10447081" cy="4520478"/>
          </a:xfrm>
        </p:spPr>
        <p:txBody>
          <a:bodyPr>
            <a:noAutofit/>
          </a:bodyPr>
          <a:lstStyle/>
          <a:p>
            <a:pPr algn="just">
              <a:lnSpc>
                <a:spcPct val="120000"/>
              </a:lnSpc>
              <a:spcBef>
                <a:spcPts val="1800"/>
              </a:spcBef>
            </a:pPr>
            <a:r>
              <a:rPr lang="fa-IR" sz="2200" dirty="0" smtClean="0"/>
              <a:t>مرحوم </a:t>
            </a:r>
            <a:r>
              <a:rPr lang="fa-IR" sz="2200" dirty="0"/>
              <a:t>همدانی، امکان ولوج روح قبل چهارماهگی را وارد دانسته و در صورت استواء عرفی خلقت قبل از چهارماهگی، احتیاط در این خصوص را لازم دانسته‌اند</a:t>
            </a:r>
            <a:r>
              <a:rPr lang="fa-IR" sz="2200" dirty="0" smtClean="0"/>
              <a:t>: هذه </a:t>
            </a:r>
            <a:r>
              <a:rPr lang="fa-IR" sz="2200" dirty="0"/>
              <a:t>الروايات- بحسب الظاهر- جارية مجرى الغالب، فيمكن تحقّق الاستواء قبل إكمال الأربعة أو بعد انقضائها بأيّام ... لكن مع ذلك كلّه لو فرض استواء خلقته عرفا قبل تمام الأربعة أشهر، لا ينبغي ترك الاحتياط فيه. </a:t>
            </a:r>
            <a:r>
              <a:rPr lang="fa-IR" sz="1400" dirty="0"/>
              <a:t>(مصباح الفقيه، ج‌5، ص: 154‌)</a:t>
            </a:r>
            <a:endParaRPr lang="en-US" sz="1400" dirty="0"/>
          </a:p>
          <a:p>
            <a:pPr algn="just">
              <a:lnSpc>
                <a:spcPct val="120000"/>
              </a:lnSpc>
              <a:spcBef>
                <a:spcPts val="1800"/>
              </a:spcBef>
            </a:pPr>
            <a:r>
              <a:rPr lang="fa-IR" sz="2200" dirty="0"/>
              <a:t>در روایتی از امام صادق (ع) نیز استواء خلقت (جسم و بدن)، ملاکی برای وجوب غسل و کفن دانسته شده است</a:t>
            </a:r>
            <a:r>
              <a:rPr lang="fa-IR" sz="2200" dirty="0" smtClean="0"/>
              <a:t>: ‌زُرْعَةَ </a:t>
            </a:r>
            <a:r>
              <a:rPr lang="fa-IR" sz="2200" dirty="0"/>
              <a:t>عَنْ سَمَاعَةَ عَنْ أَبِي عَبْدِ اللَّهِ ع قَالَ: سَأَلْتُهُ عَنِ السقط إِذَا اسْتَوَتْ خِلْقَتُهُ- يَجِبُ عَلَيْهِ الْغُسْلُ وَ اللَّحْدُ وَ الْكَفْنُ قَالَ نَعَمْ- كُلُّ ذَلِكَ يَجِبُ عَلَيْهِ إِذَا اسْتَوَى. </a:t>
            </a:r>
            <a:r>
              <a:rPr lang="fa-IR" sz="1400" dirty="0"/>
              <a:t>(وسائل الشيعة، ج‌2، ص: 502)</a:t>
            </a:r>
            <a:endParaRPr lang="en-US" sz="1400" dirty="0"/>
          </a:p>
          <a:p>
            <a:pPr algn="just">
              <a:lnSpc>
                <a:spcPct val="120000"/>
              </a:lnSpc>
              <a:spcBef>
                <a:spcPts val="1800"/>
              </a:spcBef>
            </a:pPr>
            <a:r>
              <a:rPr lang="fa-IR" sz="2100" dirty="0"/>
              <a:t>از سوی دیگر بنا بر گزارشات علم تجربی جنین‌شناسی و مشاهدات تجربی سونوگرافی، در هفته هشتم (کمتر از دو ماهگی) بعد از لقاح، استخوان‌های جنین تشکیل شده و بر روی آنها گوشت پوشانیده شده و جنین، انسانی مینیاتوری و کامل از اجزا و اندام است و دارای حرکات ارادی و اختیاری می‌باشد هرچند ضربه‌های وارد شده وی به دیواره رحم، آن قدر قدرت ندارد که قابل لمس باشد.</a:t>
            </a:r>
            <a:endParaRPr lang="en-US" sz="2100" dirty="0"/>
          </a:p>
        </p:txBody>
      </p:sp>
      <p:sp>
        <p:nvSpPr>
          <p:cNvPr id="4" name="Title 3"/>
          <p:cNvSpPr>
            <a:spLocks noGrp="1"/>
          </p:cNvSpPr>
          <p:nvPr>
            <p:ph type="title"/>
          </p:nvPr>
        </p:nvSpPr>
        <p:spPr>
          <a:xfrm>
            <a:off x="280555" y="161364"/>
            <a:ext cx="10515600" cy="1325563"/>
          </a:xfrm>
        </p:spPr>
        <p:txBody>
          <a:bodyPr/>
          <a:lstStyle/>
          <a:p>
            <a:r>
              <a:rPr lang="fa-IR" dirty="0" smtClean="0"/>
              <a:t>امکان ولوج قبل از 4 ماهگی – بخش دوم</a:t>
            </a:r>
            <a:endParaRPr lang="en-US" dirty="0"/>
          </a:p>
        </p:txBody>
      </p:sp>
    </p:spTree>
    <p:extLst>
      <p:ext uri="{BB962C8B-B14F-4D97-AF65-F5344CB8AC3E}">
        <p14:creationId xmlns:p14="http://schemas.microsoft.com/office/powerpoint/2010/main" val="126935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2927" y="1618810"/>
            <a:ext cx="3740774" cy="3916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5671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63040" y="1486928"/>
            <a:ext cx="8364927" cy="2921444"/>
          </a:xfrm>
        </p:spPr>
        <p:txBody>
          <a:bodyPr>
            <a:noAutofit/>
          </a:bodyPr>
          <a:lstStyle/>
          <a:p>
            <a:pPr marL="0" indent="0" algn="ctr">
              <a:buNone/>
            </a:pPr>
            <a:r>
              <a:rPr lang="fa-IR" sz="2800" dirty="0" smtClean="0">
                <a:cs typeface="B Titr" panose="00000700000000000000" pitchFamily="2" charset="-78"/>
              </a:rPr>
              <a:t>استفتا از حضرت آیت الله مکارم شیرازی</a:t>
            </a:r>
          </a:p>
          <a:p>
            <a:pPr marL="0" indent="0" algn="ctr">
              <a:buNone/>
            </a:pPr>
            <a:endParaRPr lang="en-US" sz="1000" dirty="0">
              <a:cs typeface="B Titr" panose="00000700000000000000" pitchFamily="2" charset="-78"/>
            </a:endParaRPr>
          </a:p>
          <a:p>
            <a:pPr marL="0" indent="0" algn="ctr">
              <a:buNone/>
            </a:pPr>
            <a:r>
              <a:rPr lang="fa-IR" sz="2400" dirty="0"/>
              <a:t>پرسش : </a:t>
            </a:r>
            <a:r>
              <a:rPr lang="fa-IR" sz="2400" dirty="0" smtClean="0"/>
              <a:t>با </a:t>
            </a:r>
            <a:r>
              <a:rPr lang="fa-IR" sz="2400" dirty="0"/>
              <a:t>توجه به اینکه حکم سقط بعد از ولوج روح و قبل از آن متفاوت می‌باشد، لطفاً بفرمایید که ولوج روح چه زمانی است؟</a:t>
            </a:r>
            <a:endParaRPr lang="en-US" sz="2400" dirty="0"/>
          </a:p>
          <a:p>
            <a:pPr marL="0" indent="0" algn="ctr">
              <a:buNone/>
            </a:pPr>
            <a:endParaRPr lang="fa-IR" sz="1200" dirty="0" smtClean="0"/>
          </a:p>
          <a:p>
            <a:pPr marL="0" indent="0" algn="ctr">
              <a:buNone/>
            </a:pPr>
            <a:r>
              <a:rPr lang="fa-IR" sz="2400" dirty="0" smtClean="0"/>
              <a:t>پاسخ </a:t>
            </a:r>
            <a:r>
              <a:rPr lang="fa-IR" sz="2400" dirty="0"/>
              <a:t>: </a:t>
            </a:r>
            <a:r>
              <a:rPr lang="fa-IR" sz="2400" dirty="0" smtClean="0"/>
              <a:t>هنگامی </a:t>
            </a:r>
            <a:r>
              <a:rPr lang="fa-IR" sz="2400" dirty="0"/>
              <a:t>است که بچّه در شکم مادر به حرکت در می‌آید، که معمولاً در حدود چهار ماهگی است. (</a:t>
            </a:r>
            <a:r>
              <a:rPr lang="en-US" sz="2000" dirty="0" smtClean="0"/>
              <a:t>makarem.ir</a:t>
            </a:r>
            <a:r>
              <a:rPr lang="fa-IR" sz="2000" dirty="0"/>
              <a:t> </a:t>
            </a:r>
            <a:r>
              <a:rPr lang="fa-IR" sz="2000" dirty="0" smtClean="0"/>
              <a:t>– استفتا شماره </a:t>
            </a:r>
            <a:r>
              <a:rPr lang="en-US" sz="2000" dirty="0" smtClean="0"/>
              <a:t>262509</a:t>
            </a:r>
            <a:r>
              <a:rPr lang="fa-IR" sz="2000" dirty="0" smtClean="0"/>
              <a:t>)</a:t>
            </a:r>
            <a:endParaRPr lang="en-US" sz="2100" dirty="0"/>
          </a:p>
        </p:txBody>
      </p:sp>
      <p:sp>
        <p:nvSpPr>
          <p:cNvPr id="4" name="Title 3"/>
          <p:cNvSpPr>
            <a:spLocks noGrp="1"/>
          </p:cNvSpPr>
          <p:nvPr>
            <p:ph type="title"/>
          </p:nvPr>
        </p:nvSpPr>
        <p:spPr>
          <a:xfrm>
            <a:off x="280555" y="161364"/>
            <a:ext cx="10515600" cy="1325563"/>
          </a:xfrm>
        </p:spPr>
        <p:txBody>
          <a:bodyPr/>
          <a:lstStyle/>
          <a:p>
            <a:r>
              <a:rPr lang="fa-IR" dirty="0" smtClean="0"/>
              <a:t>امکان ولوج قبل از 4 ماهگی – بخش سوم</a:t>
            </a:r>
            <a:endParaRPr lang="en-US" dirty="0"/>
          </a:p>
        </p:txBody>
      </p:sp>
      <p:sp>
        <p:nvSpPr>
          <p:cNvPr id="5" name="Text Placeholder 2"/>
          <p:cNvSpPr txBox="1">
            <a:spLocks/>
          </p:cNvSpPr>
          <p:nvPr/>
        </p:nvSpPr>
        <p:spPr>
          <a:xfrm>
            <a:off x="431590" y="4273618"/>
            <a:ext cx="10213530" cy="744649"/>
          </a:xfrm>
          <a:prstGeom prst="rect">
            <a:avLst/>
          </a:prstGeom>
          <a:solidFill>
            <a:srgbClr val="5C0200"/>
          </a:solidFill>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a-IR" sz="2200" dirty="0" smtClean="0"/>
              <a:t>بعد از اینکه محضر شریف ایشان عرض شد که حرکت جنین در دو ماهگی هم قابل مشاهده از طریق ابزارهای پزشکی است، فرمودند که هر زمان حرکت دیده شد، در حکم ولوج روح است.</a:t>
            </a:r>
            <a:endParaRPr lang="en-US" sz="2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776" y="5143396"/>
            <a:ext cx="5933454" cy="1584964"/>
          </a:xfrm>
          <a:prstGeom prst="rect">
            <a:avLst/>
          </a:prstGeom>
        </p:spPr>
      </p:pic>
    </p:spTree>
    <p:extLst>
      <p:ext uri="{BB962C8B-B14F-4D97-AF65-F5344CB8AC3E}">
        <p14:creationId xmlns:p14="http://schemas.microsoft.com/office/powerpoint/2010/main" val="261443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500"/>
                                        <p:tgtEl>
                                          <p:spTgt spid="5">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266" y="1846385"/>
            <a:ext cx="9959238" cy="3446584"/>
          </a:xfrm>
          <a:prstGeom prst="rect">
            <a:avLst/>
          </a:prstGeom>
        </p:spPr>
      </p:pic>
    </p:spTree>
    <p:extLst>
      <p:ext uri="{BB962C8B-B14F-4D97-AF65-F5344CB8AC3E}">
        <p14:creationId xmlns:p14="http://schemas.microsoft.com/office/powerpoint/2010/main" val="95932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266" y="1897635"/>
            <a:ext cx="9959238" cy="3344084"/>
          </a:xfrm>
          <a:prstGeom prst="rect">
            <a:avLst/>
          </a:prstGeom>
        </p:spPr>
      </p:pic>
    </p:spTree>
    <p:extLst>
      <p:ext uri="{BB962C8B-B14F-4D97-AF65-F5344CB8AC3E}">
        <p14:creationId xmlns:p14="http://schemas.microsoft.com/office/powerpoint/2010/main" val="3932792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277" y="1012008"/>
            <a:ext cx="7696200" cy="5449446"/>
          </a:xfrm>
          <a:prstGeom prst="rect">
            <a:avLst/>
          </a:prstGeom>
        </p:spPr>
      </p:pic>
    </p:spTree>
    <p:extLst>
      <p:ext uri="{BB962C8B-B14F-4D97-AF65-F5344CB8AC3E}">
        <p14:creationId xmlns:p14="http://schemas.microsoft.com/office/powerpoint/2010/main" val="3973253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304" y="1679331"/>
            <a:ext cx="9867298" cy="4198684"/>
          </a:xfrm>
          <a:prstGeom prst="rect">
            <a:avLst/>
          </a:prstGeom>
        </p:spPr>
      </p:pic>
    </p:spTree>
    <p:extLst>
      <p:ext uri="{BB962C8B-B14F-4D97-AF65-F5344CB8AC3E}">
        <p14:creationId xmlns:p14="http://schemas.microsoft.com/office/powerpoint/2010/main" val="40284487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17" y="1600200"/>
            <a:ext cx="10376902" cy="4150760"/>
          </a:xfrm>
          <a:prstGeom prst="rect">
            <a:avLst/>
          </a:prstGeom>
        </p:spPr>
      </p:pic>
    </p:spTree>
    <p:extLst>
      <p:ext uri="{BB962C8B-B14F-4D97-AF65-F5344CB8AC3E}">
        <p14:creationId xmlns:p14="http://schemas.microsoft.com/office/powerpoint/2010/main" val="2448310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25" y="1337325"/>
            <a:ext cx="10386511" cy="4476091"/>
          </a:xfrm>
          <a:prstGeom prst="rect">
            <a:avLst/>
          </a:prstGeom>
        </p:spPr>
      </p:pic>
    </p:spTree>
    <p:extLst>
      <p:ext uri="{BB962C8B-B14F-4D97-AF65-F5344CB8AC3E}">
        <p14:creationId xmlns:p14="http://schemas.microsoft.com/office/powerpoint/2010/main" val="1006102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dirty="0"/>
              <a:t>بررسی فقهی و اخلاقی غربال گری </a:t>
            </a:r>
            <a:r>
              <a:rPr lang="fa-IR" dirty="0" smtClean="0"/>
              <a:t>جنین</a:t>
            </a:r>
            <a:endParaRPr lang="en-US" dirty="0"/>
          </a:p>
        </p:txBody>
      </p:sp>
      <p:sp>
        <p:nvSpPr>
          <p:cNvPr id="3" name="Subtitle 2"/>
          <p:cNvSpPr>
            <a:spLocks noGrp="1"/>
          </p:cNvSpPr>
          <p:nvPr>
            <p:ph type="subTitle" idx="1"/>
          </p:nvPr>
        </p:nvSpPr>
        <p:spPr/>
        <p:txBody>
          <a:bodyPr/>
          <a:lstStyle/>
          <a:p>
            <a:r>
              <a:rPr lang="fa-IR" dirty="0"/>
              <a:t>غربال گری فعلی جنین چقدر درست و راهگشاست</a:t>
            </a:r>
            <a:r>
              <a:rPr lang="fa-IR" dirty="0" smtClean="0"/>
              <a:t>؟</a:t>
            </a:r>
            <a:endParaRPr lang="fa-IR" dirty="0"/>
          </a:p>
        </p:txBody>
      </p:sp>
    </p:spTree>
    <p:extLst>
      <p:ext uri="{BB962C8B-B14F-4D97-AF65-F5344CB8AC3E}">
        <p14:creationId xmlns:p14="http://schemas.microsoft.com/office/powerpoint/2010/main" val="21549732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562" y="800099"/>
            <a:ext cx="11561884" cy="5909310"/>
          </a:xfrm>
          <a:prstGeom prst="rect">
            <a:avLst/>
          </a:prstGeom>
          <a:noFill/>
        </p:spPr>
        <p:txBody>
          <a:bodyPr wrap="square" rtlCol="0">
            <a:spAutoFit/>
          </a:bodyPr>
          <a:lstStyle/>
          <a:p>
            <a:pPr algn="ctr" rtl="1">
              <a:lnSpc>
                <a:spcPct val="150000"/>
              </a:lnSpc>
            </a:pPr>
            <a:r>
              <a:rPr lang="fa-IR" sz="3200" b="1" dirty="0" smtClean="0">
                <a:solidFill>
                  <a:schemeClr val="bg1"/>
                </a:solidFill>
                <a:cs typeface="B Titr" panose="00000700000000000000" pitchFamily="2" charset="-78"/>
              </a:rPr>
              <a:t>استفتای تالاسمی ماژور</a:t>
            </a:r>
            <a:endParaRPr lang="en-US" sz="3200" b="1" dirty="0">
              <a:solidFill>
                <a:schemeClr val="bg1"/>
              </a:solidFill>
              <a:cs typeface="B Titr" panose="00000700000000000000" pitchFamily="2" charset="-78"/>
            </a:endParaRPr>
          </a:p>
          <a:p>
            <a:pPr algn="r" rtl="1">
              <a:lnSpc>
                <a:spcPct val="150000"/>
              </a:lnSpc>
            </a:pPr>
            <a:r>
              <a:rPr lang="ar-SA" dirty="0">
                <a:solidFill>
                  <a:schemeClr val="bg1"/>
                </a:solidFill>
                <a:cs typeface="B Titr" panose="00000700000000000000" pitchFamily="2" charset="-78"/>
              </a:rPr>
              <a:t>استفتای شماره 4141: بیماری تالاسمی نوعی بیماری کم خونی مهلک ژنتیکی است که به دو صورت بروز می‏کند:</a:t>
            </a:r>
            <a:endParaRPr lang="en-US" dirty="0">
              <a:solidFill>
                <a:schemeClr val="bg1"/>
              </a:solidFill>
              <a:cs typeface="B Titr" panose="00000700000000000000" pitchFamily="2" charset="-78"/>
            </a:endParaRPr>
          </a:p>
          <a:p>
            <a:pPr algn="r" rtl="1">
              <a:lnSpc>
                <a:spcPct val="150000"/>
              </a:lnSpc>
            </a:pPr>
            <a:r>
              <a:rPr lang="ar-SA" dirty="0">
                <a:solidFill>
                  <a:schemeClr val="bg1"/>
                </a:solidFill>
                <a:cs typeface="B Titr" panose="00000700000000000000" pitchFamily="2" charset="-78"/>
              </a:rPr>
              <a:t>الف. نوع مینور (نهفته): که علامت واضح جسمانی ندارد و فقط از طریق آزمایش ژنتیکی مشخص می‏شود.</a:t>
            </a:r>
            <a:endParaRPr lang="en-US" dirty="0">
              <a:solidFill>
                <a:schemeClr val="bg1"/>
              </a:solidFill>
              <a:cs typeface="B Titr" panose="00000700000000000000" pitchFamily="2" charset="-78"/>
            </a:endParaRPr>
          </a:p>
          <a:p>
            <a:pPr algn="r" rtl="1">
              <a:lnSpc>
                <a:spcPct val="150000"/>
              </a:lnSpc>
            </a:pPr>
            <a:r>
              <a:rPr lang="ar-SA" dirty="0">
                <a:solidFill>
                  <a:schemeClr val="bg1"/>
                </a:solidFill>
                <a:cs typeface="B Titr" panose="00000700000000000000" pitchFamily="2" charset="-78"/>
              </a:rPr>
              <a:t>ب. نوع ماژور (بارز): که علائم واضح جسمانی داشته و بیمار مبتلا به آن دچار کم خونی شدید بوده و در صورت عدم رسیدگی دقیق در سنین اولیه عمر فوت می‏کند. و در صورت عدم رسیدگی دقیق مانند، تزریق های مکرر خون (هر 2 هفته یکبار) - مصرف داروها و آمپولهای مختلف تخصصی که بسیار گران قیمت می‏باشند - مراجعات مکرر به مراکز درمانی تخصصی و غیره. شاید تا سنین بیشتری دوام آورند. مبتلایان به این نوع بیماری فوق العاده حساس بوده و معمولا دچار عوارض مهلک بیماری اعم از عفو نتهای خطر ناک، تغییر شکل کریه در استخوانهای صورت و بدن، تغییر رنگ پوست و... شده و زحمات فراوانی را به لحاظ نگهداری و صرف هزینه‏های مالی زیاد، متحمل خانواده‏ها و دولت می‏نمایند. از قبیل: تأسیس مراکز مختص به بیماری. نیاز به تهیه خون فراوان برای تزریقات مکرر. پرداخت سوبسید دولتی جهت تهیه داروها و لوازم مربوطه و ... </a:t>
            </a:r>
            <a:endParaRPr lang="en-US" dirty="0">
              <a:solidFill>
                <a:schemeClr val="bg1"/>
              </a:solidFill>
              <a:cs typeface="B Titr" panose="00000700000000000000" pitchFamily="2" charset="-78"/>
            </a:endParaRPr>
          </a:p>
          <a:p>
            <a:pPr algn="r" rtl="1">
              <a:lnSpc>
                <a:spcPct val="150000"/>
              </a:lnSpc>
            </a:pPr>
            <a:r>
              <a:rPr lang="ar-SA" dirty="0">
                <a:solidFill>
                  <a:schemeClr val="bg1"/>
                </a:solidFill>
                <a:cs typeface="B Titr" panose="00000700000000000000" pitchFamily="2" charset="-78"/>
              </a:rPr>
              <a:t>فرزندان حاصل از ازدواج دو نفر مبتلا به تالاسمی مینور ( نهفته ) که فقط از طریق آزمایش ژنتیکی قابل تشخیص می‏باشد، می‏تواند منجر به دو حالت شود: 1. نوزاد سالم. 2. نوزاد مبتلا به تالاسمی ماژور (که احتمال تعیین بروز بیماری در نوزاد دقیقا مشخص نمی‏باشد). تا قبل از هفته 8 الی 10 حاملگی نمی‏توان از نتیجه باروری مطلع گردید و فقط در حوالی هفته‏های 8 الی 10 حاملگی و از آن به بعد است که می‏توان با نمونه برداری از جنین و ضمائم آن در داخل رحم و بررسی ژنتیکی نمونه مربوطه، وجود یا عدم وجود بیماری را در جنین تشخیص داد.</a:t>
            </a:r>
            <a:endParaRPr lang="en-US" dirty="0">
              <a:solidFill>
                <a:schemeClr val="bg1"/>
              </a:solidFill>
              <a:cs typeface="B Titr" panose="00000700000000000000" pitchFamily="2" charset="-78"/>
            </a:endParaRPr>
          </a:p>
        </p:txBody>
      </p:sp>
    </p:spTree>
    <p:extLst>
      <p:ext uri="{BB962C8B-B14F-4D97-AF65-F5344CB8AC3E}">
        <p14:creationId xmlns:p14="http://schemas.microsoft.com/office/powerpoint/2010/main" val="1560801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562" y="800099"/>
            <a:ext cx="11561884" cy="5874685"/>
          </a:xfrm>
          <a:prstGeom prst="rect">
            <a:avLst/>
          </a:prstGeom>
          <a:noFill/>
        </p:spPr>
        <p:txBody>
          <a:bodyPr wrap="square" rtlCol="0">
            <a:spAutoFit/>
          </a:bodyPr>
          <a:lstStyle/>
          <a:p>
            <a:pPr algn="r" rtl="1">
              <a:lnSpc>
                <a:spcPct val="150000"/>
              </a:lnSpc>
            </a:pPr>
            <a:r>
              <a:rPr lang="fa-IR" b="1" dirty="0">
                <a:solidFill>
                  <a:schemeClr val="bg1"/>
                </a:solidFill>
                <a:cs typeface="B Titr" panose="00000700000000000000" pitchFamily="2" charset="-78"/>
              </a:rPr>
              <a:t>بنده به عنوان پزشک دارای یک زوج بیمار مبتلا به تالاسمی مینور هستم (بدون نشانه‏های بارز جسمانی) که متأسفانه قبل از ازدواج آزمایش ژنتیکی انجام نداده و در نتیجه صاحب سه فرزند مبتلا به تالاسمی ماژور (بانشانه‏های بارز جسمانی) گردیده‏اند. (البته به این امید که شاید یکی بعد از دیگری سالم باشد). فرزندارشد در سن 13 سالگی به دلیل عوارض بیماری فوت نموده است و تمامی سعی و تلاس و توان جسمی و مالی این زوج مصروف نگهداری از هر فرزند باقیمانده است که دقیقا ایشان را هم به لحاظ روحی و هم به لحاظ مالی دچار معضل نموده است. پدر بیمار که اتفاقا از مسؤولین مؤمن و متعهد مملکتی نیز می‏باشند، حاضر نیست که همسر دیگری اختیار نماید و کانون خانوادگی خود را دچار مشکل نموده بر عذاب زوجه خویش بیافزاید. ولی خود و همسرشان آرزومندند که با توجه به احتمال موجود، صاحب حد اقل یک فرزند سالم باشند و به دلیل عدم امکام تشخیص بیماری در نوزاد تا قبل از هفته‏8 الی 10 حاملگی، و نیز عدم وضوح حکم شرعی در مورد مجوز سقط جنین مبتلا، دیگر حاضر به انجام ریسک در مورد حاملگی مجدد همسرش نمی‏باشد.</a:t>
            </a:r>
          </a:p>
          <a:p>
            <a:pPr algn="r" rtl="1">
              <a:lnSpc>
                <a:spcPct val="150000"/>
              </a:lnSpc>
            </a:pPr>
            <a:r>
              <a:rPr lang="fa-IR" b="1" dirty="0">
                <a:solidFill>
                  <a:schemeClr val="bg1"/>
                </a:solidFill>
                <a:cs typeface="B Titr" panose="00000700000000000000" pitchFamily="2" charset="-78"/>
              </a:rPr>
              <a:t>در خارج از کشور برای جلوگیری از اتلاف سرمایه‏های انسانی، مالی، و زمانی، بعد از احراز تشخیص بیماری در جنین ( در طی هفته 8 الی 10)، اجازه سقط قانونی صادر گردیده و پدر و مادر و نیز جامعه و دولت را از مشکلات فراوان روحی روانی و اجتماعی حاصل از اینگونه بیماران نجات می‏دهد. در داخل کشور طبق مقررات جاری حکومت اسلامی، در صورت احتمال بالای ایجاد عوارض جنینی مثلا در موردی که مادر تحت تابش مقادیر بالای اشعه‏قرار گیرد، اجازه سقط قانونی از طرف شورای تخصص پزشکی قانونی صادر می‏گردد. مستدعی است با توجه به مسائل فوق، وظیفه شرعی پزشکی در مورد اجازه سقط جنین در صورت احراز تشخیص بیماری فوق (تالاسمی ماژور) در طی هفته‏های‏8 الی‏10 حاملگی یا بعد از آن را معین و مشخص فرمایید.</a:t>
            </a:r>
          </a:p>
        </p:txBody>
      </p:sp>
    </p:spTree>
    <p:extLst>
      <p:ext uri="{BB962C8B-B14F-4D97-AF65-F5344CB8AC3E}">
        <p14:creationId xmlns:p14="http://schemas.microsoft.com/office/powerpoint/2010/main" val="2863462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76531" y="2051419"/>
            <a:ext cx="11382013" cy="4489450"/>
          </a:xfrm>
        </p:spPr>
        <p:txBody>
          <a:bodyPr>
            <a:normAutofit fontScale="90000"/>
          </a:bodyPr>
          <a:lstStyle/>
          <a:p>
            <a:pPr>
              <a:lnSpc>
                <a:spcPct val="150000"/>
              </a:lnSpc>
            </a:pPr>
            <a:r>
              <a:rPr lang="fa-IR" sz="2500" b="1" dirty="0" smtClean="0">
                <a:solidFill>
                  <a:schemeClr val="bg1">
                    <a:lumMod val="50000"/>
                  </a:schemeClr>
                </a:solidFill>
                <a:cs typeface="B Zar" panose="00000400000000000000" pitchFamily="2" charset="-78"/>
              </a:rPr>
              <a:t>تنظیم علمی و طراحی: </a:t>
            </a:r>
            <a:r>
              <a:rPr lang="fa-IR" sz="2500" dirty="0" smtClean="0">
                <a:solidFill>
                  <a:schemeClr val="bg1">
                    <a:lumMod val="50000"/>
                  </a:schemeClr>
                </a:solidFill>
                <a:cs typeface="B Zar" panose="00000400000000000000" pitchFamily="2" charset="-78"/>
              </a:rPr>
              <a:t>جمعی از پژوهشگران حوزوری و دانشگاهی شامل پژوهشگران حوزوی، پزشکان، حقوقدانان، فعالان فرهنگی و اجتماعی و دیگر دلسوزان حوزوی و دانشگاهی (گروه پژوهشی حرمت حیات جنین)</a:t>
            </a:r>
            <a:br>
              <a:rPr lang="fa-IR" sz="2500" dirty="0" smtClean="0">
                <a:solidFill>
                  <a:schemeClr val="bg1">
                    <a:lumMod val="50000"/>
                  </a:schemeClr>
                </a:solidFill>
                <a:cs typeface="B Zar" panose="00000400000000000000" pitchFamily="2" charset="-78"/>
              </a:rPr>
            </a:br>
            <a:r>
              <a:rPr lang="fa-IR" sz="800" b="1" dirty="0" smtClean="0">
                <a:solidFill>
                  <a:schemeClr val="bg1">
                    <a:lumMod val="50000"/>
                  </a:schemeClr>
                </a:solidFill>
                <a:cs typeface="B Zar" panose="00000400000000000000" pitchFamily="2" charset="-78"/>
              </a:rPr>
              <a:t/>
            </a:r>
            <a:br>
              <a:rPr lang="fa-IR" sz="800" b="1" dirty="0" smtClean="0">
                <a:solidFill>
                  <a:schemeClr val="bg1">
                    <a:lumMod val="50000"/>
                  </a:schemeClr>
                </a:solidFill>
                <a:cs typeface="B Zar" panose="00000400000000000000" pitchFamily="2" charset="-78"/>
              </a:rPr>
            </a:br>
            <a:r>
              <a:rPr lang="fa-IR" sz="2500" b="1" dirty="0" smtClean="0">
                <a:solidFill>
                  <a:schemeClr val="bg1">
                    <a:lumMod val="50000"/>
                  </a:schemeClr>
                </a:solidFill>
                <a:cs typeface="B Zar" panose="00000400000000000000" pitchFamily="2" charset="-78"/>
              </a:rPr>
              <a:t>هرگونه استفاده از آن حتی بدون ذکر نام طراحان، </a:t>
            </a:r>
            <a:r>
              <a:rPr lang="fa-IR" sz="3600" b="1" dirty="0" smtClean="0">
                <a:cs typeface="B Zar" panose="00000400000000000000" pitchFamily="2" charset="-78"/>
              </a:rPr>
              <a:t>مجاز </a:t>
            </a:r>
            <a:r>
              <a:rPr lang="fa-IR" sz="2500" b="1" dirty="0" smtClean="0">
                <a:solidFill>
                  <a:schemeClr val="bg1">
                    <a:lumMod val="50000"/>
                  </a:schemeClr>
                </a:solidFill>
                <a:cs typeface="B Zar" panose="00000400000000000000" pitchFamily="2" charset="-78"/>
              </a:rPr>
              <a:t>است.</a:t>
            </a:r>
            <a:br>
              <a:rPr lang="fa-IR" sz="2500" b="1" dirty="0" smtClean="0">
                <a:solidFill>
                  <a:schemeClr val="bg1">
                    <a:lumMod val="50000"/>
                  </a:schemeClr>
                </a:solidFill>
                <a:cs typeface="B Zar" panose="00000400000000000000" pitchFamily="2" charset="-78"/>
              </a:rPr>
            </a:br>
            <a:r>
              <a:rPr lang="fa-IR" sz="900" b="1" dirty="0" smtClean="0">
                <a:solidFill>
                  <a:schemeClr val="bg1">
                    <a:lumMod val="50000"/>
                  </a:schemeClr>
                </a:solidFill>
                <a:cs typeface="B Zar" panose="00000400000000000000" pitchFamily="2" charset="-78"/>
              </a:rPr>
              <a:t/>
            </a:r>
            <a:br>
              <a:rPr lang="fa-IR" sz="900" b="1" dirty="0" smtClean="0">
                <a:solidFill>
                  <a:schemeClr val="bg1">
                    <a:lumMod val="50000"/>
                  </a:schemeClr>
                </a:solidFill>
                <a:cs typeface="B Zar" panose="00000400000000000000" pitchFamily="2" charset="-78"/>
              </a:rPr>
            </a:br>
            <a:r>
              <a:rPr lang="fa-IR" sz="2500" b="1" dirty="0" smtClean="0">
                <a:solidFill>
                  <a:schemeClr val="bg1">
                    <a:lumMod val="50000"/>
                  </a:schemeClr>
                </a:solidFill>
                <a:cs typeface="B Zar" panose="00000400000000000000" pitchFamily="2" charset="-78"/>
              </a:rPr>
              <a:t>تنها رعایت کردن این </a:t>
            </a:r>
            <a:r>
              <a:rPr lang="fa-IR" sz="3200" b="1" dirty="0" smtClean="0">
                <a:cs typeface="B Zar" panose="00000400000000000000" pitchFamily="2" charset="-78"/>
              </a:rPr>
              <a:t>شرط</a:t>
            </a:r>
            <a:r>
              <a:rPr lang="fa-IR" sz="3200" b="1" dirty="0" smtClean="0">
                <a:solidFill>
                  <a:schemeClr val="accent4">
                    <a:lumMod val="20000"/>
                    <a:lumOff val="80000"/>
                  </a:schemeClr>
                </a:solidFill>
                <a:cs typeface="B Zar" panose="00000400000000000000" pitchFamily="2" charset="-78"/>
              </a:rPr>
              <a:t> </a:t>
            </a:r>
            <a:r>
              <a:rPr lang="fa-IR" sz="2500" b="1" dirty="0" smtClean="0">
                <a:solidFill>
                  <a:schemeClr val="bg1">
                    <a:lumMod val="50000"/>
                  </a:schemeClr>
                </a:solidFill>
                <a:cs typeface="B Zar" panose="00000400000000000000" pitchFamily="2" charset="-78"/>
              </a:rPr>
              <a:t>ضروری است:</a:t>
            </a:r>
            <a:br>
              <a:rPr lang="fa-IR" sz="2500" b="1" dirty="0" smtClean="0">
                <a:solidFill>
                  <a:schemeClr val="bg1">
                    <a:lumMod val="50000"/>
                  </a:schemeClr>
                </a:solidFill>
                <a:cs typeface="B Zar" panose="00000400000000000000" pitchFamily="2" charset="-78"/>
              </a:rPr>
            </a:br>
            <a:r>
              <a:rPr lang="fa-IR" sz="2200" b="1" dirty="0" smtClean="0">
                <a:solidFill>
                  <a:schemeClr val="bg1">
                    <a:lumMod val="50000"/>
                  </a:schemeClr>
                </a:solidFill>
                <a:cs typeface="B Zar" panose="00000400000000000000" pitchFamily="2" charset="-78"/>
              </a:rPr>
              <a:t>در صورت مواجهه با چالش و سوال، موارد را به ما منتقل فرمایید تا مباحث، موجب اندک هم کژفهمی نشود.</a:t>
            </a:r>
            <a:br>
              <a:rPr lang="fa-IR" sz="2200" b="1" dirty="0" smtClean="0">
                <a:solidFill>
                  <a:schemeClr val="bg1">
                    <a:lumMod val="50000"/>
                  </a:schemeClr>
                </a:solidFill>
                <a:cs typeface="B Zar" panose="00000400000000000000" pitchFamily="2" charset="-78"/>
              </a:rPr>
            </a:br>
            <a:r>
              <a:rPr lang="fa-IR" sz="2200" b="1" dirty="0" smtClean="0">
                <a:solidFill>
                  <a:schemeClr val="bg1">
                    <a:lumMod val="50000"/>
                  </a:schemeClr>
                </a:solidFill>
                <a:cs typeface="B Zar" panose="00000400000000000000" pitchFamily="2" charset="-78"/>
              </a:rPr>
              <a:t>صوت اساتید تدریس کننده را حتما استماع فرمایید.</a:t>
            </a:r>
            <a:br>
              <a:rPr lang="fa-IR" sz="2200" b="1" dirty="0" smtClean="0">
                <a:solidFill>
                  <a:schemeClr val="bg1">
                    <a:lumMod val="50000"/>
                  </a:schemeClr>
                </a:solidFill>
                <a:cs typeface="B Zar" panose="00000400000000000000" pitchFamily="2" charset="-78"/>
              </a:rPr>
            </a:br>
            <a:r>
              <a:rPr lang="fa-IR" sz="2200" b="1" dirty="0" smtClean="0">
                <a:solidFill>
                  <a:schemeClr val="bg1">
                    <a:lumMod val="50000"/>
                  </a:schemeClr>
                </a:solidFill>
                <a:cs typeface="B Zar" panose="00000400000000000000" pitchFamily="2" charset="-78"/>
              </a:rPr>
              <a:t>بدون تسلط کافی، هرگز بحث را ارائه نفرمایید.</a:t>
            </a:r>
            <a:br>
              <a:rPr lang="fa-IR" sz="2200" b="1" dirty="0" smtClean="0">
                <a:solidFill>
                  <a:schemeClr val="bg1">
                    <a:lumMod val="50000"/>
                  </a:schemeClr>
                </a:solidFill>
                <a:cs typeface="B Zar" panose="00000400000000000000" pitchFamily="2" charset="-78"/>
              </a:rPr>
            </a:br>
            <a:r>
              <a:rPr lang="fa-IR" sz="2200" b="1" dirty="0" smtClean="0">
                <a:solidFill>
                  <a:schemeClr val="bg1">
                    <a:lumMod val="50000"/>
                  </a:schemeClr>
                </a:solidFill>
                <a:cs typeface="B Zar" panose="00000400000000000000" pitchFamily="2" charset="-78"/>
              </a:rPr>
              <a:t>تولیدات علمی خود را اعم از مقاله، صوت و اسلاید ارائه برای ما ارسال فرمایید.</a:t>
            </a:r>
            <a:endParaRPr lang="en-US" sz="2200" b="1" dirty="0">
              <a:solidFill>
                <a:schemeClr val="bg1">
                  <a:lumMod val="50000"/>
                </a:schemeClr>
              </a:solidFill>
              <a:cs typeface="B Zar" panose="00000400000000000000" pitchFamily="2" charset="-78"/>
            </a:endParaRPr>
          </a:p>
        </p:txBody>
      </p:sp>
      <p:sp>
        <p:nvSpPr>
          <p:cNvPr id="3" name="Title 6"/>
          <p:cNvSpPr txBox="1">
            <a:spLocks/>
          </p:cNvSpPr>
          <p:nvPr/>
        </p:nvSpPr>
        <p:spPr>
          <a:xfrm>
            <a:off x="1516655" y="640251"/>
            <a:ext cx="9331037" cy="1144298"/>
          </a:xfrm>
          <a:prstGeom prst="rect">
            <a:avLst/>
          </a:prstGeom>
        </p:spPr>
        <p:txBody>
          <a:bodyPr>
            <a:noAutofit/>
          </a:bodyPr>
          <a:lstStyle>
            <a:lvl1pPr algn="ctr" defTabSz="914400" rtl="1" eaLnBrk="1" latinLnBrk="0" hangingPunct="1">
              <a:lnSpc>
                <a:spcPct val="90000"/>
              </a:lnSpc>
              <a:spcBef>
                <a:spcPct val="0"/>
              </a:spcBef>
              <a:buNone/>
              <a:defRPr sz="4800" kern="1200">
                <a:solidFill>
                  <a:schemeClr val="bg1"/>
                </a:solidFill>
                <a:latin typeface="+mj-lt"/>
                <a:ea typeface="+mj-ea"/>
                <a:cs typeface="B Titr" panose="00000700000000000000" pitchFamily="2" charset="-78"/>
              </a:defRPr>
            </a:lvl1pPr>
          </a:lstStyle>
          <a:p>
            <a:pPr>
              <a:lnSpc>
                <a:spcPct val="150000"/>
              </a:lnSpc>
            </a:pPr>
            <a:r>
              <a:rPr lang="fa-IR" sz="4400" dirty="0" smtClean="0"/>
              <a:t>توضیحاتی درباره این اثر</a:t>
            </a:r>
            <a:endParaRPr lang="en-US" sz="4400" dirty="0"/>
          </a:p>
        </p:txBody>
      </p:sp>
      <p:sp>
        <p:nvSpPr>
          <p:cNvPr id="6" name="Title 6"/>
          <p:cNvSpPr txBox="1">
            <a:spLocks/>
          </p:cNvSpPr>
          <p:nvPr/>
        </p:nvSpPr>
        <p:spPr>
          <a:xfrm rot="20387262">
            <a:off x="371913" y="929761"/>
            <a:ext cx="3321476" cy="565278"/>
          </a:xfrm>
          <a:prstGeom prst="rect">
            <a:avLst/>
          </a:prstGeom>
        </p:spPr>
        <p:txBody>
          <a:bodyPr>
            <a:noAutofit/>
          </a:bodyPr>
          <a:lstStyle>
            <a:lvl1pPr algn="ctr" defTabSz="914400" rtl="1" eaLnBrk="1" latinLnBrk="0" hangingPunct="1">
              <a:lnSpc>
                <a:spcPct val="90000"/>
              </a:lnSpc>
              <a:spcBef>
                <a:spcPct val="0"/>
              </a:spcBef>
              <a:buNone/>
              <a:defRPr sz="4800" kern="1200">
                <a:solidFill>
                  <a:schemeClr val="bg1"/>
                </a:solidFill>
                <a:latin typeface="+mj-lt"/>
                <a:ea typeface="+mj-ea"/>
                <a:cs typeface="B Titr" panose="00000700000000000000" pitchFamily="2" charset="-78"/>
              </a:defRPr>
            </a:lvl1pPr>
          </a:lstStyle>
          <a:p>
            <a:pPr>
              <a:lnSpc>
                <a:spcPct val="150000"/>
              </a:lnSpc>
            </a:pPr>
            <a:r>
              <a:rPr lang="fa-IR" sz="2000" dirty="0" smtClean="0">
                <a:solidFill>
                  <a:schemeClr val="accent4">
                    <a:lumMod val="75000"/>
                  </a:schemeClr>
                </a:solidFill>
                <a:cs typeface="B Sina" panose="00000700000000000000" pitchFamily="2" charset="-78"/>
              </a:rPr>
              <a:t>این ارائه در حال ارتقا است</a:t>
            </a:r>
            <a:endParaRPr lang="en-US" sz="2000" dirty="0">
              <a:solidFill>
                <a:schemeClr val="accent4">
                  <a:lumMod val="75000"/>
                </a:schemeClr>
              </a:solidFill>
              <a:cs typeface="B Sina" panose="00000700000000000000" pitchFamily="2" charset="-78"/>
            </a:endParaRPr>
          </a:p>
        </p:txBody>
      </p:sp>
    </p:spTree>
    <p:extLst>
      <p:ext uri="{BB962C8B-B14F-4D97-AF65-F5344CB8AC3E}">
        <p14:creationId xmlns:p14="http://schemas.microsoft.com/office/powerpoint/2010/main" val="263584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1250"/>
                                        <p:tgtEl>
                                          <p:spTgt spid="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750"/>
                            </p:stCondLst>
                            <p:childTnLst>
                              <p:par>
                                <p:cTn id="22" presetID="21" presetClass="emph" presetSubtype="0" fill="hold" grpId="1" nodeType="afterEffect">
                                  <p:stCondLst>
                                    <p:cond delay="0"/>
                                  </p:stCondLst>
                                  <p:childTnLst>
                                    <p:animClr clrSpc="hsl" dir="cw">
                                      <p:cBhvr override="childStyle">
                                        <p:cTn id="23" dur="500" fill="hold"/>
                                        <p:tgtEl>
                                          <p:spTgt spid="6"/>
                                        </p:tgtEl>
                                        <p:attrNameLst>
                                          <p:attrName>style.color</p:attrName>
                                        </p:attrNameLst>
                                      </p:cBhvr>
                                      <p:by>
                                        <p:hsl h="7200000" s="0" l="0"/>
                                      </p:by>
                                    </p:animClr>
                                    <p:animClr clrSpc="hsl" dir="cw">
                                      <p:cBhvr>
                                        <p:cTn id="24" dur="500" fill="hold"/>
                                        <p:tgtEl>
                                          <p:spTgt spid="6"/>
                                        </p:tgtEl>
                                        <p:attrNameLst>
                                          <p:attrName>fillcolor</p:attrName>
                                        </p:attrNameLst>
                                      </p:cBhvr>
                                      <p:by>
                                        <p:hsl h="7200000" s="0" l="0"/>
                                      </p:by>
                                    </p:animClr>
                                    <p:animClr clrSpc="hsl" dir="cw">
                                      <p:cBhvr>
                                        <p:cTn id="25" dur="500" fill="hold"/>
                                        <p:tgtEl>
                                          <p:spTgt spid="6"/>
                                        </p:tgtEl>
                                        <p:attrNameLst>
                                          <p:attrName>stroke.color</p:attrName>
                                        </p:attrNameLst>
                                      </p:cBhvr>
                                      <p:by>
                                        <p:hsl h="7200000" s="0" l="0"/>
                                      </p:by>
                                    </p:animClr>
                                    <p:set>
                                      <p:cBhvr>
                                        <p:cTn id="26"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01260"/>
            <a:ext cx="11561884" cy="4401205"/>
          </a:xfrm>
          <a:prstGeom prst="rect">
            <a:avLst/>
          </a:prstGeom>
          <a:noFill/>
        </p:spPr>
        <p:txBody>
          <a:bodyPr wrap="square" rtlCol="0">
            <a:spAutoFit/>
          </a:bodyPr>
          <a:lstStyle/>
          <a:p>
            <a:pPr algn="ctr" rtl="1">
              <a:lnSpc>
                <a:spcPct val="250000"/>
              </a:lnSpc>
            </a:pPr>
            <a:r>
              <a:rPr lang="fa-IR" sz="2800" b="1" dirty="0" smtClean="0">
                <a:solidFill>
                  <a:schemeClr val="bg1"/>
                </a:solidFill>
                <a:cs typeface="B Titr" panose="00000700000000000000" pitchFamily="2" charset="-78"/>
              </a:rPr>
              <a:t>مقام معظم رهبری حضرت آیت </a:t>
            </a:r>
            <a:r>
              <a:rPr lang="fa-IR" sz="2800" b="1" dirty="0">
                <a:solidFill>
                  <a:schemeClr val="bg1"/>
                </a:solidFill>
                <a:cs typeface="B Titr" panose="00000700000000000000" pitchFamily="2" charset="-78"/>
              </a:rPr>
              <a:t>الله خامنه‌ای</a:t>
            </a:r>
          </a:p>
          <a:p>
            <a:pPr algn="r" rtl="1">
              <a:lnSpc>
                <a:spcPct val="250000"/>
              </a:lnSpc>
            </a:pPr>
            <a:r>
              <a:rPr lang="fa-IR" sz="2800" b="1" dirty="0">
                <a:solidFill>
                  <a:schemeClr val="bg1"/>
                </a:solidFill>
                <a:cs typeface="B Titr" panose="00000700000000000000" pitchFamily="2" charset="-78"/>
              </a:rPr>
              <a:t>اگر تشخیص بیماری در جنین قطعی است و داشتن و نگهداشتن چنین فرزندی موجب حرج است - کما اینکه نوعا چنین است - در این صورت جایز است قبل از دمیده شدن روح در جنین آن را اسقاط کنند، ولی بنابر احتیاط، دیه آن پرداخته شود. </a:t>
            </a:r>
            <a:r>
              <a:rPr lang="fa-IR" sz="2800" b="1" dirty="0" smtClean="0">
                <a:solidFill>
                  <a:schemeClr val="bg1"/>
                </a:solidFill>
                <a:cs typeface="B Titr" panose="00000700000000000000" pitchFamily="2" charset="-78"/>
              </a:rPr>
              <a:t>1375/03/29</a:t>
            </a:r>
            <a:endParaRPr lang="fa-IR" sz="2800" b="1" dirty="0">
              <a:solidFill>
                <a:schemeClr val="bg1"/>
              </a:solidFill>
              <a:cs typeface="B Titr" panose="00000700000000000000" pitchFamily="2" charset="-78"/>
            </a:endParaRPr>
          </a:p>
        </p:txBody>
      </p:sp>
    </p:spTree>
    <p:extLst>
      <p:ext uri="{BB962C8B-B14F-4D97-AF65-F5344CB8AC3E}">
        <p14:creationId xmlns:p14="http://schemas.microsoft.com/office/powerpoint/2010/main" val="20369865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6" y="79271"/>
            <a:ext cx="10515600" cy="1325563"/>
          </a:xfrm>
        </p:spPr>
        <p:txBody>
          <a:bodyPr/>
          <a:lstStyle/>
          <a:p>
            <a:r>
              <a:rPr lang="fa-IR" dirty="0"/>
              <a:t>غربال گری گسترده </a:t>
            </a:r>
            <a:r>
              <a:rPr lang="fa-IR" dirty="0" smtClean="0"/>
              <a:t>جنین</a:t>
            </a:r>
            <a:endParaRPr lang="en-US" dirty="0"/>
          </a:p>
        </p:txBody>
      </p:sp>
      <p:sp>
        <p:nvSpPr>
          <p:cNvPr id="3" name="Text Placeholder 2"/>
          <p:cNvSpPr>
            <a:spLocks noGrp="1"/>
          </p:cNvSpPr>
          <p:nvPr>
            <p:ph type="body" sz="quarter" idx="13"/>
          </p:nvPr>
        </p:nvSpPr>
        <p:spPr>
          <a:xfrm>
            <a:off x="519546" y="1926555"/>
            <a:ext cx="9310254" cy="4520478"/>
          </a:xfrm>
        </p:spPr>
        <p:txBody>
          <a:bodyPr>
            <a:normAutofit fontScale="92500" lnSpcReduction="20000"/>
          </a:bodyPr>
          <a:lstStyle/>
          <a:p>
            <a:pPr marL="571500" indent="-571500">
              <a:lnSpc>
                <a:spcPct val="150000"/>
              </a:lnSpc>
            </a:pPr>
            <a:r>
              <a:rPr lang="fa-IR" b="1" dirty="0">
                <a:cs typeface="B Mitra" pitchFamily="2" charset="-78"/>
              </a:rPr>
              <a:t>ظلم به مادران</a:t>
            </a:r>
          </a:p>
          <a:p>
            <a:pPr marL="571500" indent="-571500">
              <a:lnSpc>
                <a:spcPct val="150000"/>
              </a:lnSpc>
            </a:pPr>
            <a:r>
              <a:rPr lang="fa-IR" b="1" dirty="0">
                <a:cs typeface="B Mitra" pitchFamily="2" charset="-78"/>
              </a:rPr>
              <a:t>ظلم به جامعه پزشکی</a:t>
            </a:r>
          </a:p>
          <a:p>
            <a:pPr marL="571500" indent="-571500">
              <a:lnSpc>
                <a:spcPct val="150000"/>
              </a:lnSpc>
            </a:pPr>
            <a:r>
              <a:rPr lang="fa-IR" b="1" dirty="0">
                <a:cs typeface="B Mitra" pitchFamily="2" charset="-78"/>
              </a:rPr>
              <a:t>ظلم به جنین های بی پناه</a:t>
            </a:r>
          </a:p>
          <a:p>
            <a:pPr marL="571500" indent="-571500">
              <a:lnSpc>
                <a:spcPct val="150000"/>
              </a:lnSpc>
            </a:pPr>
            <a:r>
              <a:rPr lang="fa-IR" b="1" dirty="0">
                <a:cs typeface="B Mitra" pitchFamily="2" charset="-78"/>
              </a:rPr>
              <a:t>آسیب های فرهنگی</a:t>
            </a:r>
          </a:p>
          <a:p>
            <a:pPr marL="571500" indent="-571500">
              <a:lnSpc>
                <a:spcPct val="150000"/>
              </a:lnSpc>
            </a:pPr>
            <a:r>
              <a:rPr lang="fa-IR" b="1" dirty="0">
                <a:cs typeface="B Mitra" pitchFamily="2" charset="-78"/>
              </a:rPr>
              <a:t>آسیب های اقتصادی و غیر قابل توجیه بودن</a:t>
            </a:r>
          </a:p>
          <a:p>
            <a:pPr marL="571500" indent="-571500">
              <a:lnSpc>
                <a:spcPct val="150000"/>
              </a:lnSpc>
            </a:pPr>
            <a:r>
              <a:rPr lang="fa-IR" b="1" dirty="0">
                <a:cs typeface="B Mitra" pitchFamily="2" charset="-78"/>
              </a:rPr>
              <a:t>عدم قطعیت، تشکیک در ولوج روح، تحقق حرج</a:t>
            </a:r>
            <a:endParaRPr lang="ar-SA" sz="4400" b="1" dirty="0">
              <a:cs typeface="B Mitra" pitchFamily="2" charset="-78"/>
            </a:endParaRPr>
          </a:p>
          <a:p>
            <a:endParaRPr lang="en-US" dirty="0"/>
          </a:p>
        </p:txBody>
      </p:sp>
    </p:spTree>
    <p:extLst>
      <p:ext uri="{BB962C8B-B14F-4D97-AF65-F5344CB8AC3E}">
        <p14:creationId xmlns:p14="http://schemas.microsoft.com/office/powerpoint/2010/main" val="21963325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6" y="79271"/>
            <a:ext cx="10515600" cy="1325563"/>
          </a:xfrm>
        </p:spPr>
        <p:txBody>
          <a:bodyPr/>
          <a:lstStyle/>
          <a:p>
            <a:r>
              <a:rPr lang="fa-IR" dirty="0" smtClean="0"/>
              <a:t>چالش های دینی غربالگری فعلی</a:t>
            </a:r>
            <a:endParaRPr lang="en-US" dirty="0"/>
          </a:p>
        </p:txBody>
      </p:sp>
      <p:sp>
        <p:nvSpPr>
          <p:cNvPr id="3" name="Text Placeholder 2"/>
          <p:cNvSpPr>
            <a:spLocks noGrp="1"/>
          </p:cNvSpPr>
          <p:nvPr>
            <p:ph type="body" sz="quarter" idx="13"/>
          </p:nvPr>
        </p:nvSpPr>
        <p:spPr>
          <a:xfrm>
            <a:off x="519546" y="1926555"/>
            <a:ext cx="9310254" cy="4520478"/>
          </a:xfrm>
        </p:spPr>
        <p:txBody>
          <a:bodyPr>
            <a:normAutofit/>
          </a:bodyPr>
          <a:lstStyle/>
          <a:p>
            <a:pPr marL="571500" indent="-571500">
              <a:lnSpc>
                <a:spcPct val="150000"/>
              </a:lnSpc>
            </a:pPr>
            <a:r>
              <a:rPr lang="fa-IR" b="1" dirty="0" smtClean="0">
                <a:cs typeface="B Mitra" pitchFamily="2" charset="-78"/>
              </a:rPr>
              <a:t>زمان ولوج</a:t>
            </a:r>
            <a:r>
              <a:rPr lang="fa-IR" dirty="0"/>
              <a:t> </a:t>
            </a:r>
            <a:r>
              <a:rPr lang="fa-IR" dirty="0" smtClean="0"/>
              <a:t>روح</a:t>
            </a:r>
          </a:p>
          <a:p>
            <a:pPr marL="571500" indent="-571500">
              <a:lnSpc>
                <a:spcPct val="150000"/>
              </a:lnSpc>
            </a:pPr>
            <a:r>
              <a:rPr lang="fa-IR" b="1" dirty="0" smtClean="0">
                <a:cs typeface="B Mitra" pitchFamily="2" charset="-78"/>
              </a:rPr>
              <a:t>تعریف و میزان حرج</a:t>
            </a:r>
          </a:p>
          <a:p>
            <a:pPr marL="571500" indent="-571500">
              <a:lnSpc>
                <a:spcPct val="150000"/>
              </a:lnSpc>
            </a:pPr>
            <a:r>
              <a:rPr lang="fa-IR" b="1" dirty="0" smtClean="0">
                <a:cs typeface="B Mitra" pitchFamily="2" charset="-78"/>
              </a:rPr>
              <a:t>تعریف قطعیت</a:t>
            </a:r>
          </a:p>
          <a:p>
            <a:pPr marL="571500" indent="-571500">
              <a:lnSpc>
                <a:spcPct val="150000"/>
              </a:lnSpc>
            </a:pPr>
            <a:r>
              <a:rPr lang="fa-IR" b="1" dirty="0" smtClean="0">
                <a:cs typeface="B Mitra" pitchFamily="2" charset="-78"/>
              </a:rPr>
              <a:t>مندوحه (راه جایگزین)</a:t>
            </a:r>
          </a:p>
          <a:p>
            <a:pPr marL="571500" indent="-571500">
              <a:lnSpc>
                <a:spcPct val="150000"/>
              </a:lnSpc>
            </a:pPr>
            <a:r>
              <a:rPr lang="fa-IR" b="1" dirty="0" smtClean="0">
                <a:cs typeface="B Mitra" pitchFamily="2" charset="-78"/>
              </a:rPr>
              <a:t>جواز یا ترجیح</a:t>
            </a:r>
          </a:p>
        </p:txBody>
      </p:sp>
    </p:spTree>
    <p:extLst>
      <p:ext uri="{BB962C8B-B14F-4D97-AF65-F5344CB8AC3E}">
        <p14:creationId xmlns:p14="http://schemas.microsoft.com/office/powerpoint/2010/main" val="42606145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66393" y="1248507"/>
            <a:ext cx="1916722" cy="153645"/>
          </a:xfrm>
          <a:prstGeom prst="rect">
            <a:avLst/>
          </a:prstGeom>
          <a:solidFill>
            <a:srgbClr val="2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3"/>
          </p:nvPr>
        </p:nvSpPr>
        <p:spPr>
          <a:xfrm>
            <a:off x="5927855" y="1842921"/>
            <a:ext cx="4673846" cy="4600263"/>
          </a:xfrm>
        </p:spPr>
        <p:txBody>
          <a:bodyPr>
            <a:normAutofit/>
          </a:bodyPr>
          <a:lstStyle/>
          <a:p>
            <a:pPr marL="571500" indent="-571500">
              <a:lnSpc>
                <a:spcPct val="150000"/>
              </a:lnSpc>
            </a:pPr>
            <a:r>
              <a:rPr lang="fa-IR" b="1" dirty="0" smtClean="0">
                <a:cs typeface="B Mitra" pitchFamily="2" charset="-78"/>
              </a:rPr>
              <a:t>تعریف حرج</a:t>
            </a:r>
          </a:p>
          <a:p>
            <a:pPr marL="571500" indent="-571500">
              <a:lnSpc>
                <a:spcPct val="150000"/>
              </a:lnSpc>
            </a:pPr>
            <a:r>
              <a:rPr lang="fa-IR" b="1" dirty="0" smtClean="0">
                <a:cs typeface="B Mitra" pitchFamily="2" charset="-78"/>
              </a:rPr>
              <a:t>اهمیت تناسب حرج</a:t>
            </a:r>
          </a:p>
          <a:p>
            <a:pPr marL="571500" indent="-571500">
              <a:lnSpc>
                <a:spcPct val="150000"/>
              </a:lnSpc>
            </a:pPr>
            <a:r>
              <a:rPr lang="fa-IR" b="1" dirty="0" smtClean="0">
                <a:cs typeface="B Mitra" pitchFamily="2" charset="-78"/>
              </a:rPr>
              <a:t>حرج و امتنان</a:t>
            </a:r>
          </a:p>
          <a:p>
            <a:pPr marL="571500" indent="-571500">
              <a:lnSpc>
                <a:spcPct val="150000"/>
              </a:lnSpc>
            </a:pPr>
            <a:r>
              <a:rPr lang="fa-IR" b="1" dirty="0" smtClean="0">
                <a:cs typeface="B Mitra" pitchFamily="2" charset="-78"/>
              </a:rPr>
              <a:t>لیست بیماری های فعلی</a:t>
            </a:r>
          </a:p>
          <a:p>
            <a:pPr marL="571500" indent="-571500">
              <a:lnSpc>
                <a:spcPct val="150000"/>
              </a:lnSpc>
            </a:pPr>
            <a:r>
              <a:rPr lang="fa-IR" b="1" dirty="0" smtClean="0">
                <a:cs typeface="B Mitra" pitchFamily="2" charset="-78"/>
              </a:rPr>
              <a:t>شورای نگهبان و بیماری ها</a:t>
            </a:r>
            <a:endParaRPr lang="en-US" dirty="0"/>
          </a:p>
        </p:txBody>
      </p:sp>
      <p:sp>
        <p:nvSpPr>
          <p:cNvPr id="2" name="Title 1"/>
          <p:cNvSpPr>
            <a:spLocks noGrp="1"/>
          </p:cNvSpPr>
          <p:nvPr>
            <p:ph type="title"/>
          </p:nvPr>
        </p:nvSpPr>
        <p:spPr>
          <a:xfrm>
            <a:off x="5212772" y="151749"/>
            <a:ext cx="5778552" cy="1325563"/>
          </a:xfrm>
        </p:spPr>
        <p:txBody>
          <a:bodyPr/>
          <a:lstStyle/>
          <a:p>
            <a:r>
              <a:rPr lang="fa-IR" dirty="0" smtClean="0"/>
              <a:t>حرج در غربال گری جنین</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676" y="151749"/>
            <a:ext cx="4833290" cy="6582960"/>
          </a:xfrm>
          <a:prstGeom prst="rect">
            <a:avLst/>
          </a:prstGeom>
        </p:spPr>
      </p:pic>
      <p:sp>
        <p:nvSpPr>
          <p:cNvPr id="6" name="Rectangle 5"/>
          <p:cNvSpPr/>
          <p:nvPr/>
        </p:nvSpPr>
        <p:spPr>
          <a:xfrm>
            <a:off x="5403874" y="1928426"/>
            <a:ext cx="103073" cy="442925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8766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6" y="79271"/>
            <a:ext cx="10515600" cy="1325563"/>
          </a:xfrm>
        </p:spPr>
        <p:txBody>
          <a:bodyPr/>
          <a:lstStyle/>
          <a:p>
            <a:r>
              <a:rPr lang="fa-IR" smtClean="0"/>
              <a:t>منزلت معلول نزد خداوند</a:t>
            </a:r>
            <a:endParaRPr lang="en-US" dirty="0"/>
          </a:p>
        </p:txBody>
      </p:sp>
      <p:sp>
        <p:nvSpPr>
          <p:cNvPr id="3" name="Text Placeholder 2"/>
          <p:cNvSpPr>
            <a:spLocks noGrp="1"/>
          </p:cNvSpPr>
          <p:nvPr>
            <p:ph type="body" sz="quarter" idx="13"/>
          </p:nvPr>
        </p:nvSpPr>
        <p:spPr>
          <a:xfrm>
            <a:off x="519545" y="1926555"/>
            <a:ext cx="10005579" cy="4455195"/>
          </a:xfrm>
        </p:spPr>
        <p:txBody>
          <a:bodyPr>
            <a:normAutofit lnSpcReduction="10000"/>
          </a:bodyPr>
          <a:lstStyle/>
          <a:p>
            <a:pPr marL="0" indent="0" algn="just">
              <a:lnSpc>
                <a:spcPct val="150000"/>
              </a:lnSpc>
              <a:buNone/>
            </a:pPr>
            <a:r>
              <a:rPr lang="fa-IR" sz="2400" dirty="0" smtClean="0"/>
              <a:t>عَنْ </a:t>
            </a:r>
            <a:r>
              <a:rPr lang="fa-IR" sz="2400" dirty="0"/>
              <a:t>أَبِي بَصِيرٍ قَالَ: </a:t>
            </a:r>
            <a:endParaRPr lang="en-US" sz="2400" dirty="0" smtClean="0"/>
          </a:p>
          <a:p>
            <a:pPr marL="0" indent="0" algn="just">
              <a:lnSpc>
                <a:spcPct val="150000"/>
              </a:lnSpc>
              <a:buNone/>
            </a:pPr>
            <a:r>
              <a:rPr lang="fa-IR" sz="2400" dirty="0" smtClean="0"/>
              <a:t>دَخَلْتُ </a:t>
            </a:r>
            <a:r>
              <a:rPr lang="fa-IR" sz="2400" dirty="0"/>
              <a:t>عَلَى أَبِي جَعْفَرٍ ع فَقُلْتُ لَهُ أَنْتُمْ‏ وَرَثَةُ رَسُولِ‏ اللَّهِ‏ ص قَالَ نَعَمْ قُلْتُ رَسُولُ اللَّهِ ص وَارِثُ الْأَنْبِيَاءِ عَلِمَ كُلَّ مَا عَلِمُوا قَالَ لِي نَعَمْ قُلْتُ فَأَنْتُمْ تَقْدِرُونَ عَلَى أَنْ تُحْيُوا الْمَوْتَى وَ تُبْرِءُوا الْأَكْمَهَ وَ الْأَبْرَصَ قَالَ نَعَمْ بِإِذْنِ اللَّهِ ثُمَّ قَالَ لِيَ ادْنُ مِنِّي يَا أَبَا مُحَمَّدٍ فَدَنَوْتُ مِنْهُ فَمَسَحَ عَلَى وَجْهِي وَ عَلَى عَيْنَيَّ فَأَبْصَرْتُ الشَّمْسَ وَ السَّمَاءَ وَ الْأَرْضَ وَ الْبُيُوتَ وَ كُلَّ شَيْ‏ءٍ فِي الْبَلَدِ «2» ثُمَّ قَالَ لِي أَ تُحِبُّ أَنْ تَكُونَ هَكَذَا وَ لَكَ مَا لِلنَّاسِ وَ عَلَيْكَ مَا عَلَيْهِمْ يَوْمَ الْقِيَامَةِ أَوْ تَعُودَ كَمَا كُنْتَ وَ لَكَ الْجَنَّةُ خَالِصاً قُلْتُ أَعُودُ كَمَا كُنْتُ فَمَسَحَ عَلَى عَيْنَيَّ فَعُدْتُ كَمَا كُنْتُ قَالَ فَحَدَّثْتُ ابْنَ أَبِي عُمَيْرٍ بِهَذَا فَقَالَ أَشْهَدُ أَنَّ هَذَا حَقٌّ كَمَا أَنَّ النَّهَارَ حَقٌّ.</a:t>
            </a:r>
          </a:p>
          <a:p>
            <a:pPr marL="0" indent="0">
              <a:lnSpc>
                <a:spcPct val="150000"/>
              </a:lnSpc>
              <a:buNone/>
            </a:pPr>
            <a:endParaRPr lang="en-US" sz="2400" dirty="0"/>
          </a:p>
        </p:txBody>
      </p:sp>
      <p:sp>
        <p:nvSpPr>
          <p:cNvPr id="4" name="Text Placeholder 2"/>
          <p:cNvSpPr txBox="1">
            <a:spLocks/>
          </p:cNvSpPr>
          <p:nvPr/>
        </p:nvSpPr>
        <p:spPr>
          <a:xfrm>
            <a:off x="-711346" y="6072084"/>
            <a:ext cx="6233680" cy="595416"/>
          </a:xfrm>
          <a:prstGeom prst="rect">
            <a:avLst/>
          </a:prstGeom>
        </p:spPr>
        <p:txBody>
          <a:bodyPr vert="horz" lIns="91440" tIns="45720" rIns="91440" bIns="45720" rtlCol="0">
            <a:normAutofit fontScale="92500"/>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fa-IR" sz="2400" dirty="0" smtClean="0"/>
              <a:t>الكافي (ط - الإسلامية) ؛ ج‏1 ؛ ص470</a:t>
            </a:r>
            <a:endParaRPr lang="en-US" sz="2400" dirty="0"/>
          </a:p>
        </p:txBody>
      </p:sp>
    </p:spTree>
    <p:extLst>
      <p:ext uri="{BB962C8B-B14F-4D97-AF65-F5344CB8AC3E}">
        <p14:creationId xmlns:p14="http://schemas.microsoft.com/office/powerpoint/2010/main" val="555643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22625" y="2611206"/>
            <a:ext cx="7727292" cy="3378628"/>
          </a:xfrm>
        </p:spPr>
        <p:txBody>
          <a:bodyPr>
            <a:normAutofit/>
          </a:bodyPr>
          <a:lstStyle/>
          <a:p>
            <a:pPr marL="0" indent="0" algn="just">
              <a:lnSpc>
                <a:spcPct val="120000"/>
              </a:lnSpc>
              <a:buNone/>
            </a:pPr>
            <a:r>
              <a:rPr lang="fa-IR" sz="2800" dirty="0">
                <a:cs typeface="B Mitra" panose="00000400000000000000" pitchFamily="2" charset="-78"/>
              </a:rPr>
              <a:t>ماده واحده - سقط درمانی با تشخیص قطعی سه پزشک متخصص و تأیید پزشکی قانونی </a:t>
            </a:r>
            <a:r>
              <a:rPr lang="fa-IR" sz="2800" dirty="0" smtClean="0">
                <a:cs typeface="B Mitra" panose="00000400000000000000" pitchFamily="2" charset="-78"/>
              </a:rPr>
              <a:t>مبنی بر </a:t>
            </a:r>
            <a:r>
              <a:rPr lang="fa-IR" sz="2800" dirty="0">
                <a:cs typeface="B Mitra" panose="00000400000000000000" pitchFamily="2" charset="-78"/>
              </a:rPr>
              <a:t>بیماری جنین که به علت عقب افتادگی یا ناقص‌الخلقه بودن موجب حرج مادر است و </a:t>
            </a:r>
            <a:r>
              <a:rPr lang="fa-IR" sz="2800" dirty="0" smtClean="0">
                <a:cs typeface="B Mitra" panose="00000400000000000000" pitchFamily="2" charset="-78"/>
              </a:rPr>
              <a:t>یا بیماری </a:t>
            </a:r>
            <a:r>
              <a:rPr lang="fa-IR" sz="2800" dirty="0">
                <a:cs typeface="B Mitra" panose="00000400000000000000" pitchFamily="2" charset="-78"/>
              </a:rPr>
              <a:t>مادر که با تهدید جانی مادر توأم باشد قبل از ولوج روح (چهار ماه) با </a:t>
            </a:r>
            <a:r>
              <a:rPr lang="fa-IR" sz="2800" dirty="0" smtClean="0">
                <a:cs typeface="B Mitra" panose="00000400000000000000" pitchFamily="2" charset="-78"/>
              </a:rPr>
              <a:t>رضایت زن </a:t>
            </a:r>
            <a:r>
              <a:rPr lang="fa-IR" sz="2800" dirty="0">
                <a:cs typeface="B Mitra" panose="00000400000000000000" pitchFamily="2" charset="-78"/>
              </a:rPr>
              <a:t>مجاز میباشد و مجازات و مسؤولیتی متوجه پزشک مباشر نخواهد بود</a:t>
            </a:r>
            <a:r>
              <a:rPr lang="fa-IR" sz="2800" dirty="0" smtClean="0">
                <a:cs typeface="B Mitra" panose="00000400000000000000" pitchFamily="2" charset="-78"/>
              </a:rPr>
              <a:t>. متخلفین </a:t>
            </a:r>
            <a:r>
              <a:rPr lang="fa-IR" sz="2800" dirty="0">
                <a:cs typeface="B Mitra" panose="00000400000000000000" pitchFamily="2" charset="-78"/>
              </a:rPr>
              <a:t>از اجرای مفاد این قانون به مجازاتهای مقرر در قانون مجازات اسلامی </a:t>
            </a:r>
            <a:r>
              <a:rPr lang="fa-IR" sz="2800" dirty="0" smtClean="0">
                <a:cs typeface="B Mitra" panose="00000400000000000000" pitchFamily="2" charset="-78"/>
              </a:rPr>
              <a:t>محکوم خواهند </a:t>
            </a:r>
            <a:r>
              <a:rPr lang="fa-IR" sz="2800" dirty="0">
                <a:cs typeface="B Mitra" panose="00000400000000000000" pitchFamily="2" charset="-78"/>
              </a:rPr>
              <a:t>شد.</a:t>
            </a:r>
            <a:endParaRPr lang="en-US" sz="2800" dirty="0">
              <a:cs typeface="B Mitra" panose="00000400000000000000" pitchFamily="2" charset="-78"/>
            </a:endParaRPr>
          </a:p>
        </p:txBody>
      </p:sp>
      <p:sp>
        <p:nvSpPr>
          <p:cNvPr id="3" name="Title 2"/>
          <p:cNvSpPr>
            <a:spLocks noGrp="1"/>
          </p:cNvSpPr>
          <p:nvPr>
            <p:ph type="ctrTitle"/>
          </p:nvPr>
        </p:nvSpPr>
        <p:spPr>
          <a:xfrm>
            <a:off x="858863" y="786116"/>
            <a:ext cx="9331037" cy="1144298"/>
          </a:xfrm>
        </p:spPr>
        <p:txBody>
          <a:bodyPr/>
          <a:lstStyle/>
          <a:p>
            <a:r>
              <a:rPr lang="fa-IR" dirty="0" smtClean="0"/>
              <a:t>متن قانون موسوم به سقط درمانی 1384</a:t>
            </a:r>
            <a:endParaRPr lang="en-US" dirty="0"/>
          </a:p>
        </p:txBody>
      </p:sp>
    </p:spTree>
    <p:extLst>
      <p:ext uri="{BB962C8B-B14F-4D97-AF65-F5344CB8AC3E}">
        <p14:creationId xmlns:p14="http://schemas.microsoft.com/office/powerpoint/2010/main" val="1790539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6013938" y="2051762"/>
            <a:ext cx="4941916" cy="4407615"/>
          </a:xfrm>
        </p:spPr>
        <p:txBody>
          <a:bodyPr>
            <a:normAutofit/>
          </a:bodyPr>
          <a:lstStyle/>
          <a:p>
            <a:pPr algn="just">
              <a:lnSpc>
                <a:spcPct val="200000"/>
              </a:lnSpc>
            </a:pPr>
            <a:r>
              <a:rPr lang="fa-IR" sz="2000" dirty="0" smtClean="0"/>
              <a:t>امکان صدور مجوز برای هر شخص را مطرح کرده و با روال </a:t>
            </a:r>
            <a:r>
              <a:rPr lang="fa-IR" sz="2000" dirty="0"/>
              <a:t>سازی گسترده </a:t>
            </a:r>
            <a:r>
              <a:rPr lang="fa-IR" sz="2000" dirty="0" smtClean="0"/>
              <a:t>که در غربالگری انجام شده است بسیار متفاوت است.</a:t>
            </a:r>
          </a:p>
          <a:p>
            <a:pPr algn="just">
              <a:lnSpc>
                <a:spcPct val="200000"/>
              </a:lnSpc>
            </a:pPr>
            <a:r>
              <a:rPr lang="fa-IR" sz="2000" dirty="0" smtClean="0"/>
              <a:t>وظیفه شورای نگهبان، سیاست گذاری نیست بلکه بررسی اشکالات واضح فقهی حقوقی است. در این وظیفه هم کوتاهی نکرده است.</a:t>
            </a:r>
          </a:p>
        </p:txBody>
      </p:sp>
      <p:sp>
        <p:nvSpPr>
          <p:cNvPr id="3" name="Title 2"/>
          <p:cNvSpPr>
            <a:spLocks noGrp="1"/>
          </p:cNvSpPr>
          <p:nvPr>
            <p:ph type="title"/>
          </p:nvPr>
        </p:nvSpPr>
        <p:spPr>
          <a:xfrm>
            <a:off x="745410" y="92693"/>
            <a:ext cx="9641306" cy="886147"/>
          </a:xfrm>
        </p:spPr>
        <p:txBody>
          <a:bodyPr/>
          <a:lstStyle/>
          <a:p>
            <a:r>
              <a:rPr lang="fa-IR" dirty="0" smtClean="0"/>
              <a:t>تحلیل ماده واحده سقط درمانی</a:t>
            </a:r>
            <a:endParaRPr lang="en-US" dirty="0"/>
          </a:p>
        </p:txBody>
      </p:sp>
      <p:sp>
        <p:nvSpPr>
          <p:cNvPr id="6" name="Text Placeholder 5"/>
          <p:cNvSpPr>
            <a:spLocks noGrp="1"/>
          </p:cNvSpPr>
          <p:nvPr>
            <p:ph type="body" sz="quarter" idx="14"/>
          </p:nvPr>
        </p:nvSpPr>
        <p:spPr>
          <a:xfrm>
            <a:off x="297058" y="1934893"/>
            <a:ext cx="5149026" cy="4869951"/>
          </a:xfrm>
        </p:spPr>
        <p:txBody>
          <a:bodyPr>
            <a:noAutofit/>
          </a:bodyPr>
          <a:lstStyle/>
          <a:p>
            <a:pPr algn="just">
              <a:lnSpc>
                <a:spcPct val="100000"/>
              </a:lnSpc>
            </a:pPr>
            <a:r>
              <a:rPr lang="fa-IR" sz="1400" dirty="0" smtClean="0"/>
              <a:t>چهارماهگی الزاماً تفسیر زمان ولوج روح نیست.</a:t>
            </a:r>
          </a:p>
          <a:p>
            <a:pPr algn="just">
              <a:lnSpc>
                <a:spcPct val="100000"/>
              </a:lnSpc>
            </a:pPr>
            <a:r>
              <a:rPr lang="fa-IR" sz="1400" dirty="0" smtClean="0"/>
              <a:t>لازم است امکان اعتبارسنجی نظر پزشک بعد از اسقاط و نیز اعتراض به دستور اسقاط وجود داشته باشد.</a:t>
            </a:r>
            <a:endParaRPr lang="fa-IR" sz="1400" dirty="0"/>
          </a:p>
          <a:p>
            <a:pPr algn="just">
              <a:lnSpc>
                <a:spcPct val="100000"/>
              </a:lnSpc>
            </a:pPr>
            <a:r>
              <a:rPr lang="fa-IR" sz="1400" dirty="0" smtClean="0"/>
              <a:t>مناسب بود سازوکار پرداخت دیه توجه می شد.</a:t>
            </a:r>
            <a:endParaRPr lang="fa-IR" sz="1400" dirty="0"/>
          </a:p>
          <a:p>
            <a:pPr algn="just">
              <a:lnSpc>
                <a:spcPct val="100000"/>
              </a:lnSpc>
            </a:pPr>
            <a:r>
              <a:rPr lang="fa-IR" sz="1200" dirty="0" smtClean="0"/>
              <a:t>تشخیص حرج شخصی، نیازمند روند است و تشخیص سه پزشک کافی نیست.</a:t>
            </a:r>
            <a:endParaRPr lang="fa-IR" sz="1200" dirty="0"/>
          </a:p>
          <a:p>
            <a:pPr algn="just">
              <a:lnSpc>
                <a:spcPct val="100000"/>
              </a:lnSpc>
            </a:pPr>
            <a:r>
              <a:rPr lang="fa-IR" sz="1400" dirty="0" smtClean="0"/>
              <a:t>قانون می تواند روندهای نادرست را پیش بینی و تمهیداتی برای جلوگیری از آن در نظر بگیرد.</a:t>
            </a:r>
          </a:p>
          <a:p>
            <a:pPr algn="just">
              <a:lnSpc>
                <a:spcPct val="100000"/>
              </a:lnSpc>
            </a:pPr>
            <a:r>
              <a:rPr lang="fa-IR" sz="1400" dirty="0" smtClean="0"/>
              <a:t>پدر، امکان اعتراض در صورت تبانی یا امکان برداشتن حرج را باید داشته باشد.</a:t>
            </a:r>
          </a:p>
          <a:p>
            <a:pPr algn="just">
              <a:lnSpc>
                <a:spcPct val="100000"/>
              </a:lnSpc>
            </a:pPr>
            <a:r>
              <a:rPr lang="fa-IR" sz="1400" dirty="0" smtClean="0"/>
              <a:t>از بین بردن جنین به خاطر ناهنجاری، درمانی نیست.</a:t>
            </a:r>
          </a:p>
          <a:p>
            <a:pPr algn="just">
              <a:lnSpc>
                <a:spcPct val="100000"/>
              </a:lnSpc>
            </a:pPr>
            <a:r>
              <a:rPr lang="fa-IR" sz="1400" dirty="0" smtClean="0"/>
              <a:t>جنس موارد مرتبط با ناهنجاری جنین با موارد به خطر افتادن جان مادر متفاوت است و نباید تلفیق شود.</a:t>
            </a:r>
          </a:p>
          <a:p>
            <a:pPr algn="just">
              <a:lnSpc>
                <a:spcPct val="100000"/>
              </a:lnSpc>
            </a:pPr>
            <a:r>
              <a:rPr lang="fa-IR" sz="1400" dirty="0" smtClean="0"/>
              <a:t>قانون</a:t>
            </a:r>
            <a:r>
              <a:rPr lang="fa-IR" sz="1400" dirty="0"/>
              <a:t>، </a:t>
            </a:r>
            <a:r>
              <a:rPr lang="fa-IR" sz="1400" dirty="0" smtClean="0"/>
              <a:t>امکان </a:t>
            </a:r>
            <a:r>
              <a:rPr lang="fa-IR" sz="1400" dirty="0"/>
              <a:t>برداشتن حرج ادعایی  از مادر را با بیمه معلولیت و ... داراست.</a:t>
            </a:r>
          </a:p>
          <a:p>
            <a:pPr algn="just">
              <a:lnSpc>
                <a:spcPct val="100000"/>
              </a:lnSpc>
            </a:pPr>
            <a:r>
              <a:rPr lang="fa-IR" sz="1400" dirty="0" smtClean="0"/>
              <a:t>به لزوم تناسب حرج با سلب حیات اشاره نکرده و این موجب ساده نگری نسبت به حرج می شود.</a:t>
            </a:r>
          </a:p>
        </p:txBody>
      </p:sp>
      <p:sp>
        <p:nvSpPr>
          <p:cNvPr id="7" name="Title 2"/>
          <p:cNvSpPr txBox="1">
            <a:spLocks/>
          </p:cNvSpPr>
          <p:nvPr/>
        </p:nvSpPr>
        <p:spPr>
          <a:xfrm>
            <a:off x="6251731" y="1084592"/>
            <a:ext cx="4657979" cy="550370"/>
          </a:xfrm>
          <a:prstGeom prst="rect">
            <a:avLst/>
          </a:prstGeom>
          <a:solidFill>
            <a:srgbClr val="C10300"/>
          </a:solidFill>
        </p:spPr>
        <p:txBody>
          <a:bodyPr vert="horz" lIns="91440" tIns="45720" rIns="91440" bIns="45720" rtlCol="0" anchor="ctr">
            <a:normAutofit/>
          </a:bodyPr>
          <a:lstStyle>
            <a:lvl1pPr algn="ctr" defTabSz="914400" rtl="1" eaLnBrk="1" latinLnBrk="0" hangingPunct="1">
              <a:lnSpc>
                <a:spcPct val="90000"/>
              </a:lnSpc>
              <a:spcBef>
                <a:spcPct val="0"/>
              </a:spcBef>
              <a:buNone/>
              <a:defRPr sz="3200" b="0" kern="1200" baseline="0">
                <a:solidFill>
                  <a:schemeClr val="bg1"/>
                </a:solidFill>
                <a:latin typeface="+mj-lt"/>
                <a:ea typeface="+mj-ea"/>
                <a:cs typeface="B Titr" panose="00000700000000000000" pitchFamily="2" charset="-78"/>
              </a:defRPr>
            </a:lvl1pPr>
          </a:lstStyle>
          <a:p>
            <a:r>
              <a:rPr lang="fa-IR" sz="2800" dirty="0" smtClean="0">
                <a:cs typeface="B Sina" panose="00000700000000000000" pitchFamily="2" charset="-78"/>
              </a:rPr>
              <a:t>چرا تصویب شورای نگهبان؟</a:t>
            </a:r>
            <a:endParaRPr lang="en-US" sz="2800" dirty="0">
              <a:cs typeface="B Sina" panose="00000700000000000000" pitchFamily="2" charset="-78"/>
            </a:endParaRPr>
          </a:p>
        </p:txBody>
      </p:sp>
      <p:sp>
        <p:nvSpPr>
          <p:cNvPr id="8" name="Title 2"/>
          <p:cNvSpPr txBox="1">
            <a:spLocks/>
          </p:cNvSpPr>
          <p:nvPr/>
        </p:nvSpPr>
        <p:spPr>
          <a:xfrm>
            <a:off x="542582" y="1094974"/>
            <a:ext cx="4657979" cy="550370"/>
          </a:xfrm>
          <a:prstGeom prst="rect">
            <a:avLst/>
          </a:prstGeom>
          <a:solidFill>
            <a:srgbClr val="C10300"/>
          </a:solidFill>
        </p:spPr>
        <p:txBody>
          <a:bodyPr vert="horz" lIns="91440" tIns="45720" rIns="91440" bIns="45720" rtlCol="0" anchor="ctr">
            <a:normAutofit fontScale="92500"/>
          </a:bodyPr>
          <a:lstStyle>
            <a:lvl1pPr algn="ctr" defTabSz="914400" rtl="1" eaLnBrk="1" latinLnBrk="0" hangingPunct="1">
              <a:lnSpc>
                <a:spcPct val="90000"/>
              </a:lnSpc>
              <a:spcBef>
                <a:spcPct val="0"/>
              </a:spcBef>
              <a:buNone/>
              <a:defRPr sz="3200" b="0" kern="1200" baseline="0">
                <a:solidFill>
                  <a:schemeClr val="bg1"/>
                </a:solidFill>
                <a:latin typeface="+mj-lt"/>
                <a:ea typeface="+mj-ea"/>
                <a:cs typeface="B Titr" panose="00000700000000000000" pitchFamily="2" charset="-78"/>
              </a:defRPr>
            </a:lvl1pPr>
          </a:lstStyle>
          <a:p>
            <a:r>
              <a:rPr lang="fa-IR" sz="2800" dirty="0" smtClean="0">
                <a:cs typeface="B Sina" panose="00000700000000000000" pitchFamily="2" charset="-78"/>
              </a:rPr>
              <a:t>نیازها برای به روز رسانی قانون</a:t>
            </a:r>
            <a:endParaRPr lang="en-US" sz="2800" dirty="0">
              <a:cs typeface="B Sina" panose="00000700000000000000" pitchFamily="2" charset="-78"/>
            </a:endParaRPr>
          </a:p>
        </p:txBody>
      </p:sp>
    </p:spTree>
    <p:extLst>
      <p:ext uri="{BB962C8B-B14F-4D97-AF65-F5344CB8AC3E}">
        <p14:creationId xmlns:p14="http://schemas.microsoft.com/office/powerpoint/2010/main" val="13358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righ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righ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righ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right)">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right)">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wipe(right)">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wipe(right)">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wipe(right)">
                                      <p:cBhvr>
                                        <p:cTn id="57" dur="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wipe(right)">
                                      <p:cBhvr>
                                        <p:cTn id="62" dur="500"/>
                                        <p:tgtEl>
                                          <p:spTgt spid="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Effect transition="in" filter="wipe(right)">
                                      <p:cBhvr>
                                        <p:cTn id="67" dur="500"/>
                                        <p:tgtEl>
                                          <p:spTgt spid="6">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6">
                                            <p:txEl>
                                              <p:pRg st="9" end="9"/>
                                            </p:txEl>
                                          </p:spTgt>
                                        </p:tgtEl>
                                        <p:attrNameLst>
                                          <p:attrName>style.visibility</p:attrName>
                                        </p:attrNameLst>
                                      </p:cBhvr>
                                      <p:to>
                                        <p:strVal val="visible"/>
                                      </p:to>
                                    </p:set>
                                    <p:animEffect transition="in" filter="wipe(right)">
                                      <p:cBhvr>
                                        <p:cTn id="7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55435" y="2295852"/>
            <a:ext cx="5817703" cy="4673801"/>
          </a:xfrm>
        </p:spPr>
        <p:txBody>
          <a:bodyPr>
            <a:normAutofit/>
          </a:bodyPr>
          <a:lstStyle/>
          <a:p>
            <a:pPr>
              <a:lnSpc>
                <a:spcPct val="150000"/>
              </a:lnSpc>
            </a:pPr>
            <a:r>
              <a:rPr lang="fa-IR" sz="2400" dirty="0"/>
              <a:t>ارزیابی حرج نسبت به </a:t>
            </a:r>
            <a:r>
              <a:rPr lang="fa-IR" sz="2400" dirty="0" smtClean="0"/>
              <a:t>آینده، </a:t>
            </a:r>
            <a:r>
              <a:rPr lang="fa-IR" sz="2400" dirty="0"/>
              <a:t>واقعی نیست الزاما</a:t>
            </a:r>
          </a:p>
          <a:p>
            <a:pPr>
              <a:lnSpc>
                <a:spcPct val="150000"/>
              </a:lnSpc>
            </a:pPr>
            <a:r>
              <a:rPr lang="fa-IR" sz="2700" dirty="0" smtClean="0"/>
              <a:t>حرج، </a:t>
            </a:r>
            <a:r>
              <a:rPr lang="fa-IR" sz="2700" dirty="0"/>
              <a:t>نوعی نیست.</a:t>
            </a:r>
          </a:p>
          <a:p>
            <a:pPr>
              <a:lnSpc>
                <a:spcPct val="150000"/>
              </a:lnSpc>
            </a:pPr>
            <a:r>
              <a:rPr lang="fa-IR" sz="2700" dirty="0" smtClean="0"/>
              <a:t>اجبار کردن عملی</a:t>
            </a:r>
          </a:p>
          <a:p>
            <a:pPr>
              <a:lnSpc>
                <a:spcPct val="150000"/>
              </a:lnSpc>
            </a:pPr>
            <a:r>
              <a:rPr lang="fa-IR" sz="2300" dirty="0" smtClean="0"/>
              <a:t>19هفته گرفتن از اولین روز آخرین قاعدگی</a:t>
            </a:r>
          </a:p>
          <a:p>
            <a:pPr>
              <a:lnSpc>
                <a:spcPct val="150000"/>
              </a:lnSpc>
            </a:pPr>
            <a:endParaRPr lang="en-US" sz="2700" dirty="0"/>
          </a:p>
        </p:txBody>
      </p:sp>
      <p:sp>
        <p:nvSpPr>
          <p:cNvPr id="3" name="Title 2"/>
          <p:cNvSpPr>
            <a:spLocks noGrp="1"/>
          </p:cNvSpPr>
          <p:nvPr>
            <p:ph type="title"/>
          </p:nvPr>
        </p:nvSpPr>
        <p:spPr>
          <a:xfrm>
            <a:off x="682085" y="210653"/>
            <a:ext cx="9641306" cy="886147"/>
          </a:xfrm>
        </p:spPr>
        <p:txBody>
          <a:bodyPr/>
          <a:lstStyle/>
          <a:p>
            <a:r>
              <a:rPr lang="fa-IR" dirty="0" smtClean="0"/>
              <a:t>اشکالات علاوه بر اشکال قانون</a:t>
            </a:r>
            <a:endParaRPr lang="en-US" dirty="0"/>
          </a:p>
        </p:txBody>
      </p:sp>
      <p:sp>
        <p:nvSpPr>
          <p:cNvPr id="5" name="Text Placeholder 4"/>
          <p:cNvSpPr>
            <a:spLocks noGrp="1"/>
          </p:cNvSpPr>
          <p:nvPr>
            <p:ph type="body" sz="quarter" idx="14"/>
          </p:nvPr>
        </p:nvSpPr>
        <p:spPr>
          <a:xfrm>
            <a:off x="171749" y="2295852"/>
            <a:ext cx="5011406" cy="4541178"/>
          </a:xfrm>
        </p:spPr>
        <p:txBody>
          <a:bodyPr>
            <a:normAutofit/>
          </a:bodyPr>
          <a:lstStyle/>
          <a:p>
            <a:pPr>
              <a:lnSpc>
                <a:spcPct val="150000"/>
              </a:lnSpc>
            </a:pPr>
            <a:r>
              <a:rPr lang="fa-IR" sz="2700" dirty="0" smtClean="0"/>
              <a:t>دست کاری ماه بارداری</a:t>
            </a:r>
          </a:p>
          <a:p>
            <a:pPr>
              <a:lnSpc>
                <a:spcPct val="150000"/>
              </a:lnSpc>
            </a:pPr>
            <a:r>
              <a:rPr lang="fa-IR" sz="2700" dirty="0" smtClean="0"/>
              <a:t>اسقاط غیرقانونی بعد از مرحله اول</a:t>
            </a:r>
          </a:p>
          <a:p>
            <a:pPr>
              <a:lnSpc>
                <a:spcPct val="150000"/>
              </a:lnSpc>
            </a:pPr>
            <a:r>
              <a:rPr lang="fa-IR" sz="2700" dirty="0" smtClean="0"/>
              <a:t>اسقاط غیرقانونی بعد از مرحله دوم</a:t>
            </a:r>
          </a:p>
        </p:txBody>
      </p:sp>
      <p:sp>
        <p:nvSpPr>
          <p:cNvPr id="6" name="Title 2"/>
          <p:cNvSpPr txBox="1">
            <a:spLocks/>
          </p:cNvSpPr>
          <p:nvPr/>
        </p:nvSpPr>
        <p:spPr>
          <a:xfrm>
            <a:off x="6042294" y="1380044"/>
            <a:ext cx="4657979" cy="632564"/>
          </a:xfrm>
          <a:prstGeom prst="rect">
            <a:avLst/>
          </a:prstGeom>
          <a:solidFill>
            <a:srgbClr val="C10300"/>
          </a:solidFill>
        </p:spPr>
        <p:txBody>
          <a:bodyPr vert="horz" lIns="91440" tIns="45720" rIns="91440" bIns="45720" rtlCol="0" anchor="ctr">
            <a:normAutofit/>
          </a:bodyPr>
          <a:lstStyle>
            <a:lvl1pPr algn="ctr" defTabSz="914400" rtl="1" eaLnBrk="1" latinLnBrk="0" hangingPunct="1">
              <a:lnSpc>
                <a:spcPct val="90000"/>
              </a:lnSpc>
              <a:spcBef>
                <a:spcPct val="0"/>
              </a:spcBef>
              <a:buNone/>
              <a:defRPr sz="3200" b="0" kern="1200" baseline="0">
                <a:solidFill>
                  <a:schemeClr val="bg1"/>
                </a:solidFill>
                <a:latin typeface="+mj-lt"/>
                <a:ea typeface="+mj-ea"/>
                <a:cs typeface="B Titr" panose="00000700000000000000" pitchFamily="2" charset="-78"/>
              </a:defRPr>
            </a:lvl1pPr>
          </a:lstStyle>
          <a:p>
            <a:r>
              <a:rPr lang="fa-IR" sz="2800" dirty="0" smtClean="0">
                <a:cs typeface="B Sina" panose="00000700000000000000" pitchFamily="2" charset="-78"/>
              </a:rPr>
              <a:t>در روندها</a:t>
            </a:r>
            <a:endParaRPr lang="en-US" sz="2800" dirty="0">
              <a:cs typeface="B Sina" panose="00000700000000000000" pitchFamily="2" charset="-78"/>
            </a:endParaRPr>
          </a:p>
        </p:txBody>
      </p:sp>
      <p:sp>
        <p:nvSpPr>
          <p:cNvPr id="7" name="Title 2"/>
          <p:cNvSpPr txBox="1">
            <a:spLocks/>
          </p:cNvSpPr>
          <p:nvPr/>
        </p:nvSpPr>
        <p:spPr>
          <a:xfrm>
            <a:off x="348463" y="1380044"/>
            <a:ext cx="4657979" cy="632564"/>
          </a:xfrm>
          <a:prstGeom prst="rect">
            <a:avLst/>
          </a:prstGeom>
          <a:solidFill>
            <a:srgbClr val="C10300"/>
          </a:solidFill>
        </p:spPr>
        <p:txBody>
          <a:bodyPr vert="horz" lIns="91440" tIns="45720" rIns="91440" bIns="45720" rtlCol="0" anchor="ctr">
            <a:normAutofit/>
          </a:bodyPr>
          <a:lstStyle>
            <a:lvl1pPr algn="ctr" defTabSz="914400" rtl="1" eaLnBrk="1" latinLnBrk="0" hangingPunct="1">
              <a:lnSpc>
                <a:spcPct val="90000"/>
              </a:lnSpc>
              <a:spcBef>
                <a:spcPct val="0"/>
              </a:spcBef>
              <a:buNone/>
              <a:defRPr sz="3200" b="0" kern="1200" baseline="0">
                <a:solidFill>
                  <a:schemeClr val="bg1"/>
                </a:solidFill>
                <a:latin typeface="+mj-lt"/>
                <a:ea typeface="+mj-ea"/>
                <a:cs typeface="B Titr" panose="00000700000000000000" pitchFamily="2" charset="-78"/>
              </a:defRPr>
            </a:lvl1pPr>
          </a:lstStyle>
          <a:p>
            <a:r>
              <a:rPr lang="fa-IR" sz="2700" dirty="0" smtClean="0">
                <a:cs typeface="B Sina" panose="00000700000000000000" pitchFamily="2" charset="-78"/>
              </a:rPr>
              <a:t>تخلف ها خارج از روندها</a:t>
            </a:r>
            <a:endParaRPr lang="en-US" sz="2700" dirty="0">
              <a:cs typeface="B Sina" panose="00000700000000000000" pitchFamily="2" charset="-78"/>
            </a:endParaRPr>
          </a:p>
        </p:txBody>
      </p:sp>
    </p:spTree>
    <p:extLst>
      <p:ext uri="{BB962C8B-B14F-4D97-AF65-F5344CB8AC3E}">
        <p14:creationId xmlns:p14="http://schemas.microsoft.com/office/powerpoint/2010/main" val="2508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righ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righ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righ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righ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ipe(right)">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wipe(right)">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wipe(right)">
                                      <p:cBhvr>
                                        <p:cTn id="5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P spid="5" grpId="0" build="p"/>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6" y="79271"/>
            <a:ext cx="10515600" cy="1325563"/>
          </a:xfrm>
        </p:spPr>
        <p:txBody>
          <a:bodyPr>
            <a:normAutofit/>
          </a:bodyPr>
          <a:lstStyle/>
          <a:p>
            <a:r>
              <a:rPr lang="fa-IR" sz="2800" dirty="0" smtClean="0"/>
              <a:t>دیدگاه های مراجع عظام درباره امکان اسقاط در صورت حرج قطعی مادر</a:t>
            </a:r>
            <a:endParaRPr lang="en-US" sz="2800" dirty="0"/>
          </a:p>
        </p:txBody>
      </p:sp>
      <p:sp>
        <p:nvSpPr>
          <p:cNvPr id="3" name="Text Placeholder 2"/>
          <p:cNvSpPr>
            <a:spLocks noGrp="1"/>
          </p:cNvSpPr>
          <p:nvPr>
            <p:ph type="body" sz="quarter" idx="13"/>
          </p:nvPr>
        </p:nvSpPr>
        <p:spPr>
          <a:xfrm>
            <a:off x="888822" y="1636409"/>
            <a:ext cx="9310254" cy="3515883"/>
          </a:xfrm>
        </p:spPr>
        <p:txBody>
          <a:bodyPr>
            <a:normAutofit fontScale="92500" lnSpcReduction="10000"/>
          </a:bodyPr>
          <a:lstStyle/>
          <a:p>
            <a:pPr marL="571500" indent="-571500">
              <a:lnSpc>
                <a:spcPct val="150000"/>
              </a:lnSpc>
            </a:pPr>
            <a:r>
              <a:rPr lang="fa-IR" sz="2800" b="1" dirty="0" smtClean="0">
                <a:cs typeface="B Mitra" pitchFamily="2" charset="-78"/>
              </a:rPr>
              <a:t>برخی از فقهایی که در صورت رعایت سه شرط اجازه می دهند:</a:t>
            </a:r>
          </a:p>
          <a:p>
            <a:pPr marL="1028700" lvl="1" indent="-571500">
              <a:lnSpc>
                <a:spcPct val="150000"/>
              </a:lnSpc>
            </a:pPr>
            <a:r>
              <a:rPr lang="fa-IR" sz="2400" b="1" dirty="0" smtClean="0"/>
              <a:t>آیت الله خامنه ای، آیت الله مکارم، آیت الله سیستانی</a:t>
            </a:r>
          </a:p>
          <a:p>
            <a:pPr marL="1028700" lvl="1" indent="-571500">
              <a:lnSpc>
                <a:spcPct val="150000"/>
              </a:lnSpc>
            </a:pPr>
            <a:r>
              <a:rPr lang="fa-IR" sz="1900" b="1" dirty="0" smtClean="0"/>
              <a:t>(آیت الله شبیری، ذیل عنوان اضطرار اجازه می دهند و نه حرج)</a:t>
            </a:r>
            <a:endParaRPr lang="fa-IR" sz="1900" dirty="0"/>
          </a:p>
          <a:p>
            <a:pPr marL="571500" indent="-571500">
              <a:lnSpc>
                <a:spcPct val="150000"/>
              </a:lnSpc>
            </a:pPr>
            <a:r>
              <a:rPr lang="fa-IR" sz="2800" b="1" dirty="0" smtClean="0"/>
              <a:t>برخی از فقهایی که تحت هیچ شرایطی اجازه نمی دهند:</a:t>
            </a:r>
          </a:p>
          <a:p>
            <a:pPr marL="1028700" lvl="1" indent="-571500">
              <a:lnSpc>
                <a:spcPct val="150000"/>
              </a:lnSpc>
            </a:pPr>
            <a:r>
              <a:rPr lang="fa-IR" sz="2400" b="1" dirty="0" smtClean="0"/>
              <a:t>امام خمینی، آیت الله بهجت، آیت الله نوری همدانی، آیت الله علوی گرگانی، آیت الله سبحانی، آیت الله صافی، آیت الله جوادی آملی، آیت الله وحید خراسانی</a:t>
            </a:r>
          </a:p>
        </p:txBody>
      </p:sp>
      <p:sp>
        <p:nvSpPr>
          <p:cNvPr id="4" name="Text Placeholder 2"/>
          <p:cNvSpPr txBox="1">
            <a:spLocks/>
          </p:cNvSpPr>
          <p:nvPr/>
        </p:nvSpPr>
        <p:spPr>
          <a:xfrm>
            <a:off x="669013" y="5152292"/>
            <a:ext cx="9749872" cy="1424353"/>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fa-IR" sz="2400" b="1" dirty="0" smtClean="0">
                <a:solidFill>
                  <a:srgbClr val="FFC000"/>
                </a:solidFill>
                <a:cs typeface="B Titr" panose="00000700000000000000" pitchFamily="2" charset="-78"/>
              </a:rPr>
              <a:t>مهم: اما به نظر می رسد این اجازه اسقاط جنین در شرایط حرج قطعی، فتوا نسبت به مورد مورد خاص است و نه روال سازی غربال گری جنین و آنچه در کشور رقم خورده است.</a:t>
            </a:r>
            <a:endParaRPr lang="fa-IR" sz="2000" b="1" dirty="0" smtClean="0">
              <a:solidFill>
                <a:srgbClr val="FFC000"/>
              </a:solidFill>
              <a:cs typeface="B Titr" panose="00000700000000000000" pitchFamily="2" charset="-78"/>
            </a:endParaRPr>
          </a:p>
        </p:txBody>
      </p:sp>
    </p:spTree>
    <p:extLst>
      <p:ext uri="{BB962C8B-B14F-4D97-AF65-F5344CB8AC3E}">
        <p14:creationId xmlns:p14="http://schemas.microsoft.com/office/powerpoint/2010/main" val="16062769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dirty="0" smtClean="0"/>
              <a:t>مجازات ها</a:t>
            </a:r>
            <a:endParaRPr lang="en-US" dirty="0"/>
          </a:p>
        </p:txBody>
      </p:sp>
      <p:sp>
        <p:nvSpPr>
          <p:cNvPr id="3" name="Subtitle 2"/>
          <p:cNvSpPr>
            <a:spLocks noGrp="1"/>
          </p:cNvSpPr>
          <p:nvPr>
            <p:ph type="subTitle" idx="1"/>
          </p:nvPr>
        </p:nvSpPr>
        <p:spPr/>
        <p:txBody>
          <a:bodyPr/>
          <a:lstStyle/>
          <a:p>
            <a:r>
              <a:rPr lang="fa-IR" dirty="0" smtClean="0"/>
              <a:t>مجازات های قتل جنین قبل و بعد ولوج</a:t>
            </a:r>
            <a:endParaRPr lang="fa-IR" dirty="0"/>
          </a:p>
        </p:txBody>
      </p:sp>
    </p:spTree>
    <p:extLst>
      <p:ext uri="{BB962C8B-B14F-4D97-AF65-F5344CB8AC3E}">
        <p14:creationId xmlns:p14="http://schemas.microsoft.com/office/powerpoint/2010/main" val="47919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64592" y="2834954"/>
            <a:ext cx="9331037" cy="1144298"/>
          </a:xfrm>
        </p:spPr>
        <p:txBody>
          <a:bodyPr>
            <a:normAutofit fontScale="90000"/>
          </a:bodyPr>
          <a:lstStyle/>
          <a:p>
            <a:pPr>
              <a:lnSpc>
                <a:spcPct val="150000"/>
              </a:lnSpc>
            </a:pPr>
            <a:r>
              <a:rPr lang="fa-IR" sz="5400" dirty="0" smtClean="0"/>
              <a:t>جهالت جهانی و فاجعه اسقاط و قتل جنین</a:t>
            </a:r>
            <a:endParaRPr lang="en-US" sz="5400" dirty="0">
              <a:cs typeface="B Titr" panose="00000700000000000000" pitchFamily="2" charset="-78"/>
            </a:endParaRPr>
          </a:p>
        </p:txBody>
      </p:sp>
    </p:spTree>
    <p:extLst>
      <p:ext uri="{BB962C8B-B14F-4D97-AF65-F5344CB8AC3E}">
        <p14:creationId xmlns:p14="http://schemas.microsoft.com/office/powerpoint/2010/main" val="38395746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918" y="92468"/>
            <a:ext cx="10515600" cy="1325563"/>
          </a:xfrm>
        </p:spPr>
        <p:txBody>
          <a:bodyPr/>
          <a:lstStyle/>
          <a:p>
            <a:r>
              <a:rPr lang="fa-IR" dirty="0" smtClean="0"/>
              <a:t>جنبه های اثرگذاری اسقاط و قتل جنین</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261" y="1524420"/>
            <a:ext cx="8699500" cy="5251450"/>
          </a:xfrm>
          <a:prstGeom prst="rect">
            <a:avLst/>
          </a:prstGeom>
        </p:spPr>
      </p:pic>
    </p:spTree>
    <p:extLst>
      <p:ext uri="{BB962C8B-B14F-4D97-AF65-F5344CB8AC3E}">
        <p14:creationId xmlns:p14="http://schemas.microsoft.com/office/powerpoint/2010/main" val="78118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03" y="147501"/>
            <a:ext cx="10515600" cy="1325563"/>
          </a:xfrm>
        </p:spPr>
        <p:txBody>
          <a:bodyPr/>
          <a:lstStyle/>
          <a:p>
            <a:r>
              <a:rPr lang="fa-IR" dirty="0" smtClean="0"/>
              <a:t>فهرست مجازات ها و تفکیک قبل و بعد ولوج روح</a:t>
            </a:r>
            <a:endParaRPr lang="fa-IR" dirty="0"/>
          </a:p>
        </p:txBody>
      </p:sp>
      <p:sp>
        <p:nvSpPr>
          <p:cNvPr id="3" name="Text Placeholder 2"/>
          <p:cNvSpPr>
            <a:spLocks noGrp="1"/>
          </p:cNvSpPr>
          <p:nvPr>
            <p:ph type="body" sz="quarter" idx="13"/>
          </p:nvPr>
        </p:nvSpPr>
        <p:spPr>
          <a:xfrm>
            <a:off x="5187462" y="1473063"/>
            <a:ext cx="4667828" cy="5297013"/>
          </a:xfrm>
        </p:spPr>
        <p:txBody>
          <a:bodyPr>
            <a:normAutofit fontScale="85000" lnSpcReduction="20000"/>
          </a:bodyPr>
          <a:lstStyle/>
          <a:p>
            <a:pPr marL="571500" indent="-571500">
              <a:lnSpc>
                <a:spcPct val="150000"/>
              </a:lnSpc>
            </a:pPr>
            <a:r>
              <a:rPr lang="fa-IR" b="1" dirty="0" smtClean="0">
                <a:cs typeface="B Mitra" pitchFamily="2" charset="-78"/>
              </a:rPr>
              <a:t>ناپسندی اخلاقی</a:t>
            </a:r>
          </a:p>
          <a:p>
            <a:pPr marL="571500" indent="-571500">
              <a:lnSpc>
                <a:spcPct val="150000"/>
              </a:lnSpc>
            </a:pPr>
            <a:r>
              <a:rPr lang="fa-IR" b="1" dirty="0" smtClean="0">
                <a:cs typeface="B Mitra" pitchFamily="2" charset="-78"/>
              </a:rPr>
              <a:t>تضییع حق حیات موجود دیگر</a:t>
            </a:r>
          </a:p>
          <a:p>
            <a:pPr marL="571500" indent="-571500">
              <a:lnSpc>
                <a:spcPct val="150000"/>
              </a:lnSpc>
            </a:pPr>
            <a:r>
              <a:rPr lang="fa-IR" b="1" dirty="0" smtClean="0">
                <a:cs typeface="B Mitra" pitchFamily="2" charset="-78"/>
              </a:rPr>
              <a:t>اثرات تکوینی</a:t>
            </a:r>
          </a:p>
          <a:p>
            <a:pPr marL="571500" indent="-571500">
              <a:lnSpc>
                <a:spcPct val="150000"/>
              </a:lnSpc>
            </a:pPr>
            <a:r>
              <a:rPr lang="fa-IR" b="1" dirty="0" smtClean="0">
                <a:cs typeface="B Mitra" pitchFamily="2" charset="-78"/>
              </a:rPr>
              <a:t>عذاب اخروی</a:t>
            </a:r>
          </a:p>
          <a:p>
            <a:pPr marL="571500" indent="-571500">
              <a:lnSpc>
                <a:spcPct val="150000"/>
              </a:lnSpc>
            </a:pPr>
            <a:r>
              <a:rPr lang="fa-IR" b="1" dirty="0" smtClean="0">
                <a:cs typeface="B Mitra" pitchFamily="2" charset="-78"/>
              </a:rPr>
              <a:t>دیه</a:t>
            </a:r>
          </a:p>
          <a:p>
            <a:pPr marL="571500" indent="-571500">
              <a:lnSpc>
                <a:spcPct val="150000"/>
              </a:lnSpc>
            </a:pPr>
            <a:r>
              <a:rPr lang="fa-IR" b="1" dirty="0">
                <a:cs typeface="B Mitra" pitchFamily="2" charset="-78"/>
              </a:rPr>
              <a:t>تعزیر</a:t>
            </a:r>
          </a:p>
          <a:p>
            <a:pPr marL="571500" indent="-571500">
              <a:lnSpc>
                <a:spcPct val="150000"/>
              </a:lnSpc>
            </a:pPr>
            <a:r>
              <a:rPr lang="fa-IR" b="1" dirty="0" smtClean="0">
                <a:cs typeface="B Mitra" pitchFamily="2" charset="-78"/>
              </a:rPr>
              <a:t>کفاره</a:t>
            </a:r>
          </a:p>
          <a:p>
            <a:pPr marL="571500" indent="-571500">
              <a:lnSpc>
                <a:spcPct val="150000"/>
              </a:lnSpc>
            </a:pPr>
            <a:r>
              <a:rPr lang="fa-IR" b="1" dirty="0" smtClean="0">
                <a:cs typeface="B Mitra" pitchFamily="2" charset="-78"/>
              </a:rPr>
              <a:t>قصاص</a:t>
            </a:r>
          </a:p>
        </p:txBody>
      </p:sp>
      <p:sp>
        <p:nvSpPr>
          <p:cNvPr id="4" name="Text Placeholder 2"/>
          <p:cNvSpPr txBox="1">
            <a:spLocks/>
          </p:cNvSpPr>
          <p:nvPr/>
        </p:nvSpPr>
        <p:spPr>
          <a:xfrm>
            <a:off x="671430" y="1473062"/>
            <a:ext cx="4401732" cy="5182713"/>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fa-IR" sz="2300" b="1" dirty="0" smtClean="0">
                <a:solidFill>
                  <a:schemeClr val="accent4">
                    <a:lumMod val="60000"/>
                    <a:lumOff val="40000"/>
                  </a:schemeClr>
                </a:solidFill>
                <a:cs typeface="B Mitra" pitchFamily="2" charset="-78"/>
              </a:rPr>
              <a:t>قبل و بعد ولوج روح</a:t>
            </a:r>
          </a:p>
          <a:p>
            <a:pPr marL="0" indent="0" algn="ctr">
              <a:lnSpc>
                <a:spcPct val="150000"/>
              </a:lnSpc>
              <a:buNone/>
            </a:pPr>
            <a:r>
              <a:rPr lang="fa-IR" sz="2300" b="1" dirty="0" smtClean="0">
                <a:solidFill>
                  <a:schemeClr val="accent4">
                    <a:lumMod val="60000"/>
                    <a:lumOff val="40000"/>
                  </a:schemeClr>
                </a:solidFill>
                <a:cs typeface="B Mitra" pitchFamily="2" charset="-78"/>
              </a:rPr>
              <a:t>قبل و بعد ولوج روح</a:t>
            </a:r>
          </a:p>
          <a:p>
            <a:pPr marL="0" indent="0" algn="ctr">
              <a:lnSpc>
                <a:spcPct val="150000"/>
              </a:lnSpc>
              <a:buNone/>
            </a:pPr>
            <a:r>
              <a:rPr lang="fa-IR" sz="2300" b="1" dirty="0">
                <a:solidFill>
                  <a:schemeClr val="accent4">
                    <a:lumMod val="60000"/>
                    <a:lumOff val="40000"/>
                  </a:schemeClr>
                </a:solidFill>
                <a:cs typeface="B Mitra" pitchFamily="2" charset="-78"/>
              </a:rPr>
              <a:t>قبل و بعد ولوج روح</a:t>
            </a:r>
          </a:p>
          <a:p>
            <a:pPr marL="0" indent="0" algn="ctr">
              <a:lnSpc>
                <a:spcPct val="150000"/>
              </a:lnSpc>
              <a:buNone/>
            </a:pPr>
            <a:r>
              <a:rPr lang="fa-IR" sz="2300" b="1" dirty="0">
                <a:solidFill>
                  <a:schemeClr val="accent4">
                    <a:lumMod val="60000"/>
                    <a:lumOff val="40000"/>
                  </a:schemeClr>
                </a:solidFill>
                <a:cs typeface="B Mitra" pitchFamily="2" charset="-78"/>
              </a:rPr>
              <a:t>قبل و بعد ولوج </a:t>
            </a:r>
            <a:r>
              <a:rPr lang="fa-IR" sz="2300" b="1" dirty="0" smtClean="0">
                <a:solidFill>
                  <a:schemeClr val="accent4">
                    <a:lumMod val="60000"/>
                    <a:lumOff val="40000"/>
                  </a:schemeClr>
                </a:solidFill>
                <a:cs typeface="B Mitra" pitchFamily="2" charset="-78"/>
              </a:rPr>
              <a:t>روح مگر در موارد استثنا</a:t>
            </a:r>
            <a:endParaRPr lang="fa-IR" sz="2300" b="1" dirty="0">
              <a:solidFill>
                <a:schemeClr val="accent4">
                  <a:lumMod val="60000"/>
                  <a:lumOff val="40000"/>
                </a:schemeClr>
              </a:solidFill>
              <a:cs typeface="B Mitra" pitchFamily="2" charset="-78"/>
            </a:endParaRPr>
          </a:p>
          <a:p>
            <a:pPr marL="0" indent="0" algn="ctr">
              <a:lnSpc>
                <a:spcPct val="150000"/>
              </a:lnSpc>
              <a:buNone/>
            </a:pPr>
            <a:r>
              <a:rPr lang="fa-IR" sz="2300" b="1" dirty="0">
                <a:solidFill>
                  <a:schemeClr val="accent4">
                    <a:lumMod val="60000"/>
                    <a:lumOff val="40000"/>
                  </a:schemeClr>
                </a:solidFill>
                <a:cs typeface="B Mitra" pitchFamily="2" charset="-78"/>
              </a:rPr>
              <a:t>قبل و بعد ولوج روح</a:t>
            </a:r>
          </a:p>
          <a:p>
            <a:pPr marL="0" indent="0" algn="ctr">
              <a:lnSpc>
                <a:spcPct val="150000"/>
              </a:lnSpc>
              <a:buNone/>
            </a:pPr>
            <a:r>
              <a:rPr lang="fa-IR" sz="2300" b="1" dirty="0">
                <a:solidFill>
                  <a:schemeClr val="accent4">
                    <a:lumMod val="60000"/>
                    <a:lumOff val="40000"/>
                  </a:schemeClr>
                </a:solidFill>
                <a:cs typeface="B Mitra" pitchFamily="2" charset="-78"/>
              </a:rPr>
              <a:t>قبل و بعد ولوج روح</a:t>
            </a:r>
          </a:p>
          <a:p>
            <a:pPr marL="0" indent="0" algn="ctr">
              <a:lnSpc>
                <a:spcPct val="150000"/>
              </a:lnSpc>
              <a:buNone/>
            </a:pPr>
            <a:r>
              <a:rPr lang="fa-IR" sz="2300" b="1" dirty="0" smtClean="0">
                <a:solidFill>
                  <a:schemeClr val="accent4">
                    <a:lumMod val="60000"/>
                    <a:lumOff val="40000"/>
                  </a:schemeClr>
                </a:solidFill>
                <a:cs typeface="B Mitra" pitchFamily="2" charset="-78"/>
              </a:rPr>
              <a:t>بعد </a:t>
            </a:r>
            <a:r>
              <a:rPr lang="fa-IR" sz="2300" b="1" dirty="0">
                <a:solidFill>
                  <a:schemeClr val="accent4">
                    <a:lumMod val="60000"/>
                    <a:lumOff val="40000"/>
                  </a:schemeClr>
                </a:solidFill>
                <a:cs typeface="B Mitra" pitchFamily="2" charset="-78"/>
              </a:rPr>
              <a:t>ولوج روح</a:t>
            </a:r>
          </a:p>
          <a:p>
            <a:pPr marL="0" indent="0" algn="ctr">
              <a:lnSpc>
                <a:spcPct val="150000"/>
              </a:lnSpc>
              <a:buNone/>
            </a:pPr>
            <a:r>
              <a:rPr lang="fa-IR" sz="2300" b="1" dirty="0" smtClean="0">
                <a:solidFill>
                  <a:schemeClr val="accent4">
                    <a:lumMod val="60000"/>
                    <a:lumOff val="40000"/>
                  </a:schemeClr>
                </a:solidFill>
                <a:cs typeface="B Mitra" pitchFamily="2" charset="-78"/>
              </a:rPr>
              <a:t>بعد </a:t>
            </a:r>
            <a:r>
              <a:rPr lang="fa-IR" sz="2300" b="1" dirty="0">
                <a:solidFill>
                  <a:schemeClr val="accent4">
                    <a:lumMod val="60000"/>
                    <a:lumOff val="40000"/>
                  </a:schemeClr>
                </a:solidFill>
                <a:cs typeface="B Mitra" pitchFamily="2" charset="-78"/>
              </a:rPr>
              <a:t>ولوج </a:t>
            </a:r>
            <a:r>
              <a:rPr lang="fa-IR" sz="2300" b="1" dirty="0" smtClean="0">
                <a:solidFill>
                  <a:schemeClr val="accent4">
                    <a:lumMod val="60000"/>
                    <a:lumOff val="40000"/>
                  </a:schemeClr>
                </a:solidFill>
                <a:cs typeface="B Mitra" pitchFamily="2" charset="-78"/>
              </a:rPr>
              <a:t>روح</a:t>
            </a:r>
            <a:endParaRPr lang="fa-IR" sz="2300" b="1" dirty="0">
              <a:solidFill>
                <a:schemeClr val="accent4">
                  <a:lumMod val="60000"/>
                  <a:lumOff val="40000"/>
                </a:schemeClr>
              </a:solidFill>
              <a:cs typeface="B Mitra" pitchFamily="2" charset="-78"/>
            </a:endParaRPr>
          </a:p>
        </p:txBody>
      </p:sp>
      <p:cxnSp>
        <p:nvCxnSpPr>
          <p:cNvPr id="6" name="Straight Connector 5"/>
          <p:cNvCxnSpPr/>
          <p:nvPr/>
        </p:nvCxnSpPr>
        <p:spPr>
          <a:xfrm>
            <a:off x="4026877" y="1846385"/>
            <a:ext cx="3165231" cy="0"/>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7" name="Straight Connector 6"/>
          <p:cNvCxnSpPr/>
          <p:nvPr/>
        </p:nvCxnSpPr>
        <p:spPr>
          <a:xfrm>
            <a:off x="4026877" y="3147646"/>
            <a:ext cx="3494499" cy="0"/>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a:off x="4026877" y="4457700"/>
            <a:ext cx="4264269" cy="0"/>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9" name="Straight Connector 8"/>
          <p:cNvCxnSpPr/>
          <p:nvPr/>
        </p:nvCxnSpPr>
        <p:spPr>
          <a:xfrm>
            <a:off x="4026877" y="5125915"/>
            <a:ext cx="4149969" cy="0"/>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a:off x="3877408" y="5820507"/>
            <a:ext cx="4299438" cy="0"/>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11" name="Straight Connector 10"/>
          <p:cNvCxnSpPr/>
          <p:nvPr/>
        </p:nvCxnSpPr>
        <p:spPr>
          <a:xfrm>
            <a:off x="3877408" y="6444761"/>
            <a:ext cx="4299438" cy="0"/>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p:nvCxnSpPr>
        <p:spPr>
          <a:xfrm>
            <a:off x="5011615" y="3833446"/>
            <a:ext cx="2509761" cy="0"/>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a:off x="4026877" y="2532185"/>
            <a:ext cx="1747249" cy="0"/>
          </a:xfrm>
          <a:prstGeom prst="line">
            <a:avLst/>
          </a:prstGeom>
          <a:ln w="28575"/>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23043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righ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righ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righ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righ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righ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righ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wipe(right)">
                                      <p:cBhvr>
                                        <p:cTn id="52" dur="5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wipe(right)">
                                      <p:cBhvr>
                                        <p:cTn id="57" dur="500"/>
                                        <p:tgtEl>
                                          <p:spTgt spid="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wipe(right)">
                                      <p:cBhvr>
                                        <p:cTn id="62" dur="500"/>
                                        <p:tgtEl>
                                          <p:spTgt spid="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wipe(right)">
                                      <p:cBhvr>
                                        <p:cTn id="67" dur="500"/>
                                        <p:tgtEl>
                                          <p:spTgt spid="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4">
                                            <p:txEl>
                                              <p:pRg st="4" end="4"/>
                                            </p:txEl>
                                          </p:spTgt>
                                        </p:tgtEl>
                                        <p:attrNameLst>
                                          <p:attrName>style.visibility</p:attrName>
                                        </p:attrNameLst>
                                      </p:cBhvr>
                                      <p:to>
                                        <p:strVal val="visible"/>
                                      </p:to>
                                    </p:set>
                                    <p:animEffect transition="in" filter="wipe(right)">
                                      <p:cBhvr>
                                        <p:cTn id="72" dur="500"/>
                                        <p:tgtEl>
                                          <p:spTgt spid="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animEffect transition="in" filter="wipe(right)">
                                      <p:cBhvr>
                                        <p:cTn id="77" dur="500"/>
                                        <p:tgtEl>
                                          <p:spTgt spid="4">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4">
                                            <p:txEl>
                                              <p:pRg st="6" end="6"/>
                                            </p:txEl>
                                          </p:spTgt>
                                        </p:tgtEl>
                                        <p:attrNameLst>
                                          <p:attrName>style.visibility</p:attrName>
                                        </p:attrNameLst>
                                      </p:cBhvr>
                                      <p:to>
                                        <p:strVal val="visible"/>
                                      </p:to>
                                    </p:set>
                                    <p:animEffect transition="in" filter="wipe(right)">
                                      <p:cBhvr>
                                        <p:cTn id="82" dur="500"/>
                                        <p:tgtEl>
                                          <p:spTgt spid="4">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4">
                                            <p:txEl>
                                              <p:pRg st="7" end="7"/>
                                            </p:txEl>
                                          </p:spTgt>
                                        </p:tgtEl>
                                        <p:attrNameLst>
                                          <p:attrName>style.visibility</p:attrName>
                                        </p:attrNameLst>
                                      </p:cBhvr>
                                      <p:to>
                                        <p:strVal val="visible"/>
                                      </p:to>
                                    </p:set>
                                    <p:animEffect transition="in" filter="wipe(right)">
                                      <p:cBhvr>
                                        <p:cTn id="8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555" y="133564"/>
            <a:ext cx="10515600" cy="1325563"/>
          </a:xfrm>
        </p:spPr>
        <p:txBody>
          <a:bodyPr/>
          <a:lstStyle/>
          <a:p>
            <a:r>
              <a:rPr lang="fa-IR" dirty="0" smtClean="0"/>
              <a:t>مبلغ دیه و پرداخت کنندگان و دریافت کنندگان</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04681066"/>
              </p:ext>
            </p:extLst>
          </p:nvPr>
        </p:nvGraphicFramePr>
        <p:xfrm>
          <a:off x="3882665" y="1773033"/>
          <a:ext cx="6226140" cy="4542459"/>
        </p:xfrm>
        <a:graphic>
          <a:graphicData uri="http://schemas.openxmlformats.org/drawingml/2006/table">
            <a:tbl>
              <a:tblPr rtl="1" firstRow="1" firstCol="1" bandRow="1">
                <a:tableStyleId>{5C22544A-7EE6-4342-B048-85BDC9FD1C3A}</a:tableStyleId>
              </a:tblPr>
              <a:tblGrid>
                <a:gridCol w="1439590"/>
                <a:gridCol w="1116623"/>
                <a:gridCol w="1829524"/>
                <a:gridCol w="1840403"/>
              </a:tblGrid>
              <a:tr h="710125">
                <a:tc gridSpan="2">
                  <a:txBody>
                    <a:bodyPr/>
                    <a:lstStyle/>
                    <a:p>
                      <a:pPr algn="ctr" rtl="1">
                        <a:lnSpc>
                          <a:spcPct val="115000"/>
                        </a:lnSpc>
                        <a:spcAft>
                          <a:spcPts val="0"/>
                        </a:spcAft>
                      </a:pPr>
                      <a:r>
                        <a:rPr lang="fa-IR" sz="1400" dirty="0">
                          <a:effectLst/>
                          <a:cs typeface="B Mitra" panose="00000400000000000000" pitchFamily="2" charset="-78"/>
                        </a:rPr>
                        <a:t>وضعیت جنین</a:t>
                      </a:r>
                      <a:endParaRPr lang="en-US" sz="14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400" dirty="0">
                          <a:effectLst/>
                          <a:cs typeface="B Mitra" panose="00000400000000000000" pitchFamily="2" charset="-78"/>
                        </a:rPr>
                        <a:t>دیه به مثقال شرعی طلا</a:t>
                      </a:r>
                      <a:endParaRPr lang="en-US" sz="14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Mitra" panose="00000400000000000000" pitchFamily="2" charset="-78"/>
                        </a:rPr>
                        <a:t>دیه به مثقال شرعی نقره</a:t>
                      </a:r>
                      <a:endParaRPr lang="en-US" sz="14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r>
              <a:tr h="347891">
                <a:tc gridSpan="2">
                  <a:txBody>
                    <a:bodyPr/>
                    <a:lstStyle/>
                    <a:p>
                      <a:pPr algn="ctr" rtl="1">
                        <a:lnSpc>
                          <a:spcPct val="115000"/>
                        </a:lnSpc>
                        <a:spcAft>
                          <a:spcPts val="0"/>
                        </a:spcAft>
                      </a:pPr>
                      <a:r>
                        <a:rPr lang="fa-IR" sz="1400" dirty="0">
                          <a:effectLst/>
                          <a:cs typeface="B Mitra" panose="00000400000000000000" pitchFamily="2" charset="-78"/>
                        </a:rPr>
                        <a:t>نطفه</a:t>
                      </a:r>
                      <a:endParaRPr lang="en-US" sz="20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200" dirty="0">
                          <a:effectLst/>
                          <a:cs typeface="B Titr" panose="00000700000000000000" pitchFamily="2" charset="-78"/>
                        </a:rPr>
                        <a:t>20 مثقال</a:t>
                      </a:r>
                      <a:endParaRPr lang="en-US" sz="18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c>
                  <a:txBody>
                    <a:bodyPr/>
                    <a:lstStyle/>
                    <a:p>
                      <a:pPr algn="ctr" rtl="0">
                        <a:lnSpc>
                          <a:spcPct val="115000"/>
                        </a:lnSpc>
                        <a:spcAft>
                          <a:spcPts val="0"/>
                        </a:spcAft>
                      </a:pPr>
                      <a:r>
                        <a:rPr lang="fa-IR" sz="1200">
                          <a:effectLst/>
                          <a:cs typeface="B Titr" panose="00000700000000000000" pitchFamily="2" charset="-78"/>
                        </a:rPr>
                        <a:t>200 مثقال</a:t>
                      </a:r>
                      <a:endParaRPr lang="en-US" sz="18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r>
              <a:tr h="680244">
                <a:tc gridSpan="2">
                  <a:txBody>
                    <a:bodyPr/>
                    <a:lstStyle/>
                    <a:p>
                      <a:pPr algn="ctr" rtl="1">
                        <a:lnSpc>
                          <a:spcPct val="115000"/>
                        </a:lnSpc>
                        <a:spcAft>
                          <a:spcPts val="0"/>
                        </a:spcAft>
                      </a:pPr>
                      <a:r>
                        <a:rPr lang="fa-IR" sz="1400" dirty="0" smtClean="0">
                          <a:effectLst/>
                          <a:cs typeface="B Mitra" panose="00000400000000000000" pitchFamily="2" charset="-78"/>
                        </a:rPr>
                        <a:t>علقه (به صورت رویانی، رگ‌هایی به صورت جزایر خونی، لخته‌ای شکل)</a:t>
                      </a:r>
                      <a:endParaRPr lang="en-US" sz="20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200" dirty="0">
                          <a:effectLst/>
                          <a:cs typeface="B Titr" panose="00000700000000000000" pitchFamily="2" charset="-78"/>
                        </a:rPr>
                        <a:t>۴۰ مثقال</a:t>
                      </a:r>
                      <a:endParaRPr lang="en-US" sz="18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c>
                  <a:txBody>
                    <a:bodyPr/>
                    <a:lstStyle/>
                    <a:p>
                      <a:pPr algn="ctr" rtl="0">
                        <a:lnSpc>
                          <a:spcPct val="115000"/>
                        </a:lnSpc>
                        <a:spcAft>
                          <a:spcPts val="0"/>
                        </a:spcAft>
                      </a:pPr>
                      <a:r>
                        <a:rPr lang="fa-IR" sz="1200">
                          <a:effectLst/>
                          <a:cs typeface="B Titr" panose="00000700000000000000" pitchFamily="2" charset="-78"/>
                        </a:rPr>
                        <a:t>400 مثقال</a:t>
                      </a:r>
                      <a:endParaRPr lang="en-US" sz="18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r>
              <a:tr h="680244">
                <a:tc gridSpan="2">
                  <a:txBody>
                    <a:bodyPr/>
                    <a:lstStyle/>
                    <a:p>
                      <a:pPr algn="ctr" rtl="1">
                        <a:lnSpc>
                          <a:spcPct val="115000"/>
                        </a:lnSpc>
                        <a:spcAft>
                          <a:spcPts val="0"/>
                        </a:spcAft>
                      </a:pPr>
                      <a:r>
                        <a:rPr lang="fa-IR" sz="1400" dirty="0" smtClean="0">
                          <a:effectLst/>
                          <a:cs typeface="B Mitra" panose="00000400000000000000" pitchFamily="2" charset="-78"/>
                        </a:rPr>
                        <a:t>مضغه </a:t>
                      </a:r>
                    </a:p>
                    <a:p>
                      <a:pPr algn="ctr" rtl="1">
                        <a:lnSpc>
                          <a:spcPct val="115000"/>
                        </a:lnSpc>
                        <a:spcAft>
                          <a:spcPts val="0"/>
                        </a:spcAft>
                      </a:pPr>
                      <a:r>
                        <a:rPr lang="fa-IR" sz="1400" dirty="0" smtClean="0">
                          <a:effectLst/>
                          <a:cs typeface="B Mitra" panose="00000400000000000000" pitchFamily="2" charset="-78"/>
                        </a:rPr>
                        <a:t>(توده </a:t>
                      </a:r>
                      <a:r>
                        <a:rPr lang="fa-IR" sz="1400" dirty="0">
                          <a:effectLst/>
                          <a:cs typeface="B Mitra" panose="00000400000000000000" pitchFamily="2" charset="-78"/>
                        </a:rPr>
                        <a:t>سلولی به شکل گوشت له شده)</a:t>
                      </a:r>
                      <a:endParaRPr lang="en-US" sz="20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200" dirty="0">
                          <a:effectLst/>
                          <a:cs typeface="B Titr" panose="00000700000000000000" pitchFamily="2" charset="-78"/>
                        </a:rPr>
                        <a:t>۶۰ مثقال</a:t>
                      </a:r>
                      <a:endParaRPr lang="en-US" sz="18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c>
                  <a:txBody>
                    <a:bodyPr/>
                    <a:lstStyle/>
                    <a:p>
                      <a:pPr algn="ctr" rtl="0">
                        <a:lnSpc>
                          <a:spcPct val="115000"/>
                        </a:lnSpc>
                        <a:spcAft>
                          <a:spcPts val="0"/>
                        </a:spcAft>
                      </a:pPr>
                      <a:r>
                        <a:rPr lang="fa-IR" sz="1200">
                          <a:effectLst/>
                          <a:cs typeface="B Titr" panose="00000700000000000000" pitchFamily="2" charset="-78"/>
                        </a:rPr>
                        <a:t>600 مثقال</a:t>
                      </a:r>
                      <a:endParaRPr lang="en-US" sz="18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r>
              <a:tr h="680244">
                <a:tc gridSpan="2">
                  <a:txBody>
                    <a:bodyPr/>
                    <a:lstStyle/>
                    <a:p>
                      <a:pPr algn="ctr" rtl="1">
                        <a:lnSpc>
                          <a:spcPct val="115000"/>
                        </a:lnSpc>
                        <a:spcAft>
                          <a:spcPts val="0"/>
                        </a:spcAft>
                      </a:pPr>
                      <a:r>
                        <a:rPr lang="fa-IR" sz="1400" dirty="0">
                          <a:effectLst/>
                          <a:cs typeface="B Mitra" panose="00000400000000000000" pitchFamily="2" charset="-78"/>
                        </a:rPr>
                        <a:t>تمایز پیدا کردن </a:t>
                      </a:r>
                      <a:r>
                        <a:rPr lang="fa-IR" sz="1400" dirty="0" smtClean="0">
                          <a:effectLst/>
                          <a:cs typeface="B Mitra" panose="00000400000000000000" pitchFamily="2" charset="-78"/>
                        </a:rPr>
                        <a:t>استخوان (قبل </a:t>
                      </a:r>
                      <a:r>
                        <a:rPr lang="fa-IR" sz="1400" dirty="0">
                          <a:effectLst/>
                          <a:cs typeface="B Mitra" panose="00000400000000000000" pitchFamily="2" charset="-78"/>
                        </a:rPr>
                        <a:t>از کشیده شدن گوشت بر روی استخوان ها)</a:t>
                      </a:r>
                      <a:endParaRPr lang="en-US" sz="20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200">
                          <a:effectLst/>
                          <a:cs typeface="B Titr" panose="00000700000000000000" pitchFamily="2" charset="-78"/>
                        </a:rPr>
                        <a:t>۸۰ مثقال</a:t>
                      </a:r>
                      <a:endParaRPr lang="en-US" sz="18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c>
                  <a:txBody>
                    <a:bodyPr/>
                    <a:lstStyle/>
                    <a:p>
                      <a:pPr algn="ctr" rtl="0">
                        <a:lnSpc>
                          <a:spcPct val="115000"/>
                        </a:lnSpc>
                        <a:spcAft>
                          <a:spcPts val="0"/>
                        </a:spcAft>
                      </a:pPr>
                      <a:r>
                        <a:rPr lang="fa-IR" sz="1200" dirty="0">
                          <a:effectLst/>
                          <a:cs typeface="B Titr" panose="00000700000000000000" pitchFamily="2" charset="-78"/>
                        </a:rPr>
                        <a:t>800 مثقال</a:t>
                      </a:r>
                      <a:endParaRPr lang="en-US" sz="18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r>
              <a:tr h="537879">
                <a:tc gridSpan="2">
                  <a:txBody>
                    <a:bodyPr/>
                    <a:lstStyle/>
                    <a:p>
                      <a:pPr algn="ctr" rtl="1">
                        <a:lnSpc>
                          <a:spcPct val="115000"/>
                        </a:lnSpc>
                        <a:spcAft>
                          <a:spcPts val="0"/>
                        </a:spcAft>
                      </a:pPr>
                      <a:r>
                        <a:rPr lang="fa-IR" sz="1400" dirty="0">
                          <a:effectLst/>
                          <a:cs typeface="B Mitra" panose="00000400000000000000" pitchFamily="2" charset="-78"/>
                        </a:rPr>
                        <a:t>جنین کامل</a:t>
                      </a:r>
                      <a:endParaRPr lang="en-US" sz="2000" dirty="0">
                        <a:effectLst/>
                        <a:cs typeface="B Mitra" panose="00000400000000000000" pitchFamily="2" charset="-78"/>
                      </a:endParaRPr>
                    </a:p>
                    <a:p>
                      <a:pPr algn="ctr" rtl="1">
                        <a:lnSpc>
                          <a:spcPct val="115000"/>
                        </a:lnSpc>
                        <a:spcAft>
                          <a:spcPts val="0"/>
                        </a:spcAft>
                      </a:pPr>
                      <a:r>
                        <a:rPr lang="fa-IR" sz="1400" dirty="0">
                          <a:effectLst/>
                          <a:cs typeface="B Mitra" panose="00000400000000000000" pitchFamily="2" charset="-78"/>
                        </a:rPr>
                        <a:t>قبل از </a:t>
                      </a:r>
                      <a:r>
                        <a:rPr lang="fa-IR" sz="1400" dirty="0" smtClean="0">
                          <a:effectLst/>
                          <a:cs typeface="B Mitra" panose="00000400000000000000" pitchFamily="2" charset="-78"/>
                        </a:rPr>
                        <a:t>دمیده شدن روح</a:t>
                      </a:r>
                      <a:endParaRPr lang="en-US" sz="20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200" dirty="0">
                          <a:effectLst/>
                          <a:cs typeface="B Titr" panose="00000700000000000000" pitchFamily="2" charset="-78"/>
                        </a:rPr>
                        <a:t>100 </a:t>
                      </a:r>
                      <a:r>
                        <a:rPr lang="fa-IR" sz="1200" dirty="0" smtClean="0">
                          <a:effectLst/>
                          <a:cs typeface="B Titr" panose="00000700000000000000" pitchFamily="2" charset="-78"/>
                        </a:rPr>
                        <a:t>مثقال (400 میلیون</a:t>
                      </a:r>
                      <a:r>
                        <a:rPr lang="fa-IR" sz="1200" baseline="0" dirty="0" smtClean="0">
                          <a:effectLst/>
                          <a:cs typeface="B Titr" panose="00000700000000000000" pitchFamily="2" charset="-78"/>
                        </a:rPr>
                        <a:t> تومان)</a:t>
                      </a:r>
                      <a:endParaRPr lang="en-US" sz="18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c>
                  <a:txBody>
                    <a:bodyPr/>
                    <a:lstStyle/>
                    <a:p>
                      <a:pPr algn="ctr" rtl="0">
                        <a:lnSpc>
                          <a:spcPct val="115000"/>
                        </a:lnSpc>
                        <a:spcAft>
                          <a:spcPts val="0"/>
                        </a:spcAft>
                      </a:pPr>
                      <a:r>
                        <a:rPr lang="fa-IR" sz="1200" dirty="0">
                          <a:effectLst/>
                          <a:cs typeface="B Titr" panose="00000700000000000000" pitchFamily="2" charset="-78"/>
                        </a:rPr>
                        <a:t>1000 مثقال</a:t>
                      </a:r>
                      <a:endParaRPr lang="en-US" sz="18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r>
              <a:tr h="452916">
                <a:tc rowSpan="2">
                  <a:txBody>
                    <a:bodyPr/>
                    <a:lstStyle/>
                    <a:p>
                      <a:pPr algn="ctr" rtl="1">
                        <a:lnSpc>
                          <a:spcPct val="115000"/>
                        </a:lnSpc>
                        <a:spcAft>
                          <a:spcPts val="0"/>
                        </a:spcAft>
                      </a:pPr>
                      <a:r>
                        <a:rPr lang="fa-IR" sz="1400" dirty="0" smtClean="0">
                          <a:effectLst/>
                          <a:cs typeface="B Mitra" panose="00000400000000000000" pitchFamily="2" charset="-78"/>
                        </a:rPr>
                        <a:t>بعد</a:t>
                      </a:r>
                      <a:r>
                        <a:rPr lang="fa-IR" sz="1400" baseline="0" dirty="0" smtClean="0">
                          <a:effectLst/>
                          <a:cs typeface="B Mitra" panose="00000400000000000000" pitchFamily="2" charset="-78"/>
                        </a:rPr>
                        <a:t> دمیده شدن روح</a:t>
                      </a:r>
                      <a:endParaRPr lang="en-US" sz="2000" dirty="0">
                        <a:effectLst/>
                        <a:cs typeface="B Mitra" panose="00000400000000000000" pitchFamily="2" charset="-78"/>
                      </a:endParaRPr>
                    </a:p>
                    <a:p>
                      <a:pPr algn="ctr" rtl="0">
                        <a:lnSpc>
                          <a:spcPct val="115000"/>
                        </a:lnSpc>
                        <a:spcAft>
                          <a:spcPts val="0"/>
                        </a:spcAft>
                      </a:pPr>
                      <a:r>
                        <a:rPr lang="fa-IR" sz="1400" dirty="0">
                          <a:effectLst/>
                          <a:cs typeface="B Mitra" panose="00000400000000000000" pitchFamily="2" charset="-78"/>
                        </a:rPr>
                        <a:t>(دیه کامل انسان)</a:t>
                      </a:r>
                      <a:endParaRPr lang="en-US" sz="20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a:effectLst/>
                          <a:cs typeface="B Mitra" panose="00000400000000000000" pitchFamily="2" charset="-78"/>
                        </a:rPr>
                        <a:t>پسر</a:t>
                      </a:r>
                      <a:endParaRPr lang="en-US" sz="20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200" dirty="0">
                          <a:effectLst/>
                          <a:cs typeface="B Titr" panose="00000700000000000000" pitchFamily="2" charset="-78"/>
                        </a:rPr>
                        <a:t>پسر</a:t>
                      </a:r>
                      <a:endParaRPr lang="en-US" sz="1800" dirty="0">
                        <a:effectLst/>
                        <a:cs typeface="B Titr" panose="00000700000000000000" pitchFamily="2" charset="-78"/>
                      </a:endParaRPr>
                    </a:p>
                    <a:p>
                      <a:pPr algn="ctr" rtl="1">
                        <a:lnSpc>
                          <a:spcPct val="115000"/>
                        </a:lnSpc>
                        <a:spcAft>
                          <a:spcPts val="0"/>
                        </a:spcAft>
                      </a:pPr>
                      <a:r>
                        <a:rPr lang="fa-IR" sz="1200" dirty="0">
                          <a:effectLst/>
                          <a:cs typeface="B Titr" panose="00000700000000000000" pitchFamily="2" charset="-78"/>
                        </a:rPr>
                        <a:t>1000 </a:t>
                      </a:r>
                      <a:r>
                        <a:rPr lang="fa-IR" sz="1200" dirty="0" smtClean="0">
                          <a:effectLst/>
                          <a:cs typeface="B Titr" panose="00000700000000000000" pitchFamily="2" charset="-78"/>
                        </a:rPr>
                        <a:t>مثقال (4میلیارد تومان)</a:t>
                      </a:r>
                      <a:endParaRPr lang="en-US" sz="18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c>
                  <a:txBody>
                    <a:bodyPr/>
                    <a:lstStyle/>
                    <a:p>
                      <a:pPr algn="ctr" rtl="0">
                        <a:lnSpc>
                          <a:spcPct val="115000"/>
                        </a:lnSpc>
                        <a:spcAft>
                          <a:spcPts val="0"/>
                        </a:spcAft>
                      </a:pPr>
                      <a:r>
                        <a:rPr lang="fa-IR" sz="1200" dirty="0">
                          <a:effectLst/>
                          <a:cs typeface="B Titr" panose="00000700000000000000" pitchFamily="2" charset="-78"/>
                        </a:rPr>
                        <a:t>10000 مثقال</a:t>
                      </a:r>
                      <a:endParaRPr lang="en-US" sz="18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r>
              <a:tr h="452916">
                <a:tc vMerge="1">
                  <a:txBody>
                    <a:bodyPr/>
                    <a:lstStyle/>
                    <a:p>
                      <a:endParaRPr lang="en-US"/>
                    </a:p>
                  </a:txBody>
                  <a:tcPr/>
                </a:tc>
                <a:tc>
                  <a:txBody>
                    <a:bodyPr/>
                    <a:lstStyle/>
                    <a:p>
                      <a:pPr algn="ctr" rtl="1">
                        <a:lnSpc>
                          <a:spcPct val="115000"/>
                        </a:lnSpc>
                        <a:spcAft>
                          <a:spcPts val="0"/>
                        </a:spcAft>
                      </a:pPr>
                      <a:r>
                        <a:rPr lang="fa-IR" sz="1400" dirty="0">
                          <a:effectLst/>
                          <a:cs typeface="B Mitra" panose="00000400000000000000" pitchFamily="2" charset="-78"/>
                        </a:rPr>
                        <a:t>دختر</a:t>
                      </a:r>
                      <a:endParaRPr lang="en-US" sz="20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200">
                          <a:effectLst/>
                          <a:cs typeface="B Titr" panose="00000700000000000000" pitchFamily="2" charset="-78"/>
                        </a:rPr>
                        <a:t>دختر</a:t>
                      </a:r>
                      <a:endParaRPr lang="en-US" sz="1800" dirty="0">
                        <a:effectLst/>
                        <a:cs typeface="B Titr" panose="00000700000000000000" pitchFamily="2" charset="-78"/>
                      </a:endParaRPr>
                    </a:p>
                    <a:p>
                      <a:pPr algn="ctr" rtl="1">
                        <a:lnSpc>
                          <a:spcPct val="115000"/>
                        </a:lnSpc>
                        <a:spcAft>
                          <a:spcPts val="0"/>
                        </a:spcAft>
                      </a:pPr>
                      <a:r>
                        <a:rPr lang="fa-IR" sz="1200">
                          <a:effectLst/>
                          <a:cs typeface="B Titr" panose="00000700000000000000" pitchFamily="2" charset="-78"/>
                        </a:rPr>
                        <a:t>500 مثقال</a:t>
                      </a:r>
                      <a:endParaRPr lang="en-US" sz="18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c>
                  <a:txBody>
                    <a:bodyPr/>
                    <a:lstStyle/>
                    <a:p>
                      <a:pPr algn="ctr" rtl="0">
                        <a:lnSpc>
                          <a:spcPct val="115000"/>
                        </a:lnSpc>
                        <a:spcAft>
                          <a:spcPts val="0"/>
                        </a:spcAft>
                      </a:pPr>
                      <a:r>
                        <a:rPr lang="fa-IR" sz="1200" dirty="0">
                          <a:effectLst/>
                          <a:cs typeface="B Titr" panose="00000700000000000000" pitchFamily="2" charset="-78"/>
                        </a:rPr>
                        <a:t>5000 مثقال</a:t>
                      </a:r>
                      <a:endParaRPr lang="en-US" sz="18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r>
            </a:tbl>
          </a:graphicData>
        </a:graphic>
      </p:graphicFrame>
      <p:sp>
        <p:nvSpPr>
          <p:cNvPr id="5" name="Text Placeholder 2"/>
          <p:cNvSpPr>
            <a:spLocks noGrp="1"/>
          </p:cNvSpPr>
          <p:nvPr>
            <p:ph type="body" sz="quarter" idx="13"/>
          </p:nvPr>
        </p:nvSpPr>
        <p:spPr>
          <a:xfrm>
            <a:off x="379178" y="1952090"/>
            <a:ext cx="3267182" cy="4351891"/>
          </a:xfrm>
        </p:spPr>
        <p:txBody>
          <a:bodyPr>
            <a:normAutofit/>
          </a:bodyPr>
          <a:lstStyle/>
          <a:p>
            <a:pPr marL="290513" indent="-290513">
              <a:lnSpc>
                <a:spcPct val="150000"/>
              </a:lnSpc>
            </a:pPr>
            <a:r>
              <a:rPr lang="fa-IR" sz="2000" b="1" dirty="0" smtClean="0">
                <a:cs typeface="B Mitra" pitchFamily="2" charset="-78"/>
              </a:rPr>
              <a:t>مثقال شرعی سه چهارم مثقال بازاری است.</a:t>
            </a:r>
          </a:p>
          <a:p>
            <a:pPr marL="290513" indent="-290513">
              <a:lnSpc>
                <a:spcPct val="150000"/>
              </a:lnSpc>
            </a:pPr>
            <a:r>
              <a:rPr lang="fa-IR" sz="2000" b="1" dirty="0" smtClean="0">
                <a:cs typeface="B Mitra" pitchFamily="2" charset="-78"/>
              </a:rPr>
              <a:t>دیه به ورثه جنین پرداخت می شود.</a:t>
            </a:r>
          </a:p>
          <a:p>
            <a:pPr marL="290513" indent="-290513">
              <a:lnSpc>
                <a:spcPct val="150000"/>
              </a:lnSpc>
            </a:pPr>
            <a:r>
              <a:rPr lang="fa-IR" sz="2000" b="1" dirty="0" smtClean="0">
                <a:cs typeface="B Mitra" pitchFamily="2" charset="-78"/>
              </a:rPr>
              <a:t>پرداخت کننده اصلی، مباشران قتل و مشارکت کنندگان هستند.</a:t>
            </a:r>
          </a:p>
          <a:p>
            <a:pPr marL="290513" indent="-290513">
              <a:lnSpc>
                <a:spcPct val="150000"/>
              </a:lnSpc>
            </a:pPr>
            <a:r>
              <a:rPr lang="fa-IR" sz="2000" b="1" dirty="0" smtClean="0">
                <a:cs typeface="B Mitra" pitchFamily="2" charset="-78"/>
              </a:rPr>
              <a:t>مباشرت کننده یا مشارکت کننده از دیه جنین محروم است.</a:t>
            </a:r>
          </a:p>
        </p:txBody>
      </p:sp>
    </p:spTree>
    <p:extLst>
      <p:ext uri="{BB962C8B-B14F-4D97-AF65-F5344CB8AC3E}">
        <p14:creationId xmlns:p14="http://schemas.microsoft.com/office/powerpoint/2010/main" val="190700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dirty="0" smtClean="0"/>
              <a:t>مشارکت و معاونت در اسقاط و قتل جنین</a:t>
            </a:r>
            <a:endParaRPr lang="en-US" dirty="0"/>
          </a:p>
        </p:txBody>
      </p:sp>
      <p:sp>
        <p:nvSpPr>
          <p:cNvPr id="3" name="Subtitle 2"/>
          <p:cNvSpPr>
            <a:spLocks noGrp="1"/>
          </p:cNvSpPr>
          <p:nvPr>
            <p:ph type="subTitle" idx="1"/>
          </p:nvPr>
        </p:nvSpPr>
        <p:spPr>
          <a:xfrm>
            <a:off x="292276" y="4113194"/>
            <a:ext cx="9892148" cy="1417167"/>
          </a:xfrm>
        </p:spPr>
        <p:txBody>
          <a:bodyPr>
            <a:noAutofit/>
          </a:bodyPr>
          <a:lstStyle/>
          <a:p>
            <a:pPr>
              <a:lnSpc>
                <a:spcPct val="170000"/>
              </a:lnSpc>
            </a:pPr>
            <a:r>
              <a:rPr lang="fa-IR" sz="2400" dirty="0" smtClean="0"/>
              <a:t>بررسی این بخش برای کسانی که </a:t>
            </a:r>
            <a:r>
              <a:rPr lang="fa-IR" sz="2400" dirty="0" smtClean="0">
                <a:solidFill>
                  <a:srgbClr val="FFFF00"/>
                </a:solidFill>
              </a:rPr>
              <a:t>به طور مستقیم در اسقاط و قتل جنین</a:t>
            </a:r>
            <a:r>
              <a:rPr lang="fa-IR" sz="2400" dirty="0" smtClean="0"/>
              <a:t> نقشی ندارند ولی می توانند </a:t>
            </a:r>
            <a:r>
              <a:rPr lang="fa-IR" sz="2400" dirty="0" smtClean="0">
                <a:solidFill>
                  <a:srgbClr val="FFFF00"/>
                </a:solidFill>
              </a:rPr>
              <a:t>با بیان یا عمل خود</a:t>
            </a:r>
            <a:r>
              <a:rPr lang="fa-IR" sz="2400" dirty="0" smtClean="0"/>
              <a:t>، به </a:t>
            </a:r>
            <a:r>
              <a:rPr lang="fa-IR" sz="2400" dirty="0" smtClean="0">
                <a:solidFill>
                  <a:srgbClr val="FFFF00"/>
                </a:solidFill>
              </a:rPr>
              <a:t>کاهش</a:t>
            </a:r>
            <a:r>
              <a:rPr lang="fa-IR" sz="2400" dirty="0" smtClean="0"/>
              <a:t> </a:t>
            </a:r>
            <a:r>
              <a:rPr lang="fa-IR" sz="2400" dirty="0"/>
              <a:t>آن کمک نمایند</a:t>
            </a:r>
            <a:r>
              <a:rPr lang="fa-IR" sz="2400" dirty="0" smtClean="0"/>
              <a:t>، </a:t>
            </a:r>
            <a:r>
              <a:rPr lang="fa-IR" sz="2400" dirty="0" smtClean="0">
                <a:solidFill>
                  <a:srgbClr val="FFFF00"/>
                </a:solidFill>
              </a:rPr>
              <a:t>ضروری</a:t>
            </a:r>
            <a:r>
              <a:rPr lang="fa-IR" sz="2400" dirty="0" smtClean="0"/>
              <a:t> است.</a:t>
            </a:r>
            <a:endParaRPr lang="fa-IR" sz="2400" dirty="0"/>
          </a:p>
        </p:txBody>
      </p:sp>
    </p:spTree>
    <p:extLst>
      <p:ext uri="{BB962C8B-B14F-4D97-AF65-F5344CB8AC3E}">
        <p14:creationId xmlns:p14="http://schemas.microsoft.com/office/powerpoint/2010/main" val="256687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08" y="70073"/>
            <a:ext cx="10515600" cy="1325563"/>
          </a:xfrm>
        </p:spPr>
        <p:txBody>
          <a:bodyPr/>
          <a:lstStyle/>
          <a:p>
            <a:r>
              <a:rPr lang="fa-IR" dirty="0" smtClean="0"/>
              <a:t>زشتی قتل (مصداق کامل برای موارد بعد از ولوج)</a:t>
            </a:r>
            <a:endParaRPr lang="fa-IR" dirty="0"/>
          </a:p>
        </p:txBody>
      </p:sp>
      <p:sp>
        <p:nvSpPr>
          <p:cNvPr id="3" name="Text Placeholder 2"/>
          <p:cNvSpPr>
            <a:spLocks noGrp="1"/>
          </p:cNvSpPr>
          <p:nvPr>
            <p:ph type="body" sz="quarter" idx="13"/>
          </p:nvPr>
        </p:nvSpPr>
        <p:spPr>
          <a:xfrm>
            <a:off x="333808" y="1500565"/>
            <a:ext cx="10670178" cy="4577506"/>
          </a:xfrm>
        </p:spPr>
        <p:txBody>
          <a:bodyPr>
            <a:noAutofit/>
          </a:bodyPr>
          <a:lstStyle/>
          <a:p>
            <a:pPr marL="0" indent="0" algn="ctr">
              <a:lnSpc>
                <a:spcPct val="150000"/>
              </a:lnSpc>
              <a:buNone/>
            </a:pPr>
            <a:r>
              <a:rPr lang="ar-SA" sz="1400" b="1" dirty="0">
                <a:cs typeface="B Mitra" pitchFamily="2" charset="-78"/>
              </a:rPr>
              <a:t>عَلِيُّ بْنُ إِبْرَاهِيمَ عَنْ أَبِيهِ عَنِ ابْنِ أَبِي عُمَيْرٍ عَنْ عَبْدِ الرَّحْمَنِ بْنِ الْحَجَّاجِ عَنْ عُبَيْدِ بْنِ زُرَارَةَ قَالَ: </a:t>
            </a:r>
          </a:p>
          <a:p>
            <a:pPr marL="0" indent="0" algn="ctr">
              <a:lnSpc>
                <a:spcPct val="150000"/>
              </a:lnSpc>
              <a:buNone/>
            </a:pPr>
            <a:r>
              <a:rPr lang="ar-SA" sz="2100" b="1" dirty="0">
                <a:cs typeface="B Mitra" pitchFamily="2" charset="-78"/>
              </a:rPr>
              <a:t>سأَلْتُ أَبَا عَبْدِ اللَّهِ ع عَنِ الْكَبَائِرِ فَقَالَ هُنَّ فِي كِتَابِ عَلِيٍّ ع </a:t>
            </a:r>
            <a:r>
              <a:rPr lang="ar-SA" sz="2100" b="1" dirty="0">
                <a:solidFill>
                  <a:srgbClr val="FFFF00"/>
                </a:solidFill>
                <a:cs typeface="B Mitra" pitchFamily="2" charset="-78"/>
              </a:rPr>
              <a:t>سَبْعٌ</a:t>
            </a:r>
            <a:r>
              <a:rPr lang="ar-SA" sz="2100" b="1" dirty="0">
                <a:cs typeface="B Mitra" pitchFamily="2" charset="-78"/>
              </a:rPr>
              <a:t>‏ </a:t>
            </a:r>
            <a:r>
              <a:rPr lang="ar-SA" sz="2100" b="1" dirty="0">
                <a:solidFill>
                  <a:srgbClr val="FFFF00"/>
                </a:solidFill>
                <a:cs typeface="B Mitra" pitchFamily="2" charset="-78"/>
              </a:rPr>
              <a:t>الْكُفْرُ بِاللَّهِ‏ وَ قَتْلُ النَّفْسِ وَ عُقُوقُ الْوَالِدَيْنِ </a:t>
            </a:r>
            <a:r>
              <a:rPr lang="ar-SA" sz="2100" b="1" dirty="0" smtClean="0">
                <a:cs typeface="B Mitra" pitchFamily="2" charset="-78"/>
              </a:rPr>
              <a:t>وَ أَكْلُ الرِّبَا بَعْدَ الْبَيِّنَةِ وَ أَكْلُ مَالِ الْيَتِيمِ ظُلْماً وَ الْفِرَارُ مِنَ الزَّحْفِ</a:t>
            </a:r>
            <a:r>
              <a:rPr lang="fa-IR" sz="2100" b="1" dirty="0" smtClean="0">
                <a:cs typeface="B Mitra" pitchFamily="2" charset="-78"/>
              </a:rPr>
              <a:t> (لشگر و میدان نبرد)</a:t>
            </a:r>
            <a:r>
              <a:rPr lang="ar-SA" sz="2100" b="1" dirty="0" smtClean="0">
                <a:cs typeface="B Mitra" pitchFamily="2" charset="-78"/>
              </a:rPr>
              <a:t> وَ التَّعَرُّبُ بَعْدَ الْهِجْرَةِ </a:t>
            </a:r>
            <a:r>
              <a:rPr lang="ar-SA" sz="1400" b="1" dirty="0" smtClean="0">
                <a:cs typeface="B Mitra" pitchFamily="2" charset="-78"/>
              </a:rPr>
              <a:t>(</a:t>
            </a:r>
            <a:r>
              <a:rPr lang="ar-SA" sz="1400" b="1" dirty="0">
                <a:cs typeface="B Mitra" pitchFamily="2" charset="-78"/>
              </a:rPr>
              <a:t>الكافي (ط - الإسلامية) ؛ ج‏</a:t>
            </a:r>
            <a:r>
              <a:rPr lang="ar-SA" sz="1400" b="1" dirty="0" smtClean="0">
                <a:cs typeface="B Mitra" pitchFamily="2" charset="-78"/>
              </a:rPr>
              <a:t>2 </a:t>
            </a:r>
            <a:r>
              <a:rPr lang="ar-SA" sz="1400" b="1" dirty="0">
                <a:cs typeface="B Mitra" pitchFamily="2" charset="-78"/>
              </a:rPr>
              <a:t>؛ ص278)</a:t>
            </a:r>
          </a:p>
          <a:p>
            <a:pPr marL="0" indent="0" algn="ctr">
              <a:lnSpc>
                <a:spcPct val="150000"/>
              </a:lnSpc>
              <a:buNone/>
            </a:pPr>
            <a:endParaRPr lang="ar-SA" sz="800" b="1" dirty="0">
              <a:cs typeface="B Mitra" pitchFamily="2" charset="-78"/>
            </a:endParaRPr>
          </a:p>
          <a:p>
            <a:pPr marL="0" indent="0" algn="ctr">
              <a:lnSpc>
                <a:spcPct val="150000"/>
              </a:lnSpc>
              <a:buNone/>
            </a:pPr>
            <a:r>
              <a:rPr lang="ar-SA" sz="1400" b="1" dirty="0" smtClean="0">
                <a:cs typeface="B Mitra" pitchFamily="2" charset="-78"/>
              </a:rPr>
              <a:t>عَلِيُّ </a:t>
            </a:r>
            <a:r>
              <a:rPr lang="ar-SA" sz="1400" b="1" dirty="0">
                <a:cs typeface="B Mitra" pitchFamily="2" charset="-78"/>
              </a:rPr>
              <a:t>بْنُ إِبْرَاهِيمَ عَنْ مُحَمَّدِ بْنِ عِيسَى عَنْ يُونُسَ عَنْ عَبْدِ اللَّهِ بْنِ مُسْكَانَ عَنْ مُحَمَّدِ بْنِ مُسْلِمٍ</a:t>
            </a:r>
          </a:p>
          <a:p>
            <a:pPr marL="0" indent="0" algn="ctr">
              <a:lnSpc>
                <a:spcPct val="150000"/>
              </a:lnSpc>
              <a:buNone/>
            </a:pPr>
            <a:r>
              <a:rPr lang="ar-SA" sz="2200" b="1" dirty="0">
                <a:cs typeface="B Mitra" pitchFamily="2" charset="-78"/>
              </a:rPr>
              <a:t>ع</a:t>
            </a:r>
            <a:r>
              <a:rPr lang="ar-SA" sz="2100" b="1" dirty="0">
                <a:cs typeface="B Mitra" pitchFamily="2" charset="-78"/>
              </a:rPr>
              <a:t>َنْ أَبِي عَبْدِ اللَّهِ ع قَالَ سَمِعْتُهُ يَقُولُ‏ </a:t>
            </a:r>
            <a:r>
              <a:rPr lang="ar-SA" sz="2100" b="1" dirty="0">
                <a:solidFill>
                  <a:srgbClr val="FFFF00"/>
                </a:solidFill>
                <a:cs typeface="B Mitra" pitchFamily="2" charset="-78"/>
              </a:rPr>
              <a:t>الْكَبَائِرُ سَبْعٌ‏ قَتْلُ الْمُؤْمِنِ مُتَعَمِّداً وَ قَذْفُ الْمُحْصَنَةِ </a:t>
            </a:r>
            <a:r>
              <a:rPr lang="ar-SA" sz="2100" b="1" dirty="0">
                <a:cs typeface="B Mitra" pitchFamily="2" charset="-78"/>
              </a:rPr>
              <a:t>وَ الْفِرَارُ مِنَ الزَّحْفِ وَ التَّعَرُّبُ بَعْدَ الْهِجْرَةِ وَ أَكْلُ مَالِ الْيَتِيمِ ظُلْماً وَ أَكْلُ الرِّبَا بَعْدَ الْبَيِّنَةِ وَ كُلُّ مَا أَوْجَبَ اللَّهُ عَلَيْهِ النَّارَ</a:t>
            </a:r>
            <a:r>
              <a:rPr lang="ar-SA" sz="2200" b="1" dirty="0">
                <a:cs typeface="B Mitra" pitchFamily="2" charset="-78"/>
              </a:rPr>
              <a:t>.</a:t>
            </a:r>
            <a:r>
              <a:rPr lang="ar-SA" sz="1400" b="1" dirty="0">
                <a:cs typeface="B Mitra" pitchFamily="2" charset="-78"/>
              </a:rPr>
              <a:t> (الكافي (ط - الإسلامية) ؛ ج‏2 ؛ ص277)</a:t>
            </a:r>
          </a:p>
          <a:p>
            <a:pPr marL="0" indent="0" algn="ctr">
              <a:lnSpc>
                <a:spcPct val="150000"/>
              </a:lnSpc>
              <a:buNone/>
            </a:pPr>
            <a:endParaRPr lang="ar-SA" sz="800" b="1" dirty="0">
              <a:cs typeface="B Mitra" pitchFamily="2" charset="-78"/>
            </a:endParaRPr>
          </a:p>
          <a:p>
            <a:pPr marL="0" indent="0" algn="ctr">
              <a:lnSpc>
                <a:spcPct val="150000"/>
              </a:lnSpc>
              <a:buNone/>
            </a:pPr>
            <a:r>
              <a:rPr lang="ar-SA" sz="1400" b="1" dirty="0">
                <a:cs typeface="B Mitra" pitchFamily="2" charset="-78"/>
              </a:rPr>
              <a:t>الْحُسَيْنُ بْنُ مُحَمَّدٍ عَنْ مُعَلَّى بْنِ مُحَمَّدٍ عَنِ الْوَشَّاءِ عَنْ أَبَانٍ عَنْ أَبِي بَصِيرٍ</a:t>
            </a:r>
          </a:p>
          <a:p>
            <a:pPr marL="0" indent="0" algn="ctr">
              <a:lnSpc>
                <a:spcPct val="150000"/>
              </a:lnSpc>
              <a:buNone/>
            </a:pPr>
            <a:r>
              <a:rPr lang="ar-SA" sz="1800" b="1" dirty="0">
                <a:cs typeface="B Mitra" pitchFamily="2" charset="-78"/>
              </a:rPr>
              <a:t>عَنْ أَبِي عَبْدِ اللَّهِ ع قَالَ سَمِعْتُهُ يَقُولُ‏ الْكَبَائِرُ سَبْعَةٌ مِنْهَا </a:t>
            </a:r>
            <a:r>
              <a:rPr lang="ar-SA" sz="1800" b="1" dirty="0">
                <a:solidFill>
                  <a:srgbClr val="FFFF00"/>
                </a:solidFill>
                <a:cs typeface="B Mitra" pitchFamily="2" charset="-78"/>
              </a:rPr>
              <a:t>قَتْلُ النَّفْسِ مُتَعَمِّداً وَ الشِّرْكُ بِاللَّهِ الْعَظِيمِ </a:t>
            </a:r>
            <a:r>
              <a:rPr lang="ar-SA" sz="1800" b="1" dirty="0">
                <a:cs typeface="B Mitra" pitchFamily="2" charset="-78"/>
              </a:rPr>
              <a:t>وَ قَذْفُ الْمُحْصَنَةِ وَ أَكْلُ الرِّبَا بَعْدَ الْبَيِّنَةِ وَ الْفِرَارُ مِنَ الزَّحْفِ وَ التَّعَرُّبُ بَعْدَ الْهِجْرَةِ وَ عُقُوقُ الْوَالِدَيْنِ وَ </a:t>
            </a:r>
            <a:r>
              <a:rPr lang="ar-SA" sz="1800" b="1" dirty="0" smtClean="0">
                <a:cs typeface="B Mitra" pitchFamily="2" charset="-78"/>
              </a:rPr>
              <a:t>أ</a:t>
            </a:r>
            <a:r>
              <a:rPr lang="ar-SA" sz="1800" b="1" dirty="0">
                <a:cs typeface="B Mitra" pitchFamily="2" charset="-78"/>
              </a:rPr>
              <a:t>كْلُ مَالِ الْيَتِيمِ ظُلْماً قَالَ وَ التَّعَرُّبُ وَ الشِّرْكُ وَاحِدٌ</a:t>
            </a:r>
            <a:r>
              <a:rPr lang="ar-SA" sz="1800" b="1" dirty="0" smtClean="0">
                <a:cs typeface="B Mitra" pitchFamily="2" charset="-78"/>
              </a:rPr>
              <a:t>.</a:t>
            </a:r>
            <a:r>
              <a:rPr lang="fa-IR" sz="1800" b="1" dirty="0">
                <a:cs typeface="B Mitra" pitchFamily="2" charset="-78"/>
              </a:rPr>
              <a:t> </a:t>
            </a:r>
            <a:r>
              <a:rPr lang="fa-IR" sz="1400" b="1" dirty="0" smtClean="0">
                <a:cs typeface="B Mitra" pitchFamily="2" charset="-78"/>
              </a:rPr>
              <a:t>(الكافي </a:t>
            </a:r>
            <a:r>
              <a:rPr lang="fa-IR" sz="1400" b="1" dirty="0">
                <a:cs typeface="B Mitra" pitchFamily="2" charset="-78"/>
              </a:rPr>
              <a:t>(ط - الإسلامية) ؛ ج‏2 ؛ </a:t>
            </a:r>
            <a:r>
              <a:rPr lang="fa-IR" sz="1400" b="1" dirty="0" smtClean="0">
                <a:cs typeface="B Mitra" pitchFamily="2" charset="-78"/>
              </a:rPr>
              <a:t>ص281)</a:t>
            </a:r>
            <a:endParaRPr lang="ar-SA" sz="2400" b="1" dirty="0">
              <a:cs typeface="B Mitra" pitchFamily="2" charset="-78"/>
            </a:endParaRPr>
          </a:p>
        </p:txBody>
      </p:sp>
    </p:spTree>
    <p:extLst>
      <p:ext uri="{BB962C8B-B14F-4D97-AF65-F5344CB8AC3E}">
        <p14:creationId xmlns:p14="http://schemas.microsoft.com/office/powerpoint/2010/main" val="24224020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1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1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1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03" y="147501"/>
            <a:ext cx="10515600" cy="1325563"/>
          </a:xfrm>
        </p:spPr>
        <p:txBody>
          <a:bodyPr/>
          <a:lstStyle/>
          <a:p>
            <a:r>
              <a:rPr lang="fa-IR" dirty="0" smtClean="0"/>
              <a:t>روایات مربوط به یاری ستم و یاری مظلوم</a:t>
            </a:r>
            <a:endParaRPr lang="fa-IR" dirty="0"/>
          </a:p>
        </p:txBody>
      </p:sp>
      <p:sp>
        <p:nvSpPr>
          <p:cNvPr id="4" name="Text Placeholder 3"/>
          <p:cNvSpPr>
            <a:spLocks noGrp="1"/>
          </p:cNvSpPr>
          <p:nvPr>
            <p:ph type="body" sz="quarter" idx="13"/>
          </p:nvPr>
        </p:nvSpPr>
        <p:spPr>
          <a:xfrm>
            <a:off x="453127" y="1694445"/>
            <a:ext cx="10211551" cy="4590853"/>
          </a:xfrm>
        </p:spPr>
        <p:txBody>
          <a:bodyPr>
            <a:normAutofit fontScale="85000" lnSpcReduction="20000"/>
          </a:bodyPr>
          <a:lstStyle/>
          <a:p>
            <a:pPr marL="0" indent="0">
              <a:lnSpc>
                <a:spcPct val="100000"/>
              </a:lnSpc>
              <a:buNone/>
            </a:pPr>
            <a:r>
              <a:rPr lang="fa-IR" sz="1800" dirty="0"/>
              <a:t>وَ رَوَى ابْنُ أَبِي عُمَيْرٍ عَنْ غَيْرِ وَاحِدٍ </a:t>
            </a:r>
            <a:endParaRPr lang="fa-IR" sz="1800" dirty="0" smtClean="0"/>
          </a:p>
          <a:p>
            <a:pPr marL="0" indent="0" algn="ctr">
              <a:lnSpc>
                <a:spcPct val="100000"/>
              </a:lnSpc>
              <a:buNone/>
            </a:pPr>
            <a:r>
              <a:rPr lang="fa-IR" sz="2800" dirty="0" smtClean="0"/>
              <a:t>عَنْ </a:t>
            </a:r>
            <a:r>
              <a:rPr lang="fa-IR" sz="2800" dirty="0"/>
              <a:t>أَبِي عَبْدِ اللَّهِ ع قَالَ: </a:t>
            </a:r>
            <a:r>
              <a:rPr lang="fa-IR" sz="2800" dirty="0" smtClean="0"/>
              <a:t>مَنْ أَعَانَ عَلَى مُؤْمِنٍ </a:t>
            </a:r>
            <a:r>
              <a:rPr lang="fa-IR" sz="2800" dirty="0" smtClean="0">
                <a:solidFill>
                  <a:srgbClr val="FFFF00"/>
                </a:solidFill>
              </a:rPr>
              <a:t>بِشَطْرِ</a:t>
            </a:r>
            <a:r>
              <a:rPr lang="fa-IR" sz="1800" dirty="0" smtClean="0">
                <a:solidFill>
                  <a:srgbClr val="FFFF00"/>
                </a:solidFill>
              </a:rPr>
              <a:t> (نصف)</a:t>
            </a:r>
            <a:r>
              <a:rPr lang="fa-IR" sz="2800" dirty="0" smtClean="0">
                <a:solidFill>
                  <a:srgbClr val="FFFF00"/>
                </a:solidFill>
              </a:rPr>
              <a:t> كَلِمَةٍ </a:t>
            </a:r>
            <a:r>
              <a:rPr lang="fa-IR" sz="2800" dirty="0"/>
              <a:t>جَاءَ يَوْمَ الْقِيَامَةِ وَ ب</a:t>
            </a:r>
            <a:r>
              <a:rPr lang="fa-IR" sz="2800" dirty="0">
                <a:solidFill>
                  <a:srgbClr val="FFFF00"/>
                </a:solidFill>
              </a:rPr>
              <a:t>َيْنَ عَيْنَيْهِ مَكْتُوبٌ آيِسٌ‏ مِنْ‏ رَحْمَةِ اللَّهِ</a:t>
            </a:r>
            <a:r>
              <a:rPr lang="fa-IR" sz="2800" dirty="0"/>
              <a:t>‏ </a:t>
            </a:r>
          </a:p>
          <a:p>
            <a:pPr marL="0" indent="0" algn="ctr">
              <a:lnSpc>
                <a:spcPct val="100000"/>
              </a:lnSpc>
              <a:buNone/>
            </a:pPr>
            <a:r>
              <a:rPr lang="fa-IR" sz="1800" dirty="0" smtClean="0"/>
              <a:t>من </a:t>
            </a:r>
            <a:r>
              <a:rPr lang="fa-IR" sz="1800" dirty="0"/>
              <a:t>لا يحضره الفقيه ؛ ج‏4 ؛ </a:t>
            </a:r>
            <a:r>
              <a:rPr lang="fa-IR" sz="1800" dirty="0" smtClean="0"/>
              <a:t>ص94</a:t>
            </a:r>
          </a:p>
          <a:p>
            <a:pPr marL="0" indent="0" algn="ctr">
              <a:lnSpc>
                <a:spcPct val="100000"/>
              </a:lnSpc>
              <a:buNone/>
            </a:pPr>
            <a:endParaRPr lang="fa-IR" sz="2800" dirty="0"/>
          </a:p>
          <a:p>
            <a:pPr marL="0" indent="0">
              <a:lnSpc>
                <a:spcPct val="100000"/>
              </a:lnSpc>
              <a:buNone/>
            </a:pPr>
            <a:r>
              <a:rPr lang="fa-IR" sz="1800" dirty="0"/>
              <a:t>وَ بِهَذَا الْإِسْنَادِ قَالَ </a:t>
            </a:r>
          </a:p>
          <a:p>
            <a:pPr marL="0" indent="0" algn="ctr">
              <a:lnSpc>
                <a:spcPct val="100000"/>
              </a:lnSpc>
              <a:buNone/>
            </a:pPr>
            <a:r>
              <a:rPr lang="fa-IR" sz="2800" dirty="0"/>
              <a:t>قَالَ رَسُولُ اللَّهِ ص‏ </a:t>
            </a:r>
            <a:r>
              <a:rPr lang="fa-IR" sz="2800" dirty="0" smtClean="0"/>
              <a:t>مَنْ </a:t>
            </a:r>
            <a:r>
              <a:rPr lang="fa-IR" sz="2800" dirty="0"/>
              <a:t>نَكَثَ بَيْعَةً أَوْ رَفَعَ لِوَاءَ ضَلَالَةٍ أَوْ كَتَمَ عِلْماً أَوِ اعْتَقَلَ مَالًا ظُلْماً </a:t>
            </a:r>
            <a:r>
              <a:rPr lang="fa-IR" sz="2800" dirty="0">
                <a:solidFill>
                  <a:srgbClr val="FFFF00"/>
                </a:solidFill>
              </a:rPr>
              <a:t>أَوْ أَعَانَ‏ ظَالِماً عَلَى ظُلْمِهِ وَ هُوَ يَعْلَمُ أَنَّهُ ظَالِمٌ فَقَدْ بَرِئَ مِنَ الْإِسْلَامِ</a:t>
            </a:r>
          </a:p>
          <a:p>
            <a:pPr marL="0" indent="0" algn="ctr">
              <a:lnSpc>
                <a:spcPct val="100000"/>
              </a:lnSpc>
              <a:buNone/>
            </a:pPr>
            <a:r>
              <a:rPr lang="fa-IR" sz="2400" dirty="0"/>
              <a:t> </a:t>
            </a:r>
            <a:r>
              <a:rPr lang="fa-IR" sz="1800" dirty="0"/>
              <a:t>(بحار الأنوار (ط - بيروت) ؛ ج‏72 ؛ </a:t>
            </a:r>
            <a:r>
              <a:rPr lang="fa-IR" sz="1800" dirty="0" smtClean="0"/>
              <a:t>ص379)</a:t>
            </a:r>
          </a:p>
          <a:p>
            <a:pPr marL="0" indent="0" algn="ctr">
              <a:lnSpc>
                <a:spcPct val="100000"/>
              </a:lnSpc>
              <a:buNone/>
            </a:pPr>
            <a:endParaRPr lang="fa-IR" sz="1800" dirty="0"/>
          </a:p>
          <a:p>
            <a:pPr marL="0" indent="0" algn="ctr">
              <a:lnSpc>
                <a:spcPct val="100000"/>
              </a:lnSpc>
              <a:buNone/>
            </a:pPr>
            <a:r>
              <a:rPr lang="fa-IR" sz="3000" dirty="0"/>
              <a:t>عَنِ الصَّادِقِ ع قَالَ: </a:t>
            </a:r>
            <a:r>
              <a:rPr lang="fa-IR" sz="3000" dirty="0">
                <a:solidFill>
                  <a:srgbClr val="FFFF00"/>
                </a:solidFill>
              </a:rPr>
              <a:t>يُسْأَلُ الْمَرْءُ عَنْ جَاهِه</a:t>
            </a:r>
            <a:r>
              <a:rPr lang="fa-IR" sz="3000" dirty="0"/>
              <a:t>ِ كَمَا يُسْأَلُ عَنْ مَالِهِ يَقُولُ </a:t>
            </a:r>
            <a:r>
              <a:rPr lang="fa-IR" sz="3000" dirty="0">
                <a:solidFill>
                  <a:srgbClr val="FFFF00"/>
                </a:solidFill>
              </a:rPr>
              <a:t>جَعَلْتُ لَكَ جَاهاً فَهَلْ‏ نَصَرْتَ‏ بِهِ‏ مَظْلُوماً</a:t>
            </a:r>
            <a:r>
              <a:rPr lang="fa-IR" sz="3000" dirty="0"/>
              <a:t> أَوْ قَمَعْتَ بِهِ ظَالِماً أَوْ أَغَثْتَ بِهِ مَكْرُوبا </a:t>
            </a:r>
            <a:endParaRPr lang="fa-IR" sz="3000" dirty="0" smtClean="0"/>
          </a:p>
          <a:p>
            <a:pPr marL="0" indent="0" algn="ctr">
              <a:lnSpc>
                <a:spcPct val="100000"/>
              </a:lnSpc>
              <a:buNone/>
            </a:pPr>
            <a:r>
              <a:rPr lang="fa-IR" sz="1900" dirty="0" smtClean="0"/>
              <a:t>(</a:t>
            </a:r>
            <a:r>
              <a:rPr lang="fa-IR" sz="1900" dirty="0"/>
              <a:t>مستدرك الوسائل و مستنبط المسائل ؛ ج‏12 ؛ ص429)</a:t>
            </a:r>
            <a:endParaRPr lang="fa-IR" sz="1900" dirty="0" smtClean="0"/>
          </a:p>
          <a:p>
            <a:pPr marL="0" indent="0" algn="ctr">
              <a:lnSpc>
                <a:spcPct val="100000"/>
              </a:lnSpc>
              <a:buNone/>
            </a:pPr>
            <a:endParaRPr lang="fa-IR" sz="1800" dirty="0"/>
          </a:p>
        </p:txBody>
      </p:sp>
    </p:spTree>
    <p:extLst>
      <p:ext uri="{BB962C8B-B14F-4D97-AF65-F5344CB8AC3E}">
        <p14:creationId xmlns:p14="http://schemas.microsoft.com/office/powerpoint/2010/main" val="29172648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03" y="147501"/>
            <a:ext cx="10515600" cy="1325563"/>
          </a:xfrm>
        </p:spPr>
        <p:txBody>
          <a:bodyPr/>
          <a:lstStyle/>
          <a:p>
            <a:r>
              <a:rPr lang="fa-IR" dirty="0"/>
              <a:t>روایات مربوط به یاری </a:t>
            </a:r>
            <a:r>
              <a:rPr lang="fa-IR" dirty="0" smtClean="0"/>
              <a:t>ستم </a:t>
            </a:r>
            <a:r>
              <a:rPr lang="fa-IR" dirty="0"/>
              <a:t>و یاری مظلوم</a:t>
            </a:r>
          </a:p>
        </p:txBody>
      </p:sp>
      <p:sp>
        <p:nvSpPr>
          <p:cNvPr id="4" name="Text Placeholder 3"/>
          <p:cNvSpPr>
            <a:spLocks noGrp="1"/>
          </p:cNvSpPr>
          <p:nvPr>
            <p:ph type="body" sz="quarter" idx="13"/>
          </p:nvPr>
        </p:nvSpPr>
        <p:spPr>
          <a:xfrm>
            <a:off x="540094" y="1694445"/>
            <a:ext cx="10037618" cy="5093990"/>
          </a:xfrm>
        </p:spPr>
        <p:txBody>
          <a:bodyPr>
            <a:normAutofit fontScale="85000" lnSpcReduction="20000"/>
          </a:bodyPr>
          <a:lstStyle/>
          <a:p>
            <a:pPr marL="0" indent="0" algn="ctr">
              <a:lnSpc>
                <a:spcPct val="100000"/>
              </a:lnSpc>
              <a:buNone/>
            </a:pPr>
            <a:r>
              <a:rPr lang="fa-IR" sz="2800" dirty="0"/>
              <a:t>قال الرضا ع: ... مَنْ رَضِيَ شَيْئاً كَانَ كَمَنْ أَتَاهُ وَ </a:t>
            </a:r>
            <a:r>
              <a:rPr lang="fa-IR" sz="2800" dirty="0">
                <a:solidFill>
                  <a:srgbClr val="FFFF00"/>
                </a:solidFill>
              </a:rPr>
              <a:t>لَوْ أَنَّ رَجُلًا قُتِلَ بِالْمَشْرِقِ فَرَضِيَ‏ بِقَتْلِهِ‏ رَجُلٌ‏ فِي الْمَغْرِبِ لَكَانَ الرَّاضِي‏ عِنْدَ اللَّهِ عَزَّ وَ جَلَّ شَرِيكَ الْقَاتِل</a:t>
            </a:r>
            <a:r>
              <a:rPr lang="fa-IR" sz="2800" dirty="0"/>
              <a:t>‏</a:t>
            </a:r>
            <a:r>
              <a:rPr lang="fa-IR" sz="2800" dirty="0" smtClean="0"/>
              <a:t>.</a:t>
            </a:r>
          </a:p>
          <a:p>
            <a:pPr marL="0" indent="0" algn="ctr">
              <a:lnSpc>
                <a:spcPct val="100000"/>
              </a:lnSpc>
              <a:buNone/>
            </a:pPr>
            <a:r>
              <a:rPr lang="fa-IR" sz="1800" dirty="0" smtClean="0"/>
              <a:t>(</a:t>
            </a:r>
            <a:r>
              <a:rPr lang="fa-IR" sz="1800" dirty="0"/>
              <a:t>عيون أخبار الرضا عليه السلام ؛ ج‏1 ؛ ص273</a:t>
            </a:r>
            <a:r>
              <a:rPr lang="fa-IR" sz="1800" dirty="0" smtClean="0"/>
              <a:t>)</a:t>
            </a:r>
          </a:p>
          <a:p>
            <a:pPr marL="0" indent="0" algn="ctr">
              <a:lnSpc>
                <a:spcPct val="100000"/>
              </a:lnSpc>
              <a:buNone/>
            </a:pPr>
            <a:endParaRPr lang="fa-IR" sz="1800" dirty="0"/>
          </a:p>
          <a:p>
            <a:pPr marL="0" indent="0" algn="ctr">
              <a:lnSpc>
                <a:spcPct val="100000"/>
              </a:lnSpc>
              <a:buNone/>
            </a:pPr>
            <a:r>
              <a:rPr lang="fa-IR" sz="1800" dirty="0" smtClean="0"/>
              <a:t>أَبِي </a:t>
            </a:r>
            <a:r>
              <a:rPr lang="fa-IR" sz="1800" dirty="0"/>
              <a:t>ره قَالَ حَدَّثَنِي سَعْدُ بْنُ عَبْدِ اللَّهِ قَالَ حَدَّثَنِي مُحَمَّدُ بْنُ عِيسَى عَنِ الْحَسَنِ بْنِ مَحْبُوبٍ عَنْ عَبْدِ اللَّهِ بْنِ سِنَانٍ قَالَ </a:t>
            </a:r>
          </a:p>
          <a:p>
            <a:pPr marL="0" indent="0" algn="ctr">
              <a:lnSpc>
                <a:spcPct val="100000"/>
              </a:lnSpc>
              <a:buNone/>
            </a:pPr>
            <a:r>
              <a:rPr lang="fa-IR" sz="2800" dirty="0"/>
              <a:t>سَمِعْتُ أَبَا عَبْدِ اللَّهِ ع يَقُولُ‏ </a:t>
            </a:r>
            <a:r>
              <a:rPr lang="fa-IR" sz="2800" dirty="0">
                <a:solidFill>
                  <a:srgbClr val="FFFF00"/>
                </a:solidFill>
              </a:rPr>
              <a:t>مَنْ أَعَانَ ظَالِماً عَلَى مَظْلُومٍ</a:t>
            </a:r>
            <a:r>
              <a:rPr lang="fa-IR" sz="2800" dirty="0"/>
              <a:t> لَمْ يَزَلِ اللَّهُ عَلَيْهِ سَاخِطاً حَتَّى يَنْزِعَ مِنْ مَعُونَتِهِ. </a:t>
            </a:r>
            <a:endParaRPr lang="fa-IR" sz="2800" dirty="0" smtClean="0"/>
          </a:p>
          <a:p>
            <a:pPr marL="0" indent="0" algn="ctr">
              <a:lnSpc>
                <a:spcPct val="100000"/>
              </a:lnSpc>
              <a:buNone/>
            </a:pPr>
            <a:r>
              <a:rPr lang="fa-IR" sz="1800" dirty="0" smtClean="0"/>
              <a:t>(</a:t>
            </a:r>
            <a:r>
              <a:rPr lang="fa-IR" sz="1800" dirty="0"/>
              <a:t>ثواب الأعمال و عقاب الأعمال، النص، ص: 274</a:t>
            </a:r>
            <a:r>
              <a:rPr lang="fa-IR" sz="1800" dirty="0" smtClean="0"/>
              <a:t>)</a:t>
            </a:r>
          </a:p>
          <a:p>
            <a:pPr marL="0" indent="0" algn="ctr">
              <a:lnSpc>
                <a:spcPct val="100000"/>
              </a:lnSpc>
              <a:buNone/>
            </a:pPr>
            <a:endParaRPr lang="fa-IR" sz="1800" dirty="0"/>
          </a:p>
          <a:p>
            <a:pPr marL="0" indent="0" algn="ctr">
              <a:lnSpc>
                <a:spcPct val="100000"/>
              </a:lnSpc>
              <a:buNone/>
            </a:pPr>
            <a:r>
              <a:rPr lang="fa-IR" sz="1600" dirty="0"/>
              <a:t>عيون أخبار الرضا عليه السلام جَعْفَرُ بْنُ نُعَيْمٍ الشَّاذَانِيُّ عَنْ أَحْمَدَ بْنِ إِدْرِيسَ عَنْ إِبْرَاهِيمَ بْنِ هَاشِمٍ عَنْ إِبْرَاهِيمَ بْنِ مُحَمَّدٍ الْهَمَدَانِيِّ </a:t>
            </a:r>
          </a:p>
          <a:p>
            <a:pPr marL="0" indent="0" algn="ctr">
              <a:lnSpc>
                <a:spcPct val="100000"/>
              </a:lnSpc>
              <a:buNone/>
            </a:pPr>
            <a:r>
              <a:rPr lang="fa-IR" sz="2800" dirty="0"/>
              <a:t>قَالَ سَمِعْتُ الرِّضَا ع يَقُولُ‏ مَنْ أَحَبَّ عَاصِياً فَهُوَ عَاصٍ وَ مَنْ أَحَبَّ مُطِيعاً فَهُوَ مُطِيعٌ وَ </a:t>
            </a:r>
            <a:r>
              <a:rPr lang="fa-IR" sz="2800" dirty="0">
                <a:solidFill>
                  <a:srgbClr val="FFFF00"/>
                </a:solidFill>
              </a:rPr>
              <a:t>مَنْ أَعَانَ‏ ظَالِماً فَهُوَ ظَالِمٌ</a:t>
            </a:r>
            <a:r>
              <a:rPr lang="fa-IR" sz="2800" dirty="0"/>
              <a:t> وَ مَنْ خَذَلَ عَادِلًا فَهُوَ خَاذِلٌ إِنَّهُ لَيْسَ بَيْنَ اللَّهِ وَ بَيْنَ أَحَدٍ قَرَابَةٌ وَ لَا يَنَالُ أَحَدٌ وَلَايَةَ اللَّهِ إِلَّا بِالطَّاعَةِ وَ لَقَدْ قَالَ رَسُولُ اللَّهِ ص لِبَنِي عَبْدِ الْمُطَّلِبِ ائْتُونِي بِأَعْمَالِكُمْ لَا بِأَنْسَابِكُمْ وَ أَحْسَابِكُمْ قَالَ اللَّهُ‏ </a:t>
            </a:r>
          </a:p>
          <a:p>
            <a:pPr marL="0" indent="0" algn="ctr">
              <a:lnSpc>
                <a:spcPct val="100000"/>
              </a:lnSpc>
              <a:buNone/>
            </a:pPr>
            <a:r>
              <a:rPr lang="fa-IR" sz="1800" dirty="0"/>
              <a:t>(بحار الأنوار (ط - بيروت) ؛ ج‏7 ؛ ص241)</a:t>
            </a:r>
          </a:p>
          <a:p>
            <a:pPr marL="0" indent="0" algn="ctr">
              <a:lnSpc>
                <a:spcPct val="100000"/>
              </a:lnSpc>
              <a:buNone/>
            </a:pPr>
            <a:endParaRPr lang="fa-IR" sz="2800" dirty="0"/>
          </a:p>
          <a:p>
            <a:pPr marL="0" indent="0" algn="ctr">
              <a:lnSpc>
                <a:spcPct val="100000"/>
              </a:lnSpc>
              <a:buNone/>
            </a:pPr>
            <a:endParaRPr lang="en-US" sz="2800" dirty="0"/>
          </a:p>
        </p:txBody>
      </p:sp>
    </p:spTree>
    <p:extLst>
      <p:ext uri="{BB962C8B-B14F-4D97-AF65-F5344CB8AC3E}">
        <p14:creationId xmlns:p14="http://schemas.microsoft.com/office/powerpoint/2010/main" val="23355085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03" y="147501"/>
            <a:ext cx="10515600" cy="1325563"/>
          </a:xfrm>
        </p:spPr>
        <p:txBody>
          <a:bodyPr/>
          <a:lstStyle/>
          <a:p>
            <a:r>
              <a:rPr lang="fa-IR" dirty="0" smtClean="0"/>
              <a:t>گناه قتل برای دیگران</a:t>
            </a:r>
            <a:endParaRPr lang="fa-IR" dirty="0"/>
          </a:p>
        </p:txBody>
      </p:sp>
      <p:sp>
        <p:nvSpPr>
          <p:cNvPr id="4" name="Text Placeholder 3"/>
          <p:cNvSpPr>
            <a:spLocks noGrp="1"/>
          </p:cNvSpPr>
          <p:nvPr>
            <p:ph type="body" sz="quarter" idx="13"/>
          </p:nvPr>
        </p:nvSpPr>
        <p:spPr>
          <a:xfrm>
            <a:off x="540094" y="1703671"/>
            <a:ext cx="10037618" cy="4670877"/>
          </a:xfrm>
        </p:spPr>
        <p:txBody>
          <a:bodyPr>
            <a:normAutofit lnSpcReduction="10000"/>
          </a:bodyPr>
          <a:lstStyle/>
          <a:p>
            <a:pPr marL="0" indent="0" algn="ctr">
              <a:lnSpc>
                <a:spcPct val="150000"/>
              </a:lnSpc>
              <a:buNone/>
            </a:pPr>
            <a:r>
              <a:rPr lang="fa-IR" sz="2000" dirty="0"/>
              <a:t>عن محمد بن الأرقط عن أبي عبد الله ع‏ </a:t>
            </a:r>
            <a:endParaRPr lang="fa-IR" sz="2000" dirty="0" smtClean="0"/>
          </a:p>
          <a:p>
            <a:pPr marL="0" indent="0" algn="ctr">
              <a:lnSpc>
                <a:spcPct val="150000"/>
              </a:lnSpc>
              <a:buNone/>
            </a:pPr>
            <a:r>
              <a:rPr lang="fa-IR" sz="2400" dirty="0" smtClean="0"/>
              <a:t>قال </a:t>
            </a:r>
            <a:r>
              <a:rPr lang="fa-IR" sz="2400" dirty="0"/>
              <a:t>لي تنزل الكوفة قلت: نعم- قال: فترون قتلة الحسين ع بين أظهركم قال: قلت جعلت فداك ما رأيت منهم أحدا- قال: فإذا أنت </a:t>
            </a:r>
            <a:r>
              <a:rPr lang="fa-IR" sz="2400" dirty="0">
                <a:solidFill>
                  <a:srgbClr val="FFFF00"/>
                </a:solidFill>
              </a:rPr>
              <a:t>لا ترى القاتل إلا من قتل أو من </a:t>
            </a:r>
            <a:r>
              <a:rPr lang="fa-IR" sz="2400" dirty="0" smtClean="0">
                <a:solidFill>
                  <a:srgbClr val="FFFF00"/>
                </a:solidFill>
              </a:rPr>
              <a:t>وَلِيَ </a:t>
            </a:r>
            <a:r>
              <a:rPr lang="fa-IR" sz="2400" dirty="0">
                <a:solidFill>
                  <a:srgbClr val="FFFF00"/>
                </a:solidFill>
              </a:rPr>
              <a:t>القتل</a:t>
            </a:r>
            <a:r>
              <a:rPr lang="fa-IR" sz="2400" dirty="0"/>
              <a:t>، أ لم تسمع إلى قول الله </a:t>
            </a:r>
            <a:endParaRPr lang="fa-IR" sz="2400" dirty="0" smtClean="0"/>
          </a:p>
          <a:p>
            <a:pPr marL="0" indent="0" algn="ctr">
              <a:lnSpc>
                <a:spcPct val="150000"/>
              </a:lnSpc>
              <a:buNone/>
            </a:pPr>
            <a:r>
              <a:rPr lang="fa-IR" sz="2400" dirty="0" smtClean="0"/>
              <a:t>«</a:t>
            </a:r>
            <a:r>
              <a:rPr lang="fa-IR" sz="2400" dirty="0"/>
              <a:t>قُلْ قَدْ جاءَكُمْ رُسُلٌ مِنْ قَبْلِي بِالْبَيِّناتِ وَ بِالَّذِي قُلْتُمْ- فَلِمَ قَتَلْتُمُوهُمْ إِنْ كُنْتُمْ صادِقِينَ‏» </a:t>
            </a:r>
            <a:endParaRPr lang="fa-IR" sz="2400" dirty="0" smtClean="0"/>
          </a:p>
          <a:p>
            <a:pPr marL="0" indent="0" algn="ctr">
              <a:lnSpc>
                <a:spcPct val="150000"/>
              </a:lnSpc>
              <a:buNone/>
            </a:pPr>
            <a:r>
              <a:rPr lang="fa-IR" sz="2400" dirty="0" smtClean="0">
                <a:solidFill>
                  <a:srgbClr val="FFFF00"/>
                </a:solidFill>
              </a:rPr>
              <a:t>فأي</a:t>
            </a:r>
            <a:r>
              <a:rPr lang="fa-IR" sz="2400" dirty="0">
                <a:solidFill>
                  <a:srgbClr val="FFFF00"/>
                </a:solidFill>
              </a:rPr>
              <a:t>‏ رسول‏ قبل‏ الذي كان محمد ص بين أظهرهم</a:t>
            </a:r>
            <a:r>
              <a:rPr lang="fa-IR" sz="2400" dirty="0"/>
              <a:t>، و لم يكن بينه و بين عيسى رسول، إنما رضوا قتل أولئك فسموا قاتلين‏</a:t>
            </a:r>
            <a:r>
              <a:rPr lang="fa-IR" sz="2400" dirty="0" smtClean="0"/>
              <a:t>.</a:t>
            </a:r>
          </a:p>
          <a:p>
            <a:pPr marL="0" indent="0" algn="ctr">
              <a:lnSpc>
                <a:spcPct val="150000"/>
              </a:lnSpc>
              <a:buNone/>
            </a:pPr>
            <a:r>
              <a:rPr lang="fa-IR" sz="1800" dirty="0" smtClean="0"/>
              <a:t>(</a:t>
            </a:r>
            <a:r>
              <a:rPr lang="fa-IR" sz="1800" dirty="0"/>
              <a:t>تفسير العياشي ؛ ج‏1 ؛ ص209)</a:t>
            </a:r>
            <a:endParaRPr lang="en-US" sz="1800" dirty="0"/>
          </a:p>
        </p:txBody>
      </p:sp>
    </p:spTree>
    <p:extLst>
      <p:ext uri="{BB962C8B-B14F-4D97-AF65-F5344CB8AC3E}">
        <p14:creationId xmlns:p14="http://schemas.microsoft.com/office/powerpoint/2010/main" val="42021204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1606" y="871764"/>
            <a:ext cx="10858500" cy="707886"/>
          </a:xfrm>
          <a:prstGeom prst="rect">
            <a:avLst/>
          </a:prstGeom>
          <a:noFill/>
        </p:spPr>
        <p:txBody>
          <a:bodyPr wrap="square" rtlCol="0">
            <a:spAutoFit/>
          </a:bodyPr>
          <a:lstStyle/>
          <a:p>
            <a:pPr algn="ctr" rtl="1"/>
            <a:r>
              <a:rPr lang="fa-IR" sz="4000" dirty="0" smtClean="0">
                <a:solidFill>
                  <a:srgbClr val="FFC000"/>
                </a:solidFill>
                <a:cs typeface="B Yekan" panose="00000400000000000000" pitchFamily="2" charset="-78"/>
              </a:rPr>
              <a:t>راهکارهای قدم برداشتن برای نجات جان جنین ها</a:t>
            </a:r>
            <a:endParaRPr lang="en-US" sz="4000" dirty="0">
              <a:solidFill>
                <a:srgbClr val="FFC000"/>
              </a:solidFill>
              <a:cs typeface="B Yekan" panose="00000400000000000000" pitchFamily="2" charset="-78"/>
            </a:endParaRPr>
          </a:p>
        </p:txBody>
      </p:sp>
      <p:sp>
        <p:nvSpPr>
          <p:cNvPr id="9" name="Rectangle 8"/>
          <p:cNvSpPr/>
          <p:nvPr/>
        </p:nvSpPr>
        <p:spPr>
          <a:xfrm>
            <a:off x="308344" y="2383691"/>
            <a:ext cx="7940981" cy="3545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lnSpc>
                <a:spcPct val="200000"/>
              </a:lnSpc>
              <a:buFont typeface="Arial" panose="020B0604020202020204" pitchFamily="34" charset="0"/>
              <a:buChar char="•"/>
            </a:pPr>
            <a:r>
              <a:rPr lang="fa-IR" sz="2800" b="1" dirty="0" smtClean="0">
                <a:solidFill>
                  <a:schemeClr val="bg1"/>
                </a:solidFill>
                <a:cs typeface="B Mitra" pitchFamily="2" charset="-78"/>
              </a:rPr>
              <a:t>دیدگاه های نادرست درباره فرزند را اصلاح کنیم.</a:t>
            </a:r>
          </a:p>
          <a:p>
            <a:pPr marL="571500" indent="-571500" algn="r" rtl="1">
              <a:lnSpc>
                <a:spcPct val="200000"/>
              </a:lnSpc>
              <a:buFont typeface="Arial" panose="020B0604020202020204" pitchFamily="34" charset="0"/>
              <a:buChar char="•"/>
            </a:pPr>
            <a:r>
              <a:rPr lang="fa-IR" sz="2800" b="1" dirty="0" smtClean="0">
                <a:solidFill>
                  <a:schemeClr val="bg1"/>
                </a:solidFill>
                <a:cs typeface="B Mitra" pitchFamily="2" charset="-78"/>
              </a:rPr>
              <a:t>حرمت آن را درک و برای جامعه تبیین کنیم.</a:t>
            </a:r>
          </a:p>
          <a:p>
            <a:pPr marL="571500" indent="-571500" algn="r" rtl="1">
              <a:lnSpc>
                <a:spcPct val="200000"/>
              </a:lnSpc>
              <a:buFont typeface="Arial" panose="020B0604020202020204" pitchFamily="34" charset="0"/>
              <a:buChar char="•"/>
            </a:pPr>
            <a:r>
              <a:rPr lang="fa-IR" sz="2800" b="1" dirty="0" smtClean="0">
                <a:solidFill>
                  <a:schemeClr val="bg1"/>
                </a:solidFill>
                <a:cs typeface="B Mitra" pitchFamily="2" charset="-78"/>
              </a:rPr>
              <a:t>به خانواده های ضعیف در سرپرستی کمک کنیم.</a:t>
            </a:r>
          </a:p>
          <a:p>
            <a:pPr marL="571500" indent="-571500" algn="r" rtl="1">
              <a:lnSpc>
                <a:spcPct val="200000"/>
              </a:lnSpc>
              <a:buFont typeface="Arial" panose="020B0604020202020204" pitchFamily="34" charset="0"/>
              <a:buChar char="•"/>
            </a:pPr>
            <a:r>
              <a:rPr lang="fa-IR" sz="2800" b="1" dirty="0" smtClean="0">
                <a:solidFill>
                  <a:schemeClr val="bg1"/>
                </a:solidFill>
                <a:cs typeface="B Mitra" pitchFamily="2" charset="-78"/>
              </a:rPr>
              <a:t>برای اصلاح روندهای تسهیل کننده قتل جنین، مطالبه کنیم.</a:t>
            </a:r>
          </a:p>
          <a:p>
            <a:pPr marL="571500" indent="-571500" algn="r" rtl="1">
              <a:lnSpc>
                <a:spcPct val="200000"/>
              </a:lnSpc>
              <a:buFont typeface="Arial" panose="020B0604020202020204" pitchFamily="34" charset="0"/>
              <a:buChar char="•"/>
            </a:pPr>
            <a:r>
              <a:rPr lang="fa-IR" sz="2400" b="1" dirty="0" smtClean="0">
                <a:solidFill>
                  <a:schemeClr val="bg1"/>
                </a:solidFill>
                <a:cs typeface="B Mitra" pitchFamily="2" charset="-78"/>
              </a:rPr>
              <a:t>غیرعقلانی بودن بهانه های قتل جنین را برای جامعه توضیح دهیم.</a:t>
            </a:r>
          </a:p>
          <a:p>
            <a:pPr marL="571500" indent="-571500" algn="r" rtl="1">
              <a:lnSpc>
                <a:spcPct val="200000"/>
              </a:lnSpc>
              <a:buFont typeface="Arial" panose="020B0604020202020204" pitchFamily="34" charset="0"/>
              <a:buChar char="•"/>
            </a:pPr>
            <a:r>
              <a:rPr lang="fa-IR" sz="2800" b="1" dirty="0" smtClean="0">
                <a:solidFill>
                  <a:schemeClr val="bg1"/>
                </a:solidFill>
                <a:cs typeface="B Mitra" pitchFamily="2" charset="-78"/>
              </a:rPr>
              <a:t>با تبیین جایگاه الهی انسان، نگاه به معلولین را اصلاح کنیم.</a:t>
            </a:r>
            <a:endParaRPr lang="ar-SA" sz="2800" b="1" dirty="0">
              <a:solidFill>
                <a:schemeClr val="bg1"/>
              </a:solidFill>
              <a:cs typeface="B Mitra" pitchFamily="2" charset="-78"/>
            </a:endParaRPr>
          </a:p>
        </p:txBody>
      </p:sp>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8749468" y="3345211"/>
            <a:ext cx="1221570" cy="2906263"/>
          </a:xfrm>
          <a:prstGeom prst="rect">
            <a:avLst/>
          </a:prstGeom>
        </p:spPr>
      </p:pic>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0471181" y="2132184"/>
            <a:ext cx="1114683" cy="2765947"/>
          </a:xfrm>
          <a:prstGeom prst="rect">
            <a:avLst/>
          </a:prstGeom>
        </p:spPr>
      </p:pic>
    </p:spTree>
    <p:extLst>
      <p:ext uri="{BB962C8B-B14F-4D97-AF65-F5344CB8AC3E}">
        <p14:creationId xmlns:p14="http://schemas.microsoft.com/office/powerpoint/2010/main" val="232794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righ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right)">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right)">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wipe(right)">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wipe(right)">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wipe(right)">
                                      <p:cBhvr>
                                        <p:cTn id="4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uiExpand="1"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5617" y="1206500"/>
            <a:ext cx="11710556" cy="5201424"/>
          </a:xfrm>
          <a:prstGeom prst="rect">
            <a:avLst/>
          </a:prstGeom>
          <a:noFill/>
        </p:spPr>
        <p:txBody>
          <a:bodyPr wrap="square" rtlCol="0">
            <a:spAutoFit/>
          </a:bodyPr>
          <a:lstStyle/>
          <a:p>
            <a:pPr algn="ctr" rtl="1"/>
            <a:r>
              <a:rPr lang="fa-IR" sz="4000" dirty="0" smtClean="0">
                <a:solidFill>
                  <a:schemeClr val="bg1"/>
                </a:solidFill>
                <a:cs typeface="B Yekan" panose="00000400000000000000" pitchFamily="2" charset="-78"/>
              </a:rPr>
              <a:t>برای نجات جان جنین های بی پناه قدمی برداریم.</a:t>
            </a:r>
          </a:p>
          <a:p>
            <a:pPr algn="ctr" rtl="1"/>
            <a:endParaRPr lang="fa-IR" sz="4000" dirty="0">
              <a:solidFill>
                <a:schemeClr val="bg1"/>
              </a:solidFill>
              <a:cs typeface="B Yekan" panose="00000400000000000000" pitchFamily="2" charset="-78"/>
            </a:endParaRPr>
          </a:p>
          <a:p>
            <a:pPr algn="ctr" rtl="1"/>
            <a:endParaRPr lang="fa-IR" sz="4000" dirty="0" smtClean="0">
              <a:solidFill>
                <a:schemeClr val="bg1"/>
              </a:solidFill>
              <a:cs typeface="B Yekan" panose="00000400000000000000" pitchFamily="2" charset="-78"/>
            </a:endParaRPr>
          </a:p>
          <a:p>
            <a:pPr algn="ctr" rtl="1"/>
            <a:endParaRPr lang="fa-IR" sz="4000" dirty="0">
              <a:solidFill>
                <a:schemeClr val="bg1"/>
              </a:solidFill>
              <a:cs typeface="B Yekan" panose="00000400000000000000" pitchFamily="2" charset="-78"/>
            </a:endParaRPr>
          </a:p>
          <a:p>
            <a:pPr algn="ctr" rtl="1"/>
            <a:endParaRPr lang="fa-IR" sz="4000" dirty="0" smtClean="0">
              <a:solidFill>
                <a:schemeClr val="bg1"/>
              </a:solidFill>
              <a:cs typeface="B Yekan" panose="00000400000000000000" pitchFamily="2" charset="-78"/>
            </a:endParaRPr>
          </a:p>
          <a:p>
            <a:pPr algn="ctr" rtl="1"/>
            <a:endParaRPr lang="fa-IR" sz="4000" dirty="0">
              <a:solidFill>
                <a:schemeClr val="bg1"/>
              </a:solidFill>
              <a:cs typeface="B Yekan" panose="00000400000000000000" pitchFamily="2" charset="-78"/>
            </a:endParaRPr>
          </a:p>
          <a:p>
            <a:pPr algn="ctr" rtl="1"/>
            <a:endParaRPr lang="fa-IR" sz="6000" dirty="0" smtClean="0">
              <a:solidFill>
                <a:schemeClr val="bg1"/>
              </a:solidFill>
              <a:cs typeface="B Yekan" panose="00000400000000000000" pitchFamily="2" charset="-78"/>
            </a:endParaRPr>
          </a:p>
          <a:p>
            <a:pPr algn="ctr" rtl="1"/>
            <a:r>
              <a:rPr lang="fa-IR" sz="3200" dirty="0" smtClean="0">
                <a:solidFill>
                  <a:schemeClr val="bg1"/>
                </a:solidFill>
                <a:cs typeface="B Yekan" panose="00000400000000000000" pitchFamily="2" charset="-78"/>
              </a:rPr>
              <a:t>از توجه شما سپاسگزاریم.</a:t>
            </a:r>
            <a:endParaRPr lang="en-US" sz="3200" dirty="0">
              <a:solidFill>
                <a:schemeClr val="bg1"/>
              </a:solidFill>
              <a:cs typeface="B Yekan" panose="00000400000000000000" pitchFamily="2" charset="-78"/>
            </a:endParaRPr>
          </a:p>
        </p:txBody>
      </p:sp>
      <p:pic>
        <p:nvPicPr>
          <p:cNvPr id="2" name="Picture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856908" y="2629346"/>
            <a:ext cx="1221570" cy="2906263"/>
          </a:xfrm>
          <a:prstGeom prst="rect">
            <a:avLst/>
          </a:prstGeom>
        </p:spPr>
      </p:pic>
      <p:pic>
        <p:nvPicPr>
          <p:cNvPr id="3" name="Picture 2"/>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78435" y="2091729"/>
            <a:ext cx="1114683" cy="2765947"/>
          </a:xfrm>
          <a:prstGeom prst="rect">
            <a:avLst/>
          </a:prstGeom>
        </p:spPr>
      </p:pic>
    </p:spTree>
    <p:extLst>
      <p:ext uri="{BB962C8B-B14F-4D97-AF65-F5344CB8AC3E}">
        <p14:creationId xmlns:p14="http://schemas.microsoft.com/office/powerpoint/2010/main" val="411012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1208087"/>
            <a:ext cx="11794733" cy="5649913"/>
          </a:xfrm>
        </p:spPr>
        <p:txBody>
          <a:bodyPr>
            <a:noAutofit/>
          </a:bodyPr>
          <a:lstStyle/>
          <a:p>
            <a:pPr>
              <a:lnSpc>
                <a:spcPct val="150000"/>
              </a:lnSpc>
            </a:pPr>
            <a:r>
              <a:rPr lang="fa-IR" sz="2000" dirty="0"/>
              <a:t>یکی از پدیده‌های جهان مدرن، افزایش سقط جنین </a:t>
            </a:r>
            <a:r>
              <a:rPr lang="fa-IR" sz="2000" dirty="0" smtClean="0"/>
              <a:t>عمدی</a:t>
            </a:r>
          </a:p>
          <a:p>
            <a:pPr>
              <a:lnSpc>
                <a:spcPct val="150000"/>
              </a:lnSpc>
            </a:pPr>
            <a:r>
              <a:rPr lang="fa-IR" sz="2000" dirty="0" smtClean="0"/>
              <a:t>هر </a:t>
            </a:r>
            <a:r>
              <a:rPr lang="fa-IR" sz="2000" dirty="0"/>
              <a:t>ساله در جهان حدود 45 میلیون جنین </a:t>
            </a:r>
            <a:r>
              <a:rPr lang="fa-IR" sz="2000" dirty="0" smtClean="0"/>
              <a:t>کشته می‌شود.</a:t>
            </a:r>
            <a:endParaRPr lang="fa-IR" sz="2000" dirty="0"/>
          </a:p>
          <a:p>
            <a:pPr>
              <a:lnSpc>
                <a:spcPct val="150000"/>
              </a:lnSpc>
            </a:pPr>
            <a:r>
              <a:rPr lang="fa-IR" sz="2000" dirty="0"/>
              <a:t>تعداد سقط عمدی (و غیرقانونی و غیرشرعی) جنین در ایران </a:t>
            </a:r>
            <a:r>
              <a:rPr lang="fa-IR" sz="2000" dirty="0" smtClean="0"/>
              <a:t>250 </a:t>
            </a:r>
            <a:r>
              <a:rPr lang="fa-IR" sz="2000" dirty="0"/>
              <a:t>هزار تا 800 هزار در </a:t>
            </a:r>
            <a:r>
              <a:rPr lang="fa-IR" sz="2000" dirty="0" smtClean="0"/>
              <a:t>سال</a:t>
            </a:r>
          </a:p>
          <a:p>
            <a:pPr>
              <a:lnSpc>
                <a:spcPct val="150000"/>
              </a:lnSpc>
            </a:pPr>
            <a:r>
              <a:rPr lang="fa-IR" sz="2000" dirty="0" smtClean="0"/>
              <a:t>فقط </a:t>
            </a:r>
            <a:r>
              <a:rPr lang="fa-IR" sz="2000" dirty="0"/>
              <a:t>حدود 9</a:t>
            </a:r>
            <a:r>
              <a:rPr lang="fa-IR" sz="2000" dirty="0" smtClean="0"/>
              <a:t>هزار اسقاط جنین </a:t>
            </a:r>
            <a:r>
              <a:rPr lang="fa-IR" sz="2000" dirty="0"/>
              <a:t>در سال قانونی است. </a:t>
            </a:r>
            <a:endParaRPr lang="fa-IR" sz="2000" dirty="0" smtClean="0"/>
          </a:p>
          <a:p>
            <a:pPr>
              <a:lnSpc>
                <a:spcPct val="150000"/>
              </a:lnSpc>
            </a:pPr>
            <a:r>
              <a:rPr lang="fa-IR" sz="2000" dirty="0" smtClean="0"/>
              <a:t>در </a:t>
            </a:r>
            <a:r>
              <a:rPr lang="fa-IR" sz="2000" dirty="0"/>
              <a:t>هر روز حدود </a:t>
            </a:r>
            <a:r>
              <a:rPr lang="fa-IR" sz="2000" dirty="0" smtClean="0"/>
              <a:t>هزار جنین </a:t>
            </a:r>
            <a:r>
              <a:rPr lang="fa-IR" sz="2000" dirty="0"/>
              <a:t>یعنی </a:t>
            </a:r>
            <a:r>
              <a:rPr lang="fa-IR" sz="2000" dirty="0" smtClean="0"/>
              <a:t>حدودا در </a:t>
            </a:r>
            <a:r>
              <a:rPr lang="fa-IR" sz="2000" dirty="0"/>
              <a:t>هر دو دقیقه </a:t>
            </a:r>
            <a:r>
              <a:rPr lang="fa-IR" sz="2000" dirty="0" smtClean="0"/>
              <a:t>یک </a:t>
            </a:r>
            <a:r>
              <a:rPr lang="fa-IR" sz="2000" dirty="0"/>
              <a:t>جنین</a:t>
            </a:r>
          </a:p>
          <a:p>
            <a:pPr>
              <a:lnSpc>
                <a:spcPct val="150000"/>
              </a:lnSpc>
            </a:pPr>
            <a:r>
              <a:rPr lang="fa-IR" sz="2000" dirty="0"/>
              <a:t>در تمام هشت ساله دفاع مقدس حدود 230 هزار شهید داده شد که جامعه را تعالی و نور داد.</a:t>
            </a:r>
          </a:p>
          <a:p>
            <a:pPr>
              <a:lnSpc>
                <a:spcPct val="150000"/>
              </a:lnSpc>
            </a:pPr>
            <a:r>
              <a:rPr lang="fa-IR" sz="2000" dirty="0" smtClean="0"/>
              <a:t>فقط نزدیک به 6 تا 8 درصد این </a:t>
            </a:r>
            <a:r>
              <a:rPr lang="fa-IR" sz="2000" dirty="0"/>
              <a:t>جنین‌ها نامشروع است و بقیه، فرزندان مشروع هستند. </a:t>
            </a:r>
            <a:r>
              <a:rPr lang="fa-IR" sz="1100" dirty="0"/>
              <a:t>(اسقاط فرزند مشروع و نامشروع هردو حرام است)</a:t>
            </a:r>
            <a:endParaRPr lang="fa-IR" sz="2000" dirty="0"/>
          </a:p>
          <a:p>
            <a:pPr>
              <a:lnSpc>
                <a:spcPct val="150000"/>
              </a:lnSpc>
            </a:pPr>
            <a:r>
              <a:rPr lang="fa-IR" sz="2000" dirty="0" smtClean="0"/>
              <a:t>عوامل اصلی: بی جان پنداری جنین و </a:t>
            </a:r>
            <a:r>
              <a:rPr lang="fa-IR" sz="2000" dirty="0"/>
              <a:t>دید منفی نسبت به تعداد </a:t>
            </a:r>
            <a:r>
              <a:rPr lang="fa-IR" sz="2000" dirty="0" smtClean="0"/>
              <a:t>فرزندان</a:t>
            </a:r>
          </a:p>
          <a:p>
            <a:pPr>
              <a:lnSpc>
                <a:spcPct val="150000"/>
              </a:lnSpc>
            </a:pPr>
            <a:r>
              <a:rPr lang="fa-IR" sz="2000" dirty="0" smtClean="0"/>
              <a:t>سهل </a:t>
            </a:r>
            <a:r>
              <a:rPr lang="fa-IR" sz="2000" dirty="0"/>
              <a:t>انگاری و لاقیدی در بخش </a:t>
            </a:r>
            <a:r>
              <a:rPr lang="fa-IR" sz="2000" dirty="0" smtClean="0"/>
              <a:t>قانونی، موجب </a:t>
            </a:r>
            <a:r>
              <a:rPr lang="fa-IR" sz="2000" dirty="0"/>
              <a:t>افزایش قتل‌های غیر مجاز می‌شود. </a:t>
            </a:r>
          </a:p>
          <a:p>
            <a:pPr>
              <a:lnSpc>
                <a:spcPct val="150000"/>
              </a:lnSpc>
            </a:pPr>
            <a:endParaRPr lang="en-US" sz="2000" dirty="0"/>
          </a:p>
        </p:txBody>
      </p:sp>
      <p:sp>
        <p:nvSpPr>
          <p:cNvPr id="3" name="Title 2"/>
          <p:cNvSpPr>
            <a:spLocks noGrp="1"/>
          </p:cNvSpPr>
          <p:nvPr>
            <p:ph type="title" idx="4294967295"/>
          </p:nvPr>
        </p:nvSpPr>
        <p:spPr>
          <a:xfrm>
            <a:off x="8902022" y="355332"/>
            <a:ext cx="3105043" cy="852755"/>
          </a:xfrm>
        </p:spPr>
        <p:txBody>
          <a:bodyPr>
            <a:normAutofit/>
          </a:bodyPr>
          <a:lstStyle/>
          <a:p>
            <a:r>
              <a:rPr lang="fa-IR" sz="4400" dirty="0" smtClean="0"/>
              <a:t>فاجعه امروز</a:t>
            </a:r>
            <a:endParaRPr lang="en-US" sz="4400" dirty="0"/>
          </a:p>
        </p:txBody>
      </p:sp>
    </p:spTree>
    <p:extLst>
      <p:ext uri="{BB962C8B-B14F-4D97-AF65-F5344CB8AC3E}">
        <p14:creationId xmlns:p14="http://schemas.microsoft.com/office/powerpoint/2010/main" val="117789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39875"/>
            <a:ext cx="11710556" cy="4662815"/>
          </a:xfrm>
          <a:prstGeom prst="rect">
            <a:avLst/>
          </a:prstGeom>
          <a:noFill/>
        </p:spPr>
        <p:txBody>
          <a:bodyPr wrap="square" rtlCol="0">
            <a:spAutoFit/>
          </a:bodyPr>
          <a:lstStyle/>
          <a:p>
            <a:pPr algn="ctr" rtl="1">
              <a:lnSpc>
                <a:spcPct val="150000"/>
              </a:lnSpc>
            </a:pPr>
            <a:r>
              <a:rPr lang="fa-IR" sz="4400" dirty="0" smtClean="0">
                <a:solidFill>
                  <a:schemeClr val="bg1"/>
                </a:solidFill>
                <a:cs typeface="B Yekan" panose="00000400000000000000" pitchFamily="2" charset="-78"/>
              </a:rPr>
              <a:t>دانلود </a:t>
            </a:r>
            <a:r>
              <a:rPr lang="fa-IR" sz="4400" dirty="0">
                <a:solidFill>
                  <a:schemeClr val="bg1"/>
                </a:solidFill>
                <a:cs typeface="B Yekan" panose="00000400000000000000" pitchFamily="2" charset="-78"/>
              </a:rPr>
              <a:t>پی دی اف پاورپوینت</a:t>
            </a:r>
          </a:p>
          <a:p>
            <a:pPr algn="ctr" rtl="1">
              <a:lnSpc>
                <a:spcPct val="150000"/>
              </a:lnSpc>
            </a:pPr>
            <a:r>
              <a:rPr lang="en-US" sz="4400" dirty="0" smtClean="0">
                <a:solidFill>
                  <a:schemeClr val="bg1"/>
                </a:solidFill>
                <a:cs typeface="B Yekan" panose="00000400000000000000" pitchFamily="2" charset="-78"/>
              </a:rPr>
              <a:t>zaya.io/kaxim</a:t>
            </a:r>
            <a:endParaRPr lang="en-US" sz="4400" dirty="0">
              <a:solidFill>
                <a:schemeClr val="bg1"/>
              </a:solidFill>
              <a:cs typeface="B Yekan" panose="00000400000000000000" pitchFamily="2" charset="-78"/>
            </a:endParaRPr>
          </a:p>
          <a:p>
            <a:pPr algn="ctr" rtl="1">
              <a:lnSpc>
                <a:spcPct val="150000"/>
              </a:lnSpc>
            </a:pPr>
            <a:endParaRPr lang="fa-IR" sz="2200" dirty="0" smtClean="0">
              <a:solidFill>
                <a:schemeClr val="bg1"/>
              </a:solidFill>
              <a:cs typeface="B Yekan" panose="00000400000000000000" pitchFamily="2" charset="-78"/>
            </a:endParaRPr>
          </a:p>
          <a:p>
            <a:pPr algn="ctr" rtl="1">
              <a:lnSpc>
                <a:spcPct val="150000"/>
              </a:lnSpc>
            </a:pPr>
            <a:r>
              <a:rPr lang="fa-IR" sz="4400" dirty="0" smtClean="0">
                <a:solidFill>
                  <a:schemeClr val="bg1"/>
                </a:solidFill>
                <a:cs typeface="B Yekan" panose="00000400000000000000" pitchFamily="2" charset="-78"/>
              </a:rPr>
              <a:t>دانلود </a:t>
            </a:r>
            <a:r>
              <a:rPr lang="fa-IR" sz="4400" dirty="0">
                <a:solidFill>
                  <a:schemeClr val="bg1"/>
                </a:solidFill>
                <a:cs typeface="B Yekan" panose="00000400000000000000" pitchFamily="2" charset="-78"/>
              </a:rPr>
              <a:t>پاورپوینت</a:t>
            </a:r>
          </a:p>
          <a:p>
            <a:pPr algn="ctr" rtl="1">
              <a:lnSpc>
                <a:spcPct val="150000"/>
              </a:lnSpc>
            </a:pPr>
            <a:r>
              <a:rPr lang="en-US" sz="4400" dirty="0" smtClean="0">
                <a:solidFill>
                  <a:schemeClr val="bg1"/>
                </a:solidFill>
                <a:cs typeface="B Yekan" panose="00000400000000000000" pitchFamily="2" charset="-78"/>
              </a:rPr>
              <a:t>zaya.io/25x8r</a:t>
            </a:r>
            <a:endParaRPr lang="en-US" sz="4400" dirty="0">
              <a:solidFill>
                <a:schemeClr val="bg1"/>
              </a:solidFill>
              <a:cs typeface="B Yekan" panose="00000400000000000000" pitchFamily="2" charset="-78"/>
            </a:endParaRPr>
          </a:p>
        </p:txBody>
      </p:sp>
    </p:spTree>
    <p:extLst>
      <p:ext uri="{BB962C8B-B14F-4D97-AF65-F5344CB8AC3E}">
        <p14:creationId xmlns:p14="http://schemas.microsoft.com/office/powerpoint/2010/main" val="298719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2927" y="1618810"/>
            <a:ext cx="3740774" cy="3916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5165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3217" y="2501900"/>
            <a:ext cx="11710556" cy="1862048"/>
          </a:xfrm>
          <a:prstGeom prst="rect">
            <a:avLst/>
          </a:prstGeom>
          <a:noFill/>
        </p:spPr>
        <p:txBody>
          <a:bodyPr wrap="square" rtlCol="0">
            <a:spAutoFit/>
          </a:bodyPr>
          <a:lstStyle/>
          <a:p>
            <a:pPr algn="ctr" rtl="1"/>
            <a:r>
              <a:rPr lang="fa-IR" sz="11500" dirty="0" smtClean="0">
                <a:solidFill>
                  <a:schemeClr val="bg1"/>
                </a:solidFill>
                <a:cs typeface="B Yekan" panose="00000400000000000000" pitchFamily="2" charset="-78"/>
              </a:rPr>
              <a:t>پایان</a:t>
            </a:r>
            <a:endParaRPr lang="en-US" sz="8800" dirty="0">
              <a:solidFill>
                <a:schemeClr val="bg1"/>
              </a:solidFill>
              <a:cs typeface="B Yekan" panose="00000400000000000000" pitchFamily="2" charset="-78"/>
            </a:endParaRPr>
          </a:p>
        </p:txBody>
      </p:sp>
    </p:spTree>
    <p:extLst>
      <p:ext uri="{BB962C8B-B14F-4D97-AF65-F5344CB8AC3E}">
        <p14:creationId xmlns:p14="http://schemas.microsoft.com/office/powerpoint/2010/main" val="373823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85141" y="2804131"/>
            <a:ext cx="9331037" cy="1144298"/>
          </a:xfrm>
        </p:spPr>
        <p:txBody>
          <a:bodyPr>
            <a:normAutofit fontScale="90000"/>
          </a:bodyPr>
          <a:lstStyle/>
          <a:p>
            <a:pPr>
              <a:lnSpc>
                <a:spcPct val="150000"/>
              </a:lnSpc>
            </a:pPr>
            <a:r>
              <a:rPr lang="fa-IR" sz="5400" dirty="0" smtClean="0">
                <a:cs typeface="B Titr" panose="00000700000000000000" pitchFamily="2" charset="-78"/>
              </a:rPr>
              <a:t>جایگاه انسان و اهمیت جان انسان ها</a:t>
            </a:r>
            <a:endParaRPr lang="en-US" sz="5400" dirty="0">
              <a:cs typeface="B Titr" panose="00000700000000000000" pitchFamily="2" charset="-78"/>
            </a:endParaRPr>
          </a:p>
        </p:txBody>
      </p:sp>
    </p:spTree>
    <p:extLst>
      <p:ext uri="{BB962C8B-B14F-4D97-AF65-F5344CB8AC3E}">
        <p14:creationId xmlns:p14="http://schemas.microsoft.com/office/powerpoint/2010/main" val="37003492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226" y="2071633"/>
            <a:ext cx="4946072" cy="4331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pPr>
            <a:r>
              <a:rPr lang="ar-SA" sz="2400" b="1" dirty="0" smtClean="0">
                <a:solidFill>
                  <a:schemeClr val="bg1"/>
                </a:solidFill>
                <a:cs typeface="B Mitra" pitchFamily="2" charset="-78"/>
              </a:rPr>
              <a:t>«</a:t>
            </a:r>
            <a:r>
              <a:rPr lang="ar-SA" sz="2400" b="1" dirty="0">
                <a:solidFill>
                  <a:schemeClr val="bg1"/>
                </a:solidFill>
                <a:cs typeface="B Mitra" pitchFamily="2" charset="-78"/>
              </a:rPr>
              <a:t>وَمِنَ النَّاسِ مَنْ يَشْرِي نَفْسَهُ </a:t>
            </a:r>
            <a:endParaRPr lang="fa-IR" sz="2400" b="1" dirty="0" smtClean="0">
              <a:solidFill>
                <a:schemeClr val="bg1"/>
              </a:solidFill>
              <a:cs typeface="B Mitra" pitchFamily="2" charset="-78"/>
            </a:endParaRPr>
          </a:p>
          <a:p>
            <a:pPr algn="ctr" rtl="1">
              <a:lnSpc>
                <a:spcPct val="200000"/>
              </a:lnSpc>
            </a:pPr>
            <a:r>
              <a:rPr lang="ar-SA" sz="2400" b="1" dirty="0" smtClean="0">
                <a:solidFill>
                  <a:schemeClr val="bg1"/>
                </a:solidFill>
                <a:cs typeface="B Mitra" pitchFamily="2" charset="-78"/>
              </a:rPr>
              <a:t>ابْتِغَاءَ </a:t>
            </a:r>
            <a:r>
              <a:rPr lang="ar-SA" sz="2400" b="1" dirty="0">
                <a:solidFill>
                  <a:schemeClr val="bg1"/>
                </a:solidFill>
                <a:cs typeface="B Mitra" pitchFamily="2" charset="-78"/>
              </a:rPr>
              <a:t>مَرْضَاتِ اللَّهِ </a:t>
            </a:r>
            <a:endParaRPr lang="fa-IR" sz="2400" b="1" dirty="0" smtClean="0">
              <a:solidFill>
                <a:schemeClr val="bg1"/>
              </a:solidFill>
              <a:cs typeface="B Mitra" pitchFamily="2" charset="-78"/>
            </a:endParaRPr>
          </a:p>
          <a:p>
            <a:pPr algn="ctr" rtl="1">
              <a:lnSpc>
                <a:spcPct val="200000"/>
              </a:lnSpc>
            </a:pPr>
            <a:r>
              <a:rPr lang="ar-SA" sz="2400" b="1" dirty="0">
                <a:solidFill>
                  <a:schemeClr val="bg1"/>
                </a:solidFill>
                <a:cs typeface="B Mitra" pitchFamily="2" charset="-78"/>
              </a:rPr>
              <a:t>وَاللَّهُ رَءُوفٌ بِالْعِبَادِ» </a:t>
            </a:r>
            <a:r>
              <a:rPr lang="ar-SA" sz="1600" b="1" dirty="0">
                <a:solidFill>
                  <a:schemeClr val="bg1"/>
                </a:solidFill>
                <a:cs typeface="B Mitra" pitchFamily="2" charset="-78"/>
              </a:rPr>
              <a:t>(سوره بقره آیه 207</a:t>
            </a:r>
            <a:r>
              <a:rPr lang="ar-SA" sz="1600" b="1" dirty="0" smtClean="0">
                <a:solidFill>
                  <a:schemeClr val="bg1"/>
                </a:solidFill>
                <a:cs typeface="B Mitra" pitchFamily="2" charset="-78"/>
              </a:rPr>
              <a:t>)</a:t>
            </a:r>
            <a:endParaRPr lang="fa-IR" sz="1600" b="1" dirty="0" smtClean="0">
              <a:solidFill>
                <a:schemeClr val="bg1"/>
              </a:solidFill>
              <a:cs typeface="B Mitra" pitchFamily="2" charset="-78"/>
            </a:endParaRPr>
          </a:p>
          <a:p>
            <a:pPr algn="ctr" rtl="1">
              <a:lnSpc>
                <a:spcPct val="200000"/>
              </a:lnSpc>
            </a:pPr>
            <a:endParaRPr lang="en-US" sz="2000" b="1" dirty="0">
              <a:solidFill>
                <a:schemeClr val="bg1"/>
              </a:solidFill>
              <a:cs typeface="B Mitra" pitchFamily="2" charset="-78"/>
            </a:endParaRPr>
          </a:p>
          <a:p>
            <a:pPr algn="ctr" rtl="1">
              <a:lnSpc>
                <a:spcPct val="200000"/>
              </a:lnSpc>
            </a:pPr>
            <a:r>
              <a:rPr lang="ar-SA" b="1" dirty="0">
                <a:solidFill>
                  <a:schemeClr val="bg1"/>
                </a:solidFill>
                <a:cs typeface="B Mitra" pitchFamily="2" charset="-78"/>
              </a:rPr>
              <a:t>ترجمه: و بعضی از مردم از جان خود در راه رضای خدا درگذرند؛ و خدا با چنین بندگان رئوف و مهربان </a:t>
            </a:r>
            <a:r>
              <a:rPr lang="ar-SA" b="1" dirty="0" smtClean="0">
                <a:solidFill>
                  <a:schemeClr val="bg1"/>
                </a:solidFill>
                <a:cs typeface="B Mitra" pitchFamily="2" charset="-78"/>
              </a:rPr>
              <a:t>اس</a:t>
            </a:r>
            <a:r>
              <a:rPr lang="fa-IR" b="1" dirty="0" smtClean="0">
                <a:solidFill>
                  <a:schemeClr val="bg1"/>
                </a:solidFill>
                <a:cs typeface="B Mitra" pitchFamily="2" charset="-78"/>
              </a:rPr>
              <a:t>ت</a:t>
            </a:r>
          </a:p>
          <a:p>
            <a:pPr algn="ctr" rtl="1">
              <a:lnSpc>
                <a:spcPct val="150000"/>
              </a:lnSpc>
            </a:pPr>
            <a:endParaRPr lang="en-US" b="1" dirty="0">
              <a:solidFill>
                <a:schemeClr val="bg1"/>
              </a:solidFill>
              <a:cs typeface="B Mitra" pitchFamily="2" charset="-78"/>
            </a:endParaRPr>
          </a:p>
        </p:txBody>
      </p:sp>
      <p:sp>
        <p:nvSpPr>
          <p:cNvPr id="8" name="Rectangle 7"/>
          <p:cNvSpPr/>
          <p:nvPr/>
        </p:nvSpPr>
        <p:spPr>
          <a:xfrm>
            <a:off x="5668240" y="4307032"/>
            <a:ext cx="5122718" cy="1943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smtClean="0">
                <a:solidFill>
                  <a:schemeClr val="bg1"/>
                </a:solidFill>
                <a:cs typeface="B Mitra" pitchFamily="2" charset="-78"/>
              </a:rPr>
              <a:t>(</a:t>
            </a:r>
            <a:r>
              <a:rPr lang="ar-SA" sz="2000" b="1" dirty="0">
                <a:solidFill>
                  <a:schemeClr val="bg1"/>
                </a:solidFill>
                <a:cs typeface="B Mitra" pitchFamily="2" charset="-78"/>
              </a:rPr>
              <a:t>نه مذکرا  نه رجلا و نه مومنا و نه مسلما نه موحدا بل نفسا) </a:t>
            </a:r>
            <a:endParaRPr lang="en-US" sz="2000" b="1" dirty="0">
              <a:solidFill>
                <a:schemeClr val="bg1"/>
              </a:solidFill>
              <a:cs typeface="B Mitra" pitchFamily="2" charset="-78"/>
            </a:endParaRPr>
          </a:p>
          <a:p>
            <a:pPr algn="ctr" rtl="1">
              <a:lnSpc>
                <a:spcPct val="150000"/>
              </a:lnSpc>
            </a:pPr>
            <a:endParaRPr lang="fa-IR" sz="1400" b="1" dirty="0" smtClean="0">
              <a:solidFill>
                <a:schemeClr val="bg1"/>
              </a:solidFill>
              <a:cs typeface="B Mitra" pitchFamily="2" charset="-78"/>
            </a:endParaRPr>
          </a:p>
          <a:p>
            <a:pPr algn="ctr" rtl="1">
              <a:lnSpc>
                <a:spcPct val="150000"/>
              </a:lnSpc>
            </a:pPr>
            <a:r>
              <a:rPr lang="ar-SA" b="1" dirty="0" smtClean="0">
                <a:solidFill>
                  <a:schemeClr val="bg1"/>
                </a:solidFill>
                <a:cs typeface="B Mitra" pitchFamily="2" charset="-78"/>
              </a:rPr>
              <a:t>ترجمه</a:t>
            </a:r>
            <a:r>
              <a:rPr lang="ar-SA" b="1" dirty="0">
                <a:solidFill>
                  <a:schemeClr val="bg1"/>
                </a:solidFill>
                <a:cs typeface="B Mitra" pitchFamily="2" charset="-78"/>
              </a:rPr>
              <a:t>: هر کس، انسانی را بدون ارتکاب قتل یافساد درروی زمین بکشد،چنان است که گویی همه انسانها را کشته، وهرکس. انسانی راازمرگ رهایی بخشد،چنان است که گویی همه مردم رازنده کرده </a:t>
            </a:r>
            <a:r>
              <a:rPr lang="ar-SA" b="1" dirty="0" smtClean="0">
                <a:solidFill>
                  <a:schemeClr val="bg1"/>
                </a:solidFill>
                <a:cs typeface="B Mitra" pitchFamily="2" charset="-78"/>
              </a:rPr>
              <a:t>اس</a:t>
            </a:r>
            <a:r>
              <a:rPr lang="fa-IR" b="1" dirty="0" smtClean="0">
                <a:solidFill>
                  <a:schemeClr val="bg1"/>
                </a:solidFill>
                <a:cs typeface="B Mitra" pitchFamily="2" charset="-78"/>
              </a:rPr>
              <a:t>ت.</a:t>
            </a:r>
          </a:p>
        </p:txBody>
      </p:sp>
      <p:sp>
        <p:nvSpPr>
          <p:cNvPr id="9" name="Rectangle 8"/>
          <p:cNvSpPr/>
          <p:nvPr/>
        </p:nvSpPr>
        <p:spPr>
          <a:xfrm>
            <a:off x="5668240" y="2143551"/>
            <a:ext cx="5122718" cy="150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400" b="1" dirty="0">
                <a:solidFill>
                  <a:schemeClr val="bg1"/>
                </a:solidFill>
                <a:cs typeface="B Mitra" pitchFamily="2" charset="-78"/>
              </a:rPr>
              <a:t>«مَنْ قَتَلَ نَفْسَا بِغَیرِ نَفْسٍ أوفَسادٍ فِی </a:t>
            </a:r>
            <a:r>
              <a:rPr lang="ar-SA" sz="2400" b="1" dirty="0" smtClean="0">
                <a:solidFill>
                  <a:schemeClr val="bg1"/>
                </a:solidFill>
                <a:cs typeface="B Mitra" pitchFamily="2" charset="-78"/>
              </a:rPr>
              <a:t>الأَرضِ</a:t>
            </a:r>
            <a:endParaRPr lang="fa-IR" sz="2400" b="1" dirty="0" smtClean="0">
              <a:solidFill>
                <a:schemeClr val="bg1"/>
              </a:solidFill>
              <a:cs typeface="B Mitra" pitchFamily="2" charset="-78"/>
            </a:endParaRPr>
          </a:p>
          <a:p>
            <a:pPr algn="ctr" rtl="1">
              <a:lnSpc>
                <a:spcPct val="150000"/>
              </a:lnSpc>
            </a:pPr>
            <a:r>
              <a:rPr lang="ar-SA" sz="2400" b="1" dirty="0" smtClean="0">
                <a:solidFill>
                  <a:schemeClr val="bg1"/>
                </a:solidFill>
                <a:cs typeface="B Mitra" pitchFamily="2" charset="-78"/>
              </a:rPr>
              <a:t> فَکانَّما </a:t>
            </a:r>
            <a:r>
              <a:rPr lang="ar-SA" sz="2400" b="1" dirty="0">
                <a:solidFill>
                  <a:schemeClr val="bg1"/>
                </a:solidFill>
                <a:cs typeface="B Mitra" pitchFamily="2" charset="-78"/>
              </a:rPr>
              <a:t>قَتَلَ النَّاسَ جمیعاً وَ مَنْ أَحْیاها فَکأَنَّما اَحیا النَّاسَ جمیعاً» </a:t>
            </a:r>
            <a:r>
              <a:rPr lang="ar-SA" sz="1400" b="1" dirty="0">
                <a:solidFill>
                  <a:schemeClr val="bg1"/>
                </a:solidFill>
                <a:cs typeface="B Mitra" pitchFamily="2" charset="-78"/>
              </a:rPr>
              <a:t>(سوره مائده آیه 32</a:t>
            </a:r>
            <a:r>
              <a:rPr lang="ar-SA" sz="1400" b="1" dirty="0" smtClean="0">
                <a:solidFill>
                  <a:schemeClr val="bg1"/>
                </a:solidFill>
                <a:cs typeface="B Mitra" pitchFamily="2" charset="-78"/>
              </a:rPr>
              <a:t>)</a:t>
            </a:r>
            <a:endParaRPr lang="fa-IR" sz="2400" b="1" dirty="0" smtClean="0">
              <a:solidFill>
                <a:schemeClr val="bg1"/>
              </a:solidFill>
              <a:cs typeface="B Mitra" pitchFamily="2" charset="-78"/>
            </a:endParaRPr>
          </a:p>
        </p:txBody>
      </p:sp>
      <p:sp>
        <p:nvSpPr>
          <p:cNvPr id="10" name="Title 9"/>
          <p:cNvSpPr>
            <a:spLocks noGrp="1"/>
          </p:cNvSpPr>
          <p:nvPr>
            <p:ph type="title"/>
          </p:nvPr>
        </p:nvSpPr>
        <p:spPr>
          <a:xfrm>
            <a:off x="245918" y="38100"/>
            <a:ext cx="10515600" cy="1325563"/>
          </a:xfrm>
        </p:spPr>
        <p:txBody>
          <a:bodyPr>
            <a:normAutofit/>
          </a:bodyPr>
          <a:lstStyle/>
          <a:p>
            <a:r>
              <a:rPr lang="fa-IR" dirty="0"/>
              <a:t>اهمیت جان انسان در قرآن </a:t>
            </a:r>
            <a:r>
              <a:rPr lang="fa-IR" dirty="0" smtClean="0"/>
              <a:t>کریم</a:t>
            </a:r>
            <a:endParaRPr lang="en-US" dirty="0"/>
          </a:p>
        </p:txBody>
      </p:sp>
      <p:sp>
        <p:nvSpPr>
          <p:cNvPr id="14" name="Rectangle 13"/>
          <p:cNvSpPr/>
          <p:nvPr/>
        </p:nvSpPr>
        <p:spPr>
          <a:xfrm>
            <a:off x="5086349" y="2232451"/>
            <a:ext cx="114300" cy="41556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24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05689" y="2578100"/>
            <a:ext cx="9331037" cy="1144298"/>
          </a:xfrm>
        </p:spPr>
        <p:txBody>
          <a:bodyPr>
            <a:normAutofit fontScale="90000"/>
          </a:bodyPr>
          <a:lstStyle/>
          <a:p>
            <a:pPr>
              <a:lnSpc>
                <a:spcPct val="150000"/>
              </a:lnSpc>
            </a:pPr>
            <a:r>
              <a:rPr lang="fa-IR" sz="5400" dirty="0">
                <a:cs typeface="B Titr" panose="00000700000000000000" pitchFamily="2" charset="-78"/>
              </a:rPr>
              <a:t>هستی شناسی جنین در سنین </a:t>
            </a:r>
            <a:r>
              <a:rPr lang="fa-IR" sz="5400" dirty="0" smtClean="0">
                <a:cs typeface="B Titr" panose="00000700000000000000" pitchFamily="2" charset="-78"/>
              </a:rPr>
              <a:t>مختلف</a:t>
            </a:r>
            <a:br>
              <a:rPr lang="fa-IR" sz="5400" dirty="0" smtClean="0">
                <a:cs typeface="B Titr" panose="00000700000000000000" pitchFamily="2" charset="-78"/>
              </a:rPr>
            </a:br>
            <a:r>
              <a:rPr lang="fa-IR" sz="5400" dirty="0" smtClean="0"/>
              <a:t>و شدت حرمت اسقاط و قتل آن</a:t>
            </a:r>
            <a:r>
              <a:rPr lang="fa-IR" sz="5400" dirty="0" smtClean="0">
                <a:cs typeface="B Titr" panose="00000700000000000000" pitchFamily="2" charset="-78"/>
              </a:rPr>
              <a:t> </a:t>
            </a:r>
            <a:endParaRPr lang="en-US" sz="5400" dirty="0">
              <a:cs typeface="B Titr" panose="00000700000000000000" pitchFamily="2" charset="-78"/>
            </a:endParaRPr>
          </a:p>
        </p:txBody>
      </p:sp>
      <p:sp>
        <p:nvSpPr>
          <p:cNvPr id="6" name="Text Placeholder 5"/>
          <p:cNvSpPr>
            <a:spLocks noGrp="1"/>
          </p:cNvSpPr>
          <p:nvPr>
            <p:ph type="subTitle" idx="4294967295"/>
          </p:nvPr>
        </p:nvSpPr>
        <p:spPr>
          <a:xfrm>
            <a:off x="692726" y="5076651"/>
            <a:ext cx="9144000" cy="882217"/>
          </a:xfrm>
        </p:spPr>
        <p:txBody>
          <a:bodyPr>
            <a:normAutofit/>
          </a:bodyPr>
          <a:lstStyle/>
          <a:p>
            <a:pPr marL="0" indent="0" algn="ctr">
              <a:buNone/>
            </a:pPr>
            <a:r>
              <a:rPr lang="fa-IR" sz="3600" b="0" dirty="0" smtClean="0"/>
              <a:t>آیا</a:t>
            </a:r>
            <a:r>
              <a:rPr lang="fa-IR" sz="3600" b="0" dirty="0"/>
              <a:t> </a:t>
            </a:r>
            <a:r>
              <a:rPr lang="fa-IR" sz="3600" b="0" dirty="0" smtClean="0"/>
              <a:t>جنین، </a:t>
            </a:r>
            <a:r>
              <a:rPr lang="fa-IR" sz="3600" b="0" dirty="0"/>
              <a:t>قبل از ولوج روح، انسان است؟</a:t>
            </a:r>
          </a:p>
        </p:txBody>
      </p:sp>
    </p:spTree>
    <p:extLst>
      <p:ext uri="{BB962C8B-B14F-4D97-AF65-F5344CB8AC3E}">
        <p14:creationId xmlns:p14="http://schemas.microsoft.com/office/powerpoint/2010/main" val="1612676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جلسه آموزشی آمران و ناهیان - تیر98.potx" id="{417EDE4C-97F7-4F94-B3CD-DE00BF810317}" vid="{7511B082-2614-4F13-BEA2-352C6EF2E3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6664</TotalTime>
  <Words>5899</Words>
  <Application>Microsoft Office PowerPoint</Application>
  <PresentationFormat>Widescreen</PresentationFormat>
  <Paragraphs>341</Paragraphs>
  <Slides>62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62</vt:i4>
      </vt:variant>
    </vt:vector>
  </HeadingPairs>
  <TitlesOfParts>
    <vt:vector size="75" baseType="lpstr">
      <vt:lpstr>Arial</vt:lpstr>
      <vt:lpstr>B Farnaz</vt:lpstr>
      <vt:lpstr>B Jadid</vt:lpstr>
      <vt:lpstr>B Mitra</vt:lpstr>
      <vt:lpstr>B Sina</vt:lpstr>
      <vt:lpstr>B Titr</vt:lpstr>
      <vt:lpstr>B Yagut</vt:lpstr>
      <vt:lpstr>B Yekan</vt:lpstr>
      <vt:lpstr>B Zar</vt:lpstr>
      <vt:lpstr>Calibri</vt:lpstr>
      <vt:lpstr>Calibri Light</vt:lpstr>
      <vt:lpstr>Times New Roman</vt:lpstr>
      <vt:lpstr>Office Theme</vt:lpstr>
      <vt:lpstr>PowerPoint Presentation</vt:lpstr>
      <vt:lpstr>هستی شناسی جنین  و چالش های فقهی و اخلاقی اسقاط و قتل آن</vt:lpstr>
      <vt:lpstr>PowerPoint Presentation</vt:lpstr>
      <vt:lpstr>تنظیم علمی و طراحی: جمعی از پژوهشگران حوزوری و دانشگاهی شامل پژوهشگران حوزوی، پزشکان، حقوقدانان، فعالان فرهنگی و اجتماعی و دیگر دلسوزان حوزوی و دانشگاهی (گروه پژوهشی حرمت حیات جنین)  هرگونه استفاده از آن حتی بدون ذکر نام طراحان، مجاز است.  تنها رعایت کردن این شرط ضروری است: در صورت مواجهه با چالش و سوال، موارد را به ما منتقل فرمایید تا مباحث، موجب اندک هم کژفهمی نشود. صوت اساتید تدریس کننده را حتما استماع فرمایید. بدون تسلط کافی، هرگز بحث را ارائه نفرمایید. تولیدات علمی خود را اعم از مقاله، صوت و اسلاید ارائه برای ما ارسال فرمایید.</vt:lpstr>
      <vt:lpstr>جهالت جهانی و فاجعه اسقاط و قتل جنین</vt:lpstr>
      <vt:lpstr>فاجعه امروز</vt:lpstr>
      <vt:lpstr>جایگاه انسان و اهمیت جان انسان ها</vt:lpstr>
      <vt:lpstr>اهمیت جان انسان در قرآن کریم</vt:lpstr>
      <vt:lpstr>هستی شناسی جنین در سنین مختلف و شدت حرمت اسقاط و قتل آن </vt:lpstr>
      <vt:lpstr>ارث می گذارد، دیه دارد، سلب حیات آن، قتل است</vt:lpstr>
      <vt:lpstr>جنین، حتی قبل از ولوج روح کامل انسانی، روح دارد علاوه بر حیات</vt:lpstr>
      <vt:lpstr>شعور موجودات</vt:lpstr>
      <vt:lpstr>استدلال به آیه شریفه برای انسان دانستن جنین قبل ولوج</vt:lpstr>
      <vt:lpstr>کاربرد واژه دیه در لغت عرب</vt:lpstr>
      <vt:lpstr>کاربرد واژه دیه در لغت عرب</vt:lpstr>
      <vt:lpstr>آغاز انسان محسوب شدن، تشکیل نطفه است.</vt:lpstr>
      <vt:lpstr>منزلت جنین حتی قبل از ولوج روح نزد خداوند</vt:lpstr>
      <vt:lpstr>قتل فرزند و از جمله جنین در قرآن کریم</vt:lpstr>
      <vt:lpstr>PowerPoint Presentation</vt:lpstr>
      <vt:lpstr>پیامبر اکرم (ص) به فرمان خدا از زنان عهد می گیرند که اولادشان را نکشند</vt:lpstr>
      <vt:lpstr>PowerPoint Presentation</vt:lpstr>
      <vt:lpstr>نتیجه گیری از این بخش</vt:lpstr>
      <vt:lpstr>بهانه های منتهی به   اسقاط و قتل جنین</vt:lpstr>
      <vt:lpstr>بهانه های منتهی به اسقاط و قتل جنین</vt:lpstr>
      <vt:lpstr>بررسی زمان ولوج روح</vt:lpstr>
      <vt:lpstr>ولوج روح</vt:lpstr>
      <vt:lpstr>جستجوی ولوج روح در قرآن کریم</vt:lpstr>
      <vt:lpstr>امکان ولوج قبل از 4 ماهگی – بخش اول</vt:lpstr>
      <vt:lpstr>امکان ولوج قبل از 4 ماهگی – بخش دوم</vt:lpstr>
      <vt:lpstr>امکان ولوج قبل از 4 ماهگی – بخش سوم</vt:lpstr>
      <vt:lpstr>PowerPoint Presentation</vt:lpstr>
      <vt:lpstr>PowerPoint Presentation</vt:lpstr>
      <vt:lpstr>PowerPoint Presentation</vt:lpstr>
      <vt:lpstr>PowerPoint Presentation</vt:lpstr>
      <vt:lpstr>PowerPoint Presentation</vt:lpstr>
      <vt:lpstr>PowerPoint Presentation</vt:lpstr>
      <vt:lpstr>بررسی فقهی و اخلاقی غربال گری جنین</vt:lpstr>
      <vt:lpstr>PowerPoint Presentation</vt:lpstr>
      <vt:lpstr>PowerPoint Presentation</vt:lpstr>
      <vt:lpstr>PowerPoint Presentation</vt:lpstr>
      <vt:lpstr>غربال گری گسترده جنین</vt:lpstr>
      <vt:lpstr>چالش های دینی غربالگری فعلی</vt:lpstr>
      <vt:lpstr>حرج در غربال گری جنین</vt:lpstr>
      <vt:lpstr>منزلت معلول نزد خداوند</vt:lpstr>
      <vt:lpstr>متن قانون موسوم به سقط درمانی 1384</vt:lpstr>
      <vt:lpstr>تحلیل ماده واحده سقط درمانی</vt:lpstr>
      <vt:lpstr>اشکالات علاوه بر اشکال قانون</vt:lpstr>
      <vt:lpstr>دیدگاه های مراجع عظام درباره امکان اسقاط در صورت حرج قطعی مادر</vt:lpstr>
      <vt:lpstr>مجازات ها</vt:lpstr>
      <vt:lpstr>جنبه های اثرگذاری اسقاط و قتل جنین</vt:lpstr>
      <vt:lpstr>فهرست مجازات ها و تفکیک قبل و بعد ولوج روح</vt:lpstr>
      <vt:lpstr>مبلغ دیه و پرداخت کنندگان و دریافت کنندگان</vt:lpstr>
      <vt:lpstr>مشارکت و معاونت در اسقاط و قتل جنین</vt:lpstr>
      <vt:lpstr>زشتی قتل (مصداق کامل برای موارد بعد از ولوج)</vt:lpstr>
      <vt:lpstr>روایات مربوط به یاری ستم و یاری مظلوم</vt:lpstr>
      <vt:lpstr>روایات مربوط به یاری ستم و یاری مظلوم</vt:lpstr>
      <vt:lpstr>گناه قتل برای دیگران</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حجت حاجی کاظم</dc:creator>
  <cp:lastModifiedBy>Mighat</cp:lastModifiedBy>
  <cp:revision>840</cp:revision>
  <dcterms:created xsi:type="dcterms:W3CDTF">2019-06-25T08:23:10Z</dcterms:created>
  <dcterms:modified xsi:type="dcterms:W3CDTF">2021-07-31T18:19:34Z</dcterms:modified>
</cp:coreProperties>
</file>