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3"/>
  </p:notesMasterIdLst>
  <p:sldIdLst>
    <p:sldId id="256" r:id="rId2"/>
    <p:sldId id="381" r:id="rId3"/>
    <p:sldId id="583" r:id="rId4"/>
    <p:sldId id="584" r:id="rId5"/>
    <p:sldId id="585"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8" r:id="rId29"/>
    <p:sldId id="609" r:id="rId30"/>
    <p:sldId id="610" r:id="rId31"/>
    <p:sldId id="611" r:id="rId32"/>
    <p:sldId id="612" r:id="rId33"/>
    <p:sldId id="613" r:id="rId34"/>
    <p:sldId id="614" r:id="rId35"/>
    <p:sldId id="615" r:id="rId36"/>
    <p:sldId id="616" r:id="rId37"/>
    <p:sldId id="617" r:id="rId38"/>
    <p:sldId id="618" r:id="rId39"/>
    <p:sldId id="619" r:id="rId40"/>
    <p:sldId id="620" r:id="rId41"/>
    <p:sldId id="621" r:id="rId42"/>
    <p:sldId id="642" r:id="rId43"/>
    <p:sldId id="643" r:id="rId44"/>
    <p:sldId id="622" r:id="rId45"/>
    <p:sldId id="623" r:id="rId46"/>
    <p:sldId id="624" r:id="rId47"/>
    <p:sldId id="625" r:id="rId48"/>
    <p:sldId id="626" r:id="rId49"/>
    <p:sldId id="627" r:id="rId50"/>
    <p:sldId id="628" r:id="rId51"/>
    <p:sldId id="629" r:id="rId52"/>
    <p:sldId id="630" r:id="rId53"/>
    <p:sldId id="631" r:id="rId54"/>
    <p:sldId id="632" r:id="rId55"/>
    <p:sldId id="633" r:id="rId56"/>
    <p:sldId id="634" r:id="rId57"/>
    <p:sldId id="635" r:id="rId58"/>
    <p:sldId id="636" r:id="rId59"/>
    <p:sldId id="637" r:id="rId60"/>
    <p:sldId id="638" r:id="rId61"/>
    <p:sldId id="639" r:id="rId62"/>
    <p:sldId id="640" r:id="rId63"/>
    <p:sldId id="641" r:id="rId64"/>
    <p:sldId id="257" r:id="rId65"/>
    <p:sldId id="25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581" r:id="rId79"/>
    <p:sldId id="582"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45" r:id="rId93"/>
    <p:sldId id="346" r:id="rId94"/>
    <p:sldId id="351" r:id="rId95"/>
    <p:sldId id="348"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8" r:id="rId111"/>
    <p:sldId id="369" r:id="rId112"/>
    <p:sldId id="370" r:id="rId113"/>
    <p:sldId id="371" r:id="rId114"/>
    <p:sldId id="372" r:id="rId115"/>
    <p:sldId id="373" r:id="rId116"/>
    <p:sldId id="374" r:id="rId117"/>
    <p:sldId id="375" r:id="rId118"/>
    <p:sldId id="376" r:id="rId119"/>
    <p:sldId id="367" r:id="rId120"/>
    <p:sldId id="377" r:id="rId121"/>
    <p:sldId id="580"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3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alizadeh\Desktop\keshvarha.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K:\me\&#1711;&#1586;&#1575;&#1585;&#1588;%20&#1606;&#1607;&#1575;&#1740;&#1740;\&#1662;&#1610;&#1585;&#1610;%20&#1580;&#1605;&#1593;&#1610;&#1578;.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hmad\AppData\Roaming\Microsoft\Excel\07%20-%20&#1662;&#1740;&#1585;&#1740;%20&#1580;&#1605;&#1593;&#1740;&#1578;%20(version%202).xlsb"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file:///K:\&#1570;&#1587;&#1740;&#1576;\04%20-%20&#1608;&#1590;&#1593;&#1740;&#1578;%20&#1605;&#1608;&#1580;&#1608;&#1583;%20&#1570;&#1587;&#1740;&#1576;&#8204;&#1607;&#1575;&#1740;%20&#1575;&#1580;&#1578;&#1605;&#1575;&#1593;&#1740;\07%20-%20&#1662;&#1740;&#1585;&#1740;%20&#1580;&#1605;&#1593;&#1740;&#1578;.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erver\temp%20file\&#1585;&#1581;&#1610;&#1605;&#1610;\TF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llah\Desktop\jamiat\1.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localserver\common\didari\&#1570;&#1587;&#1740;&#1576;\04%20-%20&#1608;&#1590;&#1593;&#1740;&#1578;%20&#1605;&#1608;&#1580;&#1608;&#1583;%20&#1570;&#1587;&#1740;&#1576;&#8204;&#1607;&#1575;&#1740;%20&#1575;&#1580;&#1578;&#1605;&#1575;&#1593;&#1740;\07%20-%20&#1662;&#1740;&#1585;&#1740;%20&#1580;&#1605;&#1593;&#1740;&#1578;.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K:\&#1570;&#1587;&#1740;&#1576;\04%20-%20&#1608;&#1590;&#1593;&#1740;&#1578;%20&#1605;&#1608;&#1580;&#1608;&#1583;%20&#1570;&#1587;&#1740;&#1576;&#8204;&#1607;&#1575;&#1740;%20&#1575;&#1580;&#1578;&#1605;&#1575;&#1593;&#1740;\07%20-%20&#1662;&#1740;&#1585;&#1740;%20&#1580;&#1605;&#1593;&#1740;&#1578;.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oleObject" Target="file:///C:\Users\allah\Desktop\jamiat\Book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llah\Desktop\jamiat\Book1.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localserver\common\didari\&#1570;&#1587;&#1740;&#1576;\04%20-%20&#1608;&#1590;&#1593;&#1740;&#1578;%20&#1605;&#1608;&#1580;&#1608;&#1583;%20&#1570;&#1587;&#1740;&#1576;&#8204;&#1607;&#1575;&#1740;%20&#1575;&#1580;&#1578;&#1605;&#1575;&#1593;&#1740;\07%20-%20&#1662;&#1740;&#1585;&#1740;%20&#1580;&#1605;&#1593;&#1740;&#1578;.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AMahzoon\Documents\&#1711;&#1585;&#1608;&#1607;%20&#1587;&#1606;&#1740;%20&#1601;&#1585;&#1586;&#1606;&#1583;&#1570;&#1608;&#1585;&#1740;%20-%2084%20&#1578;&#1575;%2091.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lang="fa-IR" sz="2200">
                <a:solidFill>
                  <a:schemeClr val="accent2">
                    <a:lumMod val="50000"/>
                  </a:schemeClr>
                </a:solidFill>
                <a:cs typeface="B Titr" pitchFamily="2" charset="-78"/>
              </a:defRPr>
            </a:pPr>
            <a:r>
              <a:rPr lang="fa-IR" sz="2200" dirty="0" smtClean="0">
                <a:solidFill>
                  <a:schemeClr val="bg1">
                    <a:lumMod val="50000"/>
                    <a:lumOff val="50000"/>
                  </a:schemeClr>
                </a:solidFill>
                <a:cs typeface="B Titr" pitchFamily="2" charset="-78"/>
              </a:rPr>
              <a:t>نرخ </a:t>
            </a:r>
            <a:r>
              <a:rPr lang="fa-IR" sz="2200" dirty="0">
                <a:solidFill>
                  <a:schemeClr val="bg1">
                    <a:lumMod val="50000"/>
                    <a:lumOff val="50000"/>
                  </a:schemeClr>
                </a:solidFill>
                <a:cs typeface="B Titr" pitchFamily="2" charset="-78"/>
              </a:rPr>
              <a:t>باروري کل در جهان،‌</a:t>
            </a:r>
            <a:r>
              <a:rPr lang="fa-IR" sz="2200" baseline="0" dirty="0">
                <a:solidFill>
                  <a:schemeClr val="bg1">
                    <a:lumMod val="50000"/>
                    <a:lumOff val="50000"/>
                  </a:schemeClr>
                </a:solidFill>
                <a:cs typeface="B Titr" pitchFamily="2" charset="-78"/>
              </a:rPr>
              <a:t> آسيا و ايران از سال 1990 تا 2025</a:t>
            </a:r>
            <a:endParaRPr lang="en-US" sz="2200" dirty="0">
              <a:solidFill>
                <a:schemeClr val="bg1">
                  <a:lumMod val="50000"/>
                  <a:lumOff val="50000"/>
                </a:schemeClr>
              </a:solidFill>
              <a:cs typeface="B Titr" pitchFamily="2" charset="-78"/>
            </a:endParaRPr>
          </a:p>
        </c:rich>
      </c:tx>
      <c:layout>
        <c:manualLayout>
          <c:xMode val="edge"/>
          <c:yMode val="edge"/>
          <c:x val="0.1183133055286151"/>
          <c:y val="0"/>
        </c:manualLayout>
      </c:layout>
      <c:overlay val="0"/>
    </c:title>
    <c:autoTitleDeleted val="0"/>
    <c:plotArea>
      <c:layout>
        <c:manualLayout>
          <c:layoutTarget val="inner"/>
          <c:xMode val="edge"/>
          <c:yMode val="edge"/>
          <c:x val="3.5888249077121237E-2"/>
          <c:y val="0.14561272622453808"/>
          <c:w val="0.9140541377700786"/>
          <c:h val="0.63228491202221504"/>
        </c:manualLayout>
      </c:layout>
      <c:barChart>
        <c:barDir val="col"/>
        <c:grouping val="clustered"/>
        <c:varyColors val="0"/>
        <c:ser>
          <c:idx val="0"/>
          <c:order val="0"/>
          <c:tx>
            <c:strRef>
              <c:f>'داده ها'!$B$203</c:f>
              <c:strCache>
                <c:ptCount val="1"/>
                <c:pt idx="0">
                  <c:v>جهان</c:v>
                </c:pt>
              </c:strCache>
            </c:strRef>
          </c:tx>
          <c:spPr>
            <a:solidFill>
              <a:schemeClr val="accent6">
                <a:lumMod val="75000"/>
              </a:schemeClr>
            </a:solidFill>
            <a:scene3d>
              <a:camera prst="orthographicFront"/>
              <a:lightRig rig="threePt" dir="t"/>
            </a:scene3d>
            <a:sp3d>
              <a:bevelT/>
            </a:sp3d>
          </c:spPr>
          <c:invertIfNegative val="0"/>
          <c:cat>
            <c:strRef>
              <c:f>'داده ها'!$C$202:$I$202</c:f>
              <c:strCache>
                <c:ptCount val="7"/>
                <c:pt idx="0">
                  <c:v>95-1990</c:v>
                </c:pt>
                <c:pt idx="1">
                  <c:v>2000-1995</c:v>
                </c:pt>
                <c:pt idx="2">
                  <c:v>05-2000</c:v>
                </c:pt>
                <c:pt idx="3">
                  <c:v>10-2005</c:v>
                </c:pt>
                <c:pt idx="4">
                  <c:v>15-2010</c:v>
                </c:pt>
                <c:pt idx="5">
                  <c:v>20-2015</c:v>
                </c:pt>
                <c:pt idx="6">
                  <c:v>25-2020</c:v>
                </c:pt>
              </c:strCache>
            </c:strRef>
          </c:cat>
          <c:val>
            <c:numRef>
              <c:f>'داده ها'!$C$203:$I$203</c:f>
              <c:numCache>
                <c:formatCode>General</c:formatCode>
                <c:ptCount val="7"/>
                <c:pt idx="0">
                  <c:v>3.04</c:v>
                </c:pt>
                <c:pt idx="1">
                  <c:v>2.79</c:v>
                </c:pt>
                <c:pt idx="2">
                  <c:v>2.62</c:v>
                </c:pt>
                <c:pt idx="3">
                  <c:v>2.52</c:v>
                </c:pt>
                <c:pt idx="4">
                  <c:v>2.4499999999999997</c:v>
                </c:pt>
                <c:pt idx="5">
                  <c:v>2.3899999999999997</c:v>
                </c:pt>
                <c:pt idx="6">
                  <c:v>2.3299999999999987</c:v>
                </c:pt>
              </c:numCache>
            </c:numRef>
          </c:val>
        </c:ser>
        <c:ser>
          <c:idx val="1"/>
          <c:order val="1"/>
          <c:tx>
            <c:strRef>
              <c:f>'داده ها'!$B$204</c:f>
              <c:strCache>
                <c:ptCount val="1"/>
                <c:pt idx="0">
                  <c:v>آسیا</c:v>
                </c:pt>
              </c:strCache>
            </c:strRef>
          </c:tx>
          <c:spPr>
            <a:solidFill>
              <a:srgbClr val="00B050"/>
            </a:solidFill>
            <a:scene3d>
              <a:camera prst="orthographicFront"/>
              <a:lightRig rig="threePt" dir="t"/>
            </a:scene3d>
            <a:sp3d>
              <a:bevelT/>
            </a:sp3d>
          </c:spPr>
          <c:invertIfNegative val="0"/>
          <c:cat>
            <c:strRef>
              <c:f>'داده ها'!$C$202:$I$202</c:f>
              <c:strCache>
                <c:ptCount val="7"/>
                <c:pt idx="0">
                  <c:v>95-1990</c:v>
                </c:pt>
                <c:pt idx="1">
                  <c:v>2000-1995</c:v>
                </c:pt>
                <c:pt idx="2">
                  <c:v>05-2000</c:v>
                </c:pt>
                <c:pt idx="3">
                  <c:v>10-2005</c:v>
                </c:pt>
                <c:pt idx="4">
                  <c:v>15-2010</c:v>
                </c:pt>
                <c:pt idx="5">
                  <c:v>20-2015</c:v>
                </c:pt>
                <c:pt idx="6">
                  <c:v>25-2020</c:v>
                </c:pt>
              </c:strCache>
            </c:strRef>
          </c:cat>
          <c:val>
            <c:numRef>
              <c:f>'داده ها'!$C$204:$I$204</c:f>
              <c:numCache>
                <c:formatCode>General</c:formatCode>
                <c:ptCount val="7"/>
                <c:pt idx="0">
                  <c:v>2.9699999999999998</c:v>
                </c:pt>
                <c:pt idx="1">
                  <c:v>2.65</c:v>
                </c:pt>
                <c:pt idx="2">
                  <c:v>2.4099999999999997</c:v>
                </c:pt>
                <c:pt idx="3">
                  <c:v>2.2799999999999998</c:v>
                </c:pt>
                <c:pt idx="4">
                  <c:v>2.1800000000000002</c:v>
                </c:pt>
                <c:pt idx="5">
                  <c:v>2.09</c:v>
                </c:pt>
                <c:pt idx="6">
                  <c:v>2.0299999999999998</c:v>
                </c:pt>
              </c:numCache>
            </c:numRef>
          </c:val>
        </c:ser>
        <c:ser>
          <c:idx val="2"/>
          <c:order val="2"/>
          <c:tx>
            <c:v>ايران</c:v>
          </c:tx>
          <c:spPr>
            <a:solidFill>
              <a:srgbClr val="F0EA00"/>
            </a:solidFill>
            <a:ln w="76200"/>
            <a:scene3d>
              <a:camera prst="orthographicFront"/>
              <a:lightRig rig="threePt" dir="t"/>
            </a:scene3d>
            <a:sp3d>
              <a:bevelT/>
            </a:sp3d>
          </c:spPr>
          <c:invertIfNegative val="0"/>
          <c:dLbls>
            <c:dLbl>
              <c:idx val="0"/>
              <c:layout>
                <c:manualLayout>
                  <c:x val="-4.6078463754277398E-2"/>
                  <c:y val="6.3144561441047034E-2"/>
                </c:manualLayout>
              </c:layout>
              <c:showLegendKey val="0"/>
              <c:showVal val="1"/>
              <c:showCatName val="0"/>
              <c:showSerName val="0"/>
              <c:showPercent val="0"/>
              <c:showBubbleSize val="0"/>
            </c:dLbl>
            <c:dLbl>
              <c:idx val="1"/>
              <c:layout>
                <c:manualLayout>
                  <c:x val="4.1311851235748723E-2"/>
                  <c:y val="0"/>
                </c:manualLayout>
              </c:layout>
              <c:showLegendKey val="0"/>
              <c:showVal val="1"/>
              <c:showCatName val="0"/>
              <c:showSerName val="0"/>
              <c:showPercent val="0"/>
              <c:showBubbleSize val="0"/>
            </c:dLbl>
            <c:dLbl>
              <c:idx val="2"/>
              <c:layout>
                <c:manualLayout>
                  <c:x val="9.4816133226372796E-3"/>
                  <c:y val="0"/>
                </c:manualLayout>
              </c:layout>
              <c:showLegendKey val="0"/>
              <c:showVal val="1"/>
              <c:showCatName val="0"/>
              <c:showSerName val="0"/>
              <c:showPercent val="0"/>
              <c:showBubbleSize val="0"/>
            </c:dLbl>
            <c:dLbl>
              <c:idx val="3"/>
              <c:layout>
                <c:manualLayout>
                  <c:x val="9.4816133226372796E-3"/>
                  <c:y val="0"/>
                </c:manualLayout>
              </c:layout>
              <c:showLegendKey val="0"/>
              <c:showVal val="1"/>
              <c:showCatName val="0"/>
              <c:showSerName val="0"/>
              <c:showPercent val="0"/>
              <c:showBubbleSize val="0"/>
            </c:dLbl>
            <c:dLbl>
              <c:idx val="4"/>
              <c:layout>
                <c:manualLayout>
                  <c:x val="7.1112099919782186E-3"/>
                  <c:y val="0"/>
                </c:manualLayout>
              </c:layout>
              <c:showLegendKey val="0"/>
              <c:showVal val="1"/>
              <c:showCatName val="0"/>
              <c:showSerName val="0"/>
              <c:showPercent val="0"/>
              <c:showBubbleSize val="0"/>
            </c:dLbl>
            <c:dLbl>
              <c:idx val="5"/>
              <c:layout>
                <c:manualLayout>
                  <c:x val="9.4816133226372726E-3"/>
                  <c:y val="0"/>
                </c:manualLayout>
              </c:layout>
              <c:showLegendKey val="0"/>
              <c:showVal val="1"/>
              <c:showCatName val="0"/>
              <c:showSerName val="0"/>
              <c:showPercent val="0"/>
              <c:showBubbleSize val="0"/>
            </c:dLbl>
            <c:dLbl>
              <c:idx val="6"/>
              <c:layout>
                <c:manualLayout>
                  <c:x val="1.4222606629887525E-2"/>
                  <c:y val="0"/>
                </c:manualLayout>
              </c:layout>
              <c:showLegendKey val="0"/>
              <c:showVal val="1"/>
              <c:showCatName val="0"/>
              <c:showSerName val="0"/>
              <c:showPercent val="0"/>
              <c:showBubbleSize val="0"/>
            </c:dLbl>
            <c:txPr>
              <a:bodyPr/>
              <a:lstStyle/>
              <a:p>
                <a:pPr rtl="1">
                  <a:defRPr lang="fa-IR" sz="1800">
                    <a:solidFill>
                      <a:srgbClr val="FF33CC"/>
                    </a:solidFill>
                    <a:cs typeface="B Titr" pitchFamily="2" charset="-78"/>
                  </a:defRPr>
                </a:pPr>
                <a:endParaRPr lang="fa-IR"/>
              </a:p>
            </c:txPr>
            <c:showLegendKey val="0"/>
            <c:showVal val="1"/>
            <c:showCatName val="0"/>
            <c:showSerName val="0"/>
            <c:showPercent val="0"/>
            <c:showBubbleSize val="0"/>
            <c:showLeaderLines val="0"/>
          </c:dLbls>
          <c:cat>
            <c:strRef>
              <c:f>'داده ها'!$C$202:$I$202</c:f>
              <c:strCache>
                <c:ptCount val="7"/>
                <c:pt idx="0">
                  <c:v>95-1990</c:v>
                </c:pt>
                <c:pt idx="1">
                  <c:v>2000-1995</c:v>
                </c:pt>
                <c:pt idx="2">
                  <c:v>05-2000</c:v>
                </c:pt>
                <c:pt idx="3">
                  <c:v>10-2005</c:v>
                </c:pt>
                <c:pt idx="4">
                  <c:v>15-2010</c:v>
                </c:pt>
                <c:pt idx="5">
                  <c:v>20-2015</c:v>
                </c:pt>
                <c:pt idx="6">
                  <c:v>25-2020</c:v>
                </c:pt>
              </c:strCache>
            </c:strRef>
          </c:cat>
          <c:val>
            <c:numRef>
              <c:f>'داده ها'!$C$229:$I$229</c:f>
              <c:numCache>
                <c:formatCode>General</c:formatCode>
                <c:ptCount val="7"/>
                <c:pt idx="0">
                  <c:v>3.9499999999999997</c:v>
                </c:pt>
                <c:pt idx="1">
                  <c:v>2.62</c:v>
                </c:pt>
                <c:pt idx="2">
                  <c:v>1.9600000000000182</c:v>
                </c:pt>
                <c:pt idx="3">
                  <c:v>1.7700000000000047</c:v>
                </c:pt>
                <c:pt idx="4">
                  <c:v>1.59</c:v>
                </c:pt>
                <c:pt idx="5">
                  <c:v>1.45</c:v>
                </c:pt>
                <c:pt idx="6">
                  <c:v>1.36</c:v>
                </c:pt>
              </c:numCache>
            </c:numRef>
          </c:val>
        </c:ser>
        <c:dLbls>
          <c:showLegendKey val="0"/>
          <c:showVal val="0"/>
          <c:showCatName val="0"/>
          <c:showSerName val="0"/>
          <c:showPercent val="0"/>
          <c:showBubbleSize val="0"/>
        </c:dLbls>
        <c:gapWidth val="150"/>
        <c:axId val="119626368"/>
        <c:axId val="119660928"/>
      </c:barChart>
      <c:catAx>
        <c:axId val="119626368"/>
        <c:scaling>
          <c:orientation val="maxMin"/>
        </c:scaling>
        <c:delete val="0"/>
        <c:axPos val="b"/>
        <c:numFmt formatCode="General" sourceLinked="1"/>
        <c:majorTickMark val="none"/>
        <c:minorTickMark val="none"/>
        <c:tickLblPos val="nextTo"/>
        <c:txPr>
          <a:bodyPr/>
          <a:lstStyle/>
          <a:p>
            <a:pPr rtl="1">
              <a:defRPr lang="fa-IR" sz="1000">
                <a:cs typeface="B Titr" pitchFamily="2" charset="-78"/>
              </a:defRPr>
            </a:pPr>
            <a:endParaRPr lang="fa-IR"/>
          </a:p>
        </c:txPr>
        <c:crossAx val="119660928"/>
        <c:crosses val="autoZero"/>
        <c:auto val="1"/>
        <c:lblAlgn val="ctr"/>
        <c:lblOffset val="100"/>
        <c:noMultiLvlLbl val="0"/>
      </c:catAx>
      <c:valAx>
        <c:axId val="119660928"/>
        <c:scaling>
          <c:orientation val="minMax"/>
          <c:max val="4"/>
          <c:min val="1"/>
        </c:scaling>
        <c:delete val="0"/>
        <c:axPos val="r"/>
        <c:numFmt formatCode="General" sourceLinked="1"/>
        <c:majorTickMark val="none"/>
        <c:minorTickMark val="none"/>
        <c:tickLblPos val="nextTo"/>
        <c:txPr>
          <a:bodyPr/>
          <a:lstStyle/>
          <a:p>
            <a:pPr>
              <a:defRPr lang="fa-IR" sz="1200" b="1"/>
            </a:pPr>
            <a:endParaRPr lang="fa-IR"/>
          </a:p>
        </c:txPr>
        <c:crossAx val="119626368"/>
        <c:crosses val="autoZero"/>
        <c:crossBetween val="between"/>
        <c:majorUnit val="1"/>
      </c:valAx>
      <c:spPr>
        <a:solidFill>
          <a:srgbClr val="C1FFD6"/>
        </a:solidFill>
      </c:spPr>
    </c:plotArea>
    <c:legend>
      <c:legendPos val="r"/>
      <c:layout>
        <c:manualLayout>
          <c:xMode val="edge"/>
          <c:yMode val="edge"/>
          <c:x val="0.26904469759439531"/>
          <c:y val="0.90303257986938157"/>
          <c:w val="0.46839152506578347"/>
          <c:h val="9.4958571194575098E-2"/>
        </c:manualLayout>
      </c:layout>
      <c:overlay val="0"/>
      <c:txPr>
        <a:bodyPr/>
        <a:lstStyle/>
        <a:p>
          <a:pPr>
            <a:defRPr lang="fa-IR" sz="3200">
              <a:solidFill>
                <a:srgbClr val="FF0000"/>
              </a:solidFill>
              <a:cs typeface="B Yekan" pitchFamily="2" charset="-78"/>
            </a:defRPr>
          </a:pPr>
          <a:endParaRPr lang="fa-IR"/>
        </a:p>
      </c:txPr>
    </c:legend>
    <c:plotVisOnly val="1"/>
    <c:dispBlanksAs val="gap"/>
    <c:showDLblsOverMax val="0"/>
  </c:chart>
  <c:spPr>
    <a:noFill/>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876671194995095E-2"/>
          <c:y val="2.2483846400745144E-2"/>
          <c:w val="0.93271071015620532"/>
          <c:h val="0.90810662736940773"/>
        </c:manualLayout>
      </c:layout>
      <c:scatterChart>
        <c:scatterStyle val="smoothMarker"/>
        <c:varyColors val="0"/>
        <c:ser>
          <c:idx val="0"/>
          <c:order val="0"/>
          <c:tx>
            <c:strRef>
              <c:f>'سن ازدواج'!$B$15</c:f>
              <c:strCache>
                <c:ptCount val="1"/>
                <c:pt idx="0">
                  <c:v>مرد</c:v>
                </c:pt>
              </c:strCache>
            </c:strRef>
          </c:tx>
          <c:spPr>
            <a:ln>
              <a:solidFill>
                <a:srgbClr val="C00000"/>
              </a:solidFill>
            </a:ln>
          </c:spPr>
          <c:marker>
            <c:symbol val="circle"/>
            <c:size val="11"/>
            <c:spPr>
              <a:solidFill>
                <a:srgbClr val="C00000"/>
              </a:solidFill>
              <a:ln>
                <a:solidFill>
                  <a:srgbClr val="C00000"/>
                </a:solidFill>
              </a:ln>
            </c:spPr>
          </c:marker>
          <c:dLbls>
            <c:spPr>
              <a:noFill/>
              <a:ln>
                <a:noFill/>
              </a:ln>
              <a:effectLst/>
            </c:spPr>
            <c:txPr>
              <a:bodyPr/>
              <a:lstStyle/>
              <a:p>
                <a:pPr>
                  <a:defRPr lang="fa-IR" sz="2000" b="0">
                    <a:solidFill>
                      <a:srgbClr val="FF0000"/>
                    </a:solidFill>
                    <a:latin typeface="+mj-lt"/>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numRef>
              <c:f>'سن ازدواج'!$A$16:$A$21</c:f>
              <c:numCache>
                <c:formatCode>General</c:formatCode>
                <c:ptCount val="6"/>
                <c:pt idx="0">
                  <c:v>1345</c:v>
                </c:pt>
                <c:pt idx="1">
                  <c:v>1355</c:v>
                </c:pt>
                <c:pt idx="2">
                  <c:v>1365</c:v>
                </c:pt>
                <c:pt idx="3">
                  <c:v>1375</c:v>
                </c:pt>
                <c:pt idx="4">
                  <c:v>1385</c:v>
                </c:pt>
                <c:pt idx="5">
                  <c:v>1390</c:v>
                </c:pt>
              </c:numCache>
            </c:numRef>
          </c:xVal>
          <c:yVal>
            <c:numRef>
              <c:f>'سن ازدواج'!$B$16:$B$21</c:f>
              <c:numCache>
                <c:formatCode>General</c:formatCode>
                <c:ptCount val="6"/>
                <c:pt idx="0">
                  <c:v>25</c:v>
                </c:pt>
                <c:pt idx="1">
                  <c:v>24.1</c:v>
                </c:pt>
                <c:pt idx="2">
                  <c:v>23.8</c:v>
                </c:pt>
                <c:pt idx="3">
                  <c:v>25.6</c:v>
                </c:pt>
                <c:pt idx="4">
                  <c:v>26.2</c:v>
                </c:pt>
                <c:pt idx="5">
                  <c:v>26.7</c:v>
                </c:pt>
              </c:numCache>
            </c:numRef>
          </c:yVal>
          <c:smooth val="1"/>
        </c:ser>
        <c:ser>
          <c:idx val="1"/>
          <c:order val="1"/>
          <c:tx>
            <c:strRef>
              <c:f>'سن ازدواج'!$C$15</c:f>
              <c:strCache>
                <c:ptCount val="1"/>
                <c:pt idx="0">
                  <c:v>زن</c:v>
                </c:pt>
              </c:strCache>
            </c:strRef>
          </c:tx>
          <c:spPr>
            <a:ln>
              <a:solidFill>
                <a:schemeClr val="bg1">
                  <a:lumMod val="65000"/>
                </a:schemeClr>
              </a:solidFill>
            </a:ln>
          </c:spPr>
          <c:marker>
            <c:symbol val="circle"/>
            <c:size val="11"/>
            <c:spPr>
              <a:solidFill>
                <a:schemeClr val="bg1">
                  <a:lumMod val="65000"/>
                </a:schemeClr>
              </a:solidFill>
              <a:ln>
                <a:solidFill>
                  <a:schemeClr val="bg1">
                    <a:lumMod val="65000"/>
                  </a:schemeClr>
                </a:solidFill>
              </a:ln>
            </c:spPr>
          </c:marker>
          <c:dLbls>
            <c:spPr>
              <a:noFill/>
              <a:ln>
                <a:noFill/>
              </a:ln>
              <a:effectLst/>
            </c:spPr>
            <c:txPr>
              <a:bodyPr/>
              <a:lstStyle/>
              <a:p>
                <a:pPr>
                  <a:defRPr lang="fa-IR" sz="2000" b="0">
                    <a:solidFill>
                      <a:srgbClr val="FF0000"/>
                    </a:solidFill>
                    <a:latin typeface="+mj-lt"/>
                  </a:defRPr>
                </a:pPr>
                <a:endParaRPr lang="fa-I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numRef>
              <c:f>'سن ازدواج'!$A$16:$A$21</c:f>
              <c:numCache>
                <c:formatCode>General</c:formatCode>
                <c:ptCount val="6"/>
                <c:pt idx="0">
                  <c:v>1345</c:v>
                </c:pt>
                <c:pt idx="1">
                  <c:v>1355</c:v>
                </c:pt>
                <c:pt idx="2">
                  <c:v>1365</c:v>
                </c:pt>
                <c:pt idx="3">
                  <c:v>1375</c:v>
                </c:pt>
                <c:pt idx="4">
                  <c:v>1385</c:v>
                </c:pt>
                <c:pt idx="5">
                  <c:v>1390</c:v>
                </c:pt>
              </c:numCache>
            </c:numRef>
          </c:xVal>
          <c:yVal>
            <c:numRef>
              <c:f>'سن ازدواج'!$C$16:$C$21</c:f>
              <c:numCache>
                <c:formatCode>General</c:formatCode>
                <c:ptCount val="6"/>
                <c:pt idx="0">
                  <c:v>18.399999999999999</c:v>
                </c:pt>
                <c:pt idx="1">
                  <c:v>19.7</c:v>
                </c:pt>
                <c:pt idx="2">
                  <c:v>19.899999999999999</c:v>
                </c:pt>
                <c:pt idx="3">
                  <c:v>22.4</c:v>
                </c:pt>
                <c:pt idx="4">
                  <c:v>23.3</c:v>
                </c:pt>
                <c:pt idx="5">
                  <c:v>23.4</c:v>
                </c:pt>
              </c:numCache>
            </c:numRef>
          </c:yVal>
          <c:smooth val="1"/>
        </c:ser>
        <c:dLbls>
          <c:showLegendKey val="0"/>
          <c:showVal val="0"/>
          <c:showCatName val="0"/>
          <c:showSerName val="0"/>
          <c:showPercent val="0"/>
          <c:showBubbleSize val="0"/>
        </c:dLbls>
        <c:axId val="119969280"/>
        <c:axId val="119970816"/>
      </c:scatterChart>
      <c:valAx>
        <c:axId val="119969280"/>
        <c:scaling>
          <c:orientation val="minMax"/>
        </c:scaling>
        <c:delete val="0"/>
        <c:axPos val="b"/>
        <c:numFmt formatCode="General" sourceLinked="1"/>
        <c:majorTickMark val="out"/>
        <c:minorTickMark val="none"/>
        <c:tickLblPos val="nextTo"/>
        <c:txPr>
          <a:bodyPr/>
          <a:lstStyle/>
          <a:p>
            <a:pPr>
              <a:defRPr lang="fa-IR" sz="1800"/>
            </a:pPr>
            <a:endParaRPr lang="fa-IR"/>
          </a:p>
        </c:txPr>
        <c:crossAx val="119970816"/>
        <c:crosses val="autoZero"/>
        <c:crossBetween val="midCat"/>
      </c:valAx>
      <c:valAx>
        <c:axId val="119970816"/>
        <c:scaling>
          <c:orientation val="minMax"/>
        </c:scaling>
        <c:delete val="0"/>
        <c:axPos val="l"/>
        <c:numFmt formatCode="General" sourceLinked="1"/>
        <c:majorTickMark val="out"/>
        <c:minorTickMark val="none"/>
        <c:tickLblPos val="nextTo"/>
        <c:txPr>
          <a:bodyPr/>
          <a:lstStyle/>
          <a:p>
            <a:pPr>
              <a:defRPr lang="fa-IR" sz="1800">
                <a:latin typeface="+mj-lt"/>
              </a:defRPr>
            </a:pPr>
            <a:endParaRPr lang="fa-IR"/>
          </a:p>
        </c:txPr>
        <c:crossAx val="119969280"/>
        <c:crosses val="autoZero"/>
        <c:crossBetween val="midCat"/>
      </c:valAx>
    </c:plotArea>
    <c:plotVisOnly val="1"/>
    <c:dispBlanksAs val="gap"/>
    <c:showDLblsOverMax val="0"/>
  </c:chart>
  <c:txPr>
    <a:bodyPr/>
    <a:lstStyle/>
    <a:p>
      <a:pPr>
        <a:defRPr sz="1400">
          <a:latin typeface="F_Nazanin" pitchFamily="2" charset="2"/>
        </a:defRPr>
      </a:pPr>
      <a:endParaRPr lang="fa-I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592916867829298E-2"/>
          <c:y val="2.5195838959436431E-2"/>
          <c:w val="0.95540708313217182"/>
          <c:h val="0.88705434942019534"/>
        </c:manualLayout>
      </c:layout>
      <c:barChart>
        <c:barDir val="col"/>
        <c:grouping val="stacked"/>
        <c:varyColors val="0"/>
        <c:ser>
          <c:idx val="0"/>
          <c:order val="0"/>
          <c:tx>
            <c:strRef>
              <c:f>'سن مادر هنگام زايمان'!$C$4</c:f>
              <c:strCache>
                <c:ptCount val="1"/>
                <c:pt idx="0">
                  <c:v>مرگ نوزاد قبل از يك ماهگي</c:v>
                </c:pt>
              </c:strCache>
            </c:strRef>
          </c:tx>
          <c:invertIfNegative val="0"/>
          <c:dLbls>
            <c:spPr>
              <a:noFill/>
              <a:ln>
                <a:noFill/>
              </a:ln>
              <a:effectLst/>
            </c:spPr>
            <c:txPr>
              <a:bodyPr/>
              <a:lstStyle/>
              <a:p>
                <a:pPr>
                  <a:defRPr lang="fa-IR" sz="1600" b="1">
                    <a:solidFill>
                      <a:srgbClr val="C00000"/>
                    </a:solidFill>
                  </a:defRPr>
                </a:pPr>
                <a:endParaRPr lang="fa-I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'سن مادر هنگام زايمان'!$B$5:$B$12</c:f>
              <c:strCache>
                <c:ptCount val="8"/>
                <c:pt idx="0">
                  <c:v>10 تا 14</c:v>
                </c:pt>
                <c:pt idx="1">
                  <c:v>15 تا 19</c:v>
                </c:pt>
                <c:pt idx="2">
                  <c:v>20 تا 24</c:v>
                </c:pt>
                <c:pt idx="3">
                  <c:v>25 تا 29</c:v>
                </c:pt>
                <c:pt idx="4">
                  <c:v>30 تا 34</c:v>
                </c:pt>
                <c:pt idx="5">
                  <c:v>35 تا 39</c:v>
                </c:pt>
                <c:pt idx="6">
                  <c:v>40 تا 44</c:v>
                </c:pt>
                <c:pt idx="7">
                  <c:v>45 تا 49</c:v>
                </c:pt>
              </c:strCache>
            </c:strRef>
          </c:cat>
          <c:val>
            <c:numRef>
              <c:f>'سن مادر هنگام زايمان'!$C$5:$C$12</c:f>
              <c:numCache>
                <c:formatCode>General</c:formatCode>
                <c:ptCount val="8"/>
                <c:pt idx="0">
                  <c:v>111</c:v>
                </c:pt>
                <c:pt idx="1">
                  <c:v>49</c:v>
                </c:pt>
                <c:pt idx="2">
                  <c:v>31</c:v>
                </c:pt>
                <c:pt idx="3">
                  <c:v>25</c:v>
                </c:pt>
                <c:pt idx="4">
                  <c:v>26</c:v>
                </c:pt>
                <c:pt idx="5">
                  <c:v>33</c:v>
                </c:pt>
                <c:pt idx="6">
                  <c:v>40</c:v>
                </c:pt>
                <c:pt idx="7">
                  <c:v>83</c:v>
                </c:pt>
              </c:numCache>
            </c:numRef>
          </c:val>
        </c:ser>
        <c:ser>
          <c:idx val="1"/>
          <c:order val="1"/>
          <c:tx>
            <c:strRef>
              <c:f>'سن مادر هنگام زايمان'!$D$4</c:f>
              <c:strCache>
                <c:ptCount val="1"/>
                <c:pt idx="0">
                  <c:v>مرگ نوزاد بين يك ماهگي تا 5 سالگي</c:v>
                </c:pt>
              </c:strCache>
            </c:strRef>
          </c:tx>
          <c:invertIfNegative val="0"/>
          <c:dLbls>
            <c:spPr>
              <a:noFill/>
              <a:ln>
                <a:noFill/>
              </a:ln>
              <a:effectLst/>
            </c:spPr>
            <c:txPr>
              <a:bodyPr/>
              <a:lstStyle/>
              <a:p>
                <a:pPr>
                  <a:defRPr lang="fa-IR" sz="1600" b="1">
                    <a:solidFill>
                      <a:schemeClr val="tx1"/>
                    </a:solidFill>
                  </a:defRPr>
                </a:pPr>
                <a:endParaRPr lang="fa-I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'سن مادر هنگام زايمان'!$B$5:$B$12</c:f>
              <c:strCache>
                <c:ptCount val="8"/>
                <c:pt idx="0">
                  <c:v>10 تا 14</c:v>
                </c:pt>
                <c:pt idx="1">
                  <c:v>15 تا 19</c:v>
                </c:pt>
                <c:pt idx="2">
                  <c:v>20 تا 24</c:v>
                </c:pt>
                <c:pt idx="3">
                  <c:v>25 تا 29</c:v>
                </c:pt>
                <c:pt idx="4">
                  <c:v>30 تا 34</c:v>
                </c:pt>
                <c:pt idx="5">
                  <c:v>35 تا 39</c:v>
                </c:pt>
                <c:pt idx="6">
                  <c:v>40 تا 44</c:v>
                </c:pt>
                <c:pt idx="7">
                  <c:v>45 تا 49</c:v>
                </c:pt>
              </c:strCache>
            </c:strRef>
          </c:cat>
          <c:val>
            <c:numRef>
              <c:f>'سن مادر هنگام زايمان'!$D$5:$D$12</c:f>
              <c:numCache>
                <c:formatCode>General</c:formatCode>
                <c:ptCount val="8"/>
                <c:pt idx="0">
                  <c:v>132</c:v>
                </c:pt>
                <c:pt idx="1">
                  <c:v>68</c:v>
                </c:pt>
                <c:pt idx="2">
                  <c:v>43</c:v>
                </c:pt>
                <c:pt idx="3">
                  <c:v>33</c:v>
                </c:pt>
                <c:pt idx="4">
                  <c:v>28</c:v>
                </c:pt>
                <c:pt idx="5">
                  <c:v>29</c:v>
                </c:pt>
                <c:pt idx="6">
                  <c:v>31</c:v>
                </c:pt>
                <c:pt idx="7">
                  <c:v>54</c:v>
                </c:pt>
              </c:numCache>
            </c:numRef>
          </c:val>
        </c:ser>
        <c:dLbls>
          <c:showLegendKey val="0"/>
          <c:showVal val="1"/>
          <c:showCatName val="0"/>
          <c:showSerName val="0"/>
          <c:showPercent val="0"/>
          <c:showBubbleSize val="0"/>
        </c:dLbls>
        <c:gapWidth val="150"/>
        <c:overlap val="100"/>
        <c:axId val="120174464"/>
        <c:axId val="120176000"/>
      </c:barChart>
      <c:catAx>
        <c:axId val="120174464"/>
        <c:scaling>
          <c:orientation val="minMax"/>
        </c:scaling>
        <c:delete val="0"/>
        <c:axPos val="b"/>
        <c:numFmt formatCode="General" sourceLinked="0"/>
        <c:majorTickMark val="out"/>
        <c:minorTickMark val="none"/>
        <c:tickLblPos val="nextTo"/>
        <c:txPr>
          <a:bodyPr/>
          <a:lstStyle/>
          <a:p>
            <a:pPr>
              <a:defRPr lang="fa-IR" sz="1800">
                <a:solidFill>
                  <a:schemeClr val="tx1"/>
                </a:solidFill>
                <a:latin typeface="F_Nazanin" panose="05000000000000000000" pitchFamily="2" charset="2"/>
                <a:cs typeface="B Nazanin" pitchFamily="2" charset="-78"/>
              </a:defRPr>
            </a:pPr>
            <a:endParaRPr lang="fa-IR"/>
          </a:p>
        </c:txPr>
        <c:crossAx val="120176000"/>
        <c:crosses val="autoZero"/>
        <c:auto val="1"/>
        <c:lblAlgn val="ctr"/>
        <c:lblOffset val="100"/>
        <c:noMultiLvlLbl val="0"/>
      </c:catAx>
      <c:valAx>
        <c:axId val="120176000"/>
        <c:scaling>
          <c:orientation val="minMax"/>
        </c:scaling>
        <c:delete val="0"/>
        <c:axPos val="l"/>
        <c:numFmt formatCode="General" sourceLinked="1"/>
        <c:majorTickMark val="out"/>
        <c:minorTickMark val="none"/>
        <c:tickLblPos val="nextTo"/>
        <c:txPr>
          <a:bodyPr/>
          <a:lstStyle/>
          <a:p>
            <a:pPr>
              <a:defRPr lang="fa-IR" sz="1800"/>
            </a:pPr>
            <a:endParaRPr lang="fa-IR"/>
          </a:p>
        </c:txPr>
        <c:crossAx val="120174464"/>
        <c:crosses val="autoZero"/>
        <c:crossBetween val="between"/>
      </c:valAx>
    </c:plotArea>
    <c:legend>
      <c:legendPos val="b"/>
      <c:layout>
        <c:manualLayout>
          <c:xMode val="edge"/>
          <c:yMode val="edge"/>
          <c:x val="0.26962541631607728"/>
          <c:y val="0.13058769387930549"/>
          <c:w val="0.58562490608613671"/>
          <c:h val="0.20605869473879371"/>
        </c:manualLayout>
      </c:layout>
      <c:overlay val="0"/>
      <c:spPr>
        <a:solidFill>
          <a:schemeClr val="accent4">
            <a:lumMod val="20000"/>
            <a:lumOff val="80000"/>
          </a:schemeClr>
        </a:solidFill>
      </c:spPr>
      <c:txPr>
        <a:bodyPr/>
        <a:lstStyle/>
        <a:p>
          <a:pPr>
            <a:defRPr lang="fa-IR" sz="1800">
              <a:cs typeface="B Nazanin" pitchFamily="2" charset="-78"/>
            </a:defRPr>
          </a:pPr>
          <a:endParaRPr lang="fa-IR"/>
        </a:p>
      </c:txPr>
    </c:legend>
    <c:plotVisOnly val="1"/>
    <c:dispBlanksAs val="gap"/>
    <c:showDLblsOverMax val="0"/>
  </c:chart>
  <c:txPr>
    <a:bodyPr/>
    <a:lstStyle/>
    <a:p>
      <a:pPr>
        <a:defRPr sz="1400">
          <a:latin typeface="F_Nazanin" pitchFamily="2" charset="2"/>
        </a:defRPr>
      </a:pPr>
      <a:endParaRPr lang="fa-I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968031578302784"/>
          <c:y val="2.9965072212722481E-2"/>
          <c:w val="0.78839868940223456"/>
          <c:h val="0.9700349563576407"/>
        </c:manualLayout>
      </c:layout>
      <c:barChart>
        <c:barDir val="bar"/>
        <c:grouping val="clustered"/>
        <c:varyColors val="0"/>
        <c:ser>
          <c:idx val="0"/>
          <c:order val="0"/>
          <c:invertIfNegative val="0"/>
          <c:dPt>
            <c:idx val="0"/>
            <c:invertIfNegative val="0"/>
            <c:bubble3D val="0"/>
            <c:spPr>
              <a:solidFill>
                <a:schemeClr val="accent5">
                  <a:lumMod val="60000"/>
                  <a:lumOff val="40000"/>
                </a:schemeClr>
              </a:solidFill>
            </c:spPr>
          </c:dPt>
          <c:dPt>
            <c:idx val="1"/>
            <c:invertIfNegative val="0"/>
            <c:bubble3D val="0"/>
            <c:spPr>
              <a:solidFill>
                <a:schemeClr val="accent2"/>
              </a:solidFill>
            </c:spPr>
          </c:dPt>
          <c:dLbls>
            <c:numFmt formatCode="#,##0" sourceLinked="0"/>
            <c:spPr>
              <a:noFill/>
              <a:ln>
                <a:noFill/>
              </a:ln>
              <a:effectLst/>
            </c:spPr>
            <c:txPr>
              <a:bodyPr/>
              <a:lstStyle/>
              <a:p>
                <a:pPr>
                  <a:defRPr lang="fa-IR" sz="1500" b="0">
                    <a:solidFill>
                      <a:srgbClr val="FF0000"/>
                    </a:solidFill>
                    <a:latin typeface="+mj-lt"/>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Sheet3!$I$10:$I$11</c:f>
              <c:strCache>
                <c:ptCount val="2"/>
                <c:pt idx="0">
                  <c:v>متوسط تعداد ولادت سالانه طي دهه‌ي اخير</c:v>
                </c:pt>
                <c:pt idx="1">
                  <c:v>تعداد زوج نابارور در سن باروري</c:v>
                </c:pt>
              </c:strCache>
            </c:strRef>
          </c:cat>
          <c:val>
            <c:numRef>
              <c:f>Sheet3!$J$10:$J$11</c:f>
              <c:numCache>
                <c:formatCode>General</c:formatCode>
                <c:ptCount val="2"/>
                <c:pt idx="0">
                  <c:v>1276750.2727272741</c:v>
                </c:pt>
                <c:pt idx="1">
                  <c:v>3000000</c:v>
                </c:pt>
              </c:numCache>
            </c:numRef>
          </c:val>
        </c:ser>
        <c:dLbls>
          <c:showLegendKey val="0"/>
          <c:showVal val="0"/>
          <c:showCatName val="0"/>
          <c:showSerName val="0"/>
          <c:showPercent val="0"/>
          <c:showBubbleSize val="0"/>
        </c:dLbls>
        <c:gapWidth val="150"/>
        <c:axId val="120516608"/>
        <c:axId val="120518144"/>
      </c:barChart>
      <c:catAx>
        <c:axId val="120516608"/>
        <c:scaling>
          <c:orientation val="minMax"/>
        </c:scaling>
        <c:delete val="0"/>
        <c:axPos val="l"/>
        <c:numFmt formatCode="General" sourceLinked="0"/>
        <c:majorTickMark val="out"/>
        <c:minorTickMark val="none"/>
        <c:tickLblPos val="nextTo"/>
        <c:txPr>
          <a:bodyPr/>
          <a:lstStyle/>
          <a:p>
            <a:pPr>
              <a:defRPr lang="fa-IR" sz="1800" b="0">
                <a:solidFill>
                  <a:srgbClr val="FF0000"/>
                </a:solidFill>
                <a:cs typeface="B Nazanin" pitchFamily="2" charset="-78"/>
              </a:defRPr>
            </a:pPr>
            <a:endParaRPr lang="fa-IR"/>
          </a:p>
        </c:txPr>
        <c:crossAx val="120518144"/>
        <c:crosses val="autoZero"/>
        <c:auto val="1"/>
        <c:lblAlgn val="ctr"/>
        <c:lblOffset val="100"/>
        <c:noMultiLvlLbl val="0"/>
      </c:catAx>
      <c:valAx>
        <c:axId val="120518144"/>
        <c:scaling>
          <c:orientation val="minMax"/>
        </c:scaling>
        <c:delete val="1"/>
        <c:axPos val="b"/>
        <c:numFmt formatCode="General" sourceLinked="1"/>
        <c:majorTickMark val="out"/>
        <c:minorTickMark val="none"/>
        <c:tickLblPos val="none"/>
        <c:crossAx val="120516608"/>
        <c:crosses val="autoZero"/>
        <c:crossBetween val="between"/>
      </c:valAx>
    </c:plotArea>
    <c:plotVisOnly val="1"/>
    <c:dispBlanksAs val="gap"/>
    <c:showDLblsOverMax val="0"/>
  </c:chart>
  <c:txPr>
    <a:bodyPr/>
    <a:lstStyle/>
    <a:p>
      <a:pPr>
        <a:defRPr sz="1400">
          <a:latin typeface="F_Nazanin" pitchFamily="2" charset="2"/>
        </a:defRPr>
      </a:pPr>
      <a:endParaRPr lang="fa-I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550896260938502E-2"/>
          <c:y val="2.3649424591156869E-2"/>
          <c:w val="0.92706493287197944"/>
          <c:h val="0.89397832320035453"/>
        </c:manualLayout>
      </c:layout>
      <c:lineChart>
        <c:grouping val="standard"/>
        <c:varyColors val="0"/>
        <c:ser>
          <c:idx val="0"/>
          <c:order val="0"/>
          <c:tx>
            <c:strRef>
              <c:f>Sheet1!$B$1</c:f>
              <c:strCache>
                <c:ptCount val="1"/>
                <c:pt idx="0">
                  <c:v>فرانسه</c:v>
                </c:pt>
              </c:strCache>
            </c:strRef>
          </c:tx>
          <c:spPr>
            <a:ln w="53975">
              <a:solidFill>
                <a:srgbClr val="0000FF"/>
              </a:solidFill>
            </a:ln>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Sheet1!$B$2:$B$44</c:f>
              <c:numCache>
                <c:formatCode>0.00</c:formatCode>
                <c:ptCount val="43"/>
                <c:pt idx="0">
                  <c:v>2.729085</c:v>
                </c:pt>
                <c:pt idx="1">
                  <c:v>2.8144229999999539</c:v>
                </c:pt>
                <c:pt idx="2">
                  <c:v>2.786225</c:v>
                </c:pt>
                <c:pt idx="3">
                  <c:v>2.88828</c:v>
                </c:pt>
                <c:pt idx="4">
                  <c:v>2.9079359999999999</c:v>
                </c:pt>
                <c:pt idx="5">
                  <c:v>2.8422249999999987</c:v>
                </c:pt>
                <c:pt idx="6">
                  <c:v>2.793425</c:v>
                </c:pt>
                <c:pt idx="7">
                  <c:v>2.6644399999999999</c:v>
                </c:pt>
                <c:pt idx="8">
                  <c:v>2.5805300000000417</c:v>
                </c:pt>
                <c:pt idx="9">
                  <c:v>2.5266499999999512</c:v>
                </c:pt>
                <c:pt idx="10">
                  <c:v>2.4728799999999445</c:v>
                </c:pt>
                <c:pt idx="11">
                  <c:v>2.4896579999999977</c:v>
                </c:pt>
                <c:pt idx="12">
                  <c:v>2.4122909999999727</c:v>
                </c:pt>
                <c:pt idx="13">
                  <c:v>2.3026099999999508</c:v>
                </c:pt>
                <c:pt idx="14">
                  <c:v>2.1071910000000678</c:v>
                </c:pt>
                <c:pt idx="15">
                  <c:v>1.9275899999999955</c:v>
                </c:pt>
                <c:pt idx="16">
                  <c:v>1.8295949999999774</c:v>
                </c:pt>
                <c:pt idx="17">
                  <c:v>1.8622830000000001</c:v>
                </c:pt>
                <c:pt idx="18">
                  <c:v>1.8224450000000001</c:v>
                </c:pt>
                <c:pt idx="19">
                  <c:v>1.8559829999999999</c:v>
                </c:pt>
                <c:pt idx="20">
                  <c:v>1.9461500000000174</c:v>
                </c:pt>
                <c:pt idx="21">
                  <c:v>1.9461900000000001</c:v>
                </c:pt>
                <c:pt idx="22">
                  <c:v>1.913232999999996</c:v>
                </c:pt>
                <c:pt idx="23">
                  <c:v>1.7849979999999999</c:v>
                </c:pt>
                <c:pt idx="24">
                  <c:v>1.80243</c:v>
                </c:pt>
                <c:pt idx="25">
                  <c:v>1.814632</c:v>
                </c:pt>
                <c:pt idx="26">
                  <c:v>1.8318479999999999</c:v>
                </c:pt>
                <c:pt idx="27">
                  <c:v>1.8020020000000001</c:v>
                </c:pt>
                <c:pt idx="28">
                  <c:v>1.8057919999999774</c:v>
                </c:pt>
                <c:pt idx="29">
                  <c:v>1.7883800000000061</c:v>
                </c:pt>
                <c:pt idx="30">
                  <c:v>1.7788100000000044</c:v>
                </c:pt>
                <c:pt idx="31">
                  <c:v>1.7701959999999999</c:v>
                </c:pt>
                <c:pt idx="32">
                  <c:v>1.7339209999999792</c:v>
                </c:pt>
                <c:pt idx="33">
                  <c:v>1.6606799999999999</c:v>
                </c:pt>
                <c:pt idx="34">
                  <c:v>1.6633289999999998</c:v>
                </c:pt>
                <c:pt idx="35">
                  <c:v>1.7136179999999999</c:v>
                </c:pt>
                <c:pt idx="36">
                  <c:v>1.7338679999999898</c:v>
                </c:pt>
                <c:pt idx="37">
                  <c:v>1.7263289999999998</c:v>
                </c:pt>
                <c:pt idx="38">
                  <c:v>1.7642330000000039</c:v>
                </c:pt>
                <c:pt idx="39">
                  <c:v>1.7934669999999855</c:v>
                </c:pt>
                <c:pt idx="40">
                  <c:v>1.8809639999999999</c:v>
                </c:pt>
                <c:pt idx="41">
                  <c:v>1.8886470000000177</c:v>
                </c:pt>
                <c:pt idx="42">
                  <c:v>1.8867560000000001</c:v>
                </c:pt>
              </c:numCache>
            </c:numRef>
          </c:val>
          <c:smooth val="0"/>
        </c:ser>
        <c:ser>
          <c:idx val="1"/>
          <c:order val="1"/>
          <c:tx>
            <c:strRef>
              <c:f>Sheet1!$C$1</c:f>
              <c:strCache>
                <c:ptCount val="1"/>
                <c:pt idx="0">
                  <c:v>آلمان</c:v>
                </c:pt>
              </c:strCache>
            </c:strRef>
          </c:tx>
          <c:spPr>
            <a:ln w="53975"/>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Sheet1!$C$2:$C$44</c:f>
              <c:numCache>
                <c:formatCode>0.00</c:formatCode>
                <c:ptCount val="43"/>
                <c:pt idx="0">
                  <c:v>2.3673839999999999</c:v>
                </c:pt>
                <c:pt idx="1">
                  <c:v>2.4428039999999767</c:v>
                </c:pt>
                <c:pt idx="2">
                  <c:v>2.4387159999999977</c:v>
                </c:pt>
                <c:pt idx="3">
                  <c:v>2.5096609999999977</c:v>
                </c:pt>
                <c:pt idx="4">
                  <c:v>2.5348609999999967</c:v>
                </c:pt>
                <c:pt idx="5">
                  <c:v>2.5007329999999999</c:v>
                </c:pt>
                <c:pt idx="6">
                  <c:v>2.5072739999999998</c:v>
                </c:pt>
                <c:pt idx="7">
                  <c:v>2.4515409999999767</c:v>
                </c:pt>
                <c:pt idx="8">
                  <c:v>2.3615879999999998</c:v>
                </c:pt>
                <c:pt idx="9">
                  <c:v>2.211535</c:v>
                </c:pt>
                <c:pt idx="10">
                  <c:v>2.0293299999999999</c:v>
                </c:pt>
                <c:pt idx="11">
                  <c:v>1.9652880000000001</c:v>
                </c:pt>
                <c:pt idx="12">
                  <c:v>1.7346500000000049</c:v>
                </c:pt>
                <c:pt idx="13">
                  <c:v>1.5563720000000001</c:v>
                </c:pt>
                <c:pt idx="14">
                  <c:v>1.525963999999979</c:v>
                </c:pt>
                <c:pt idx="15">
                  <c:v>1.480305</c:v>
                </c:pt>
                <c:pt idx="16">
                  <c:v>1.5072559999999999</c:v>
                </c:pt>
                <c:pt idx="17">
                  <c:v>1.511153</c:v>
                </c:pt>
                <c:pt idx="18">
                  <c:v>1.5024519999999999</c:v>
                </c:pt>
                <c:pt idx="19">
                  <c:v>1.4983580000000001</c:v>
                </c:pt>
                <c:pt idx="20">
                  <c:v>1.5615649999999783</c:v>
                </c:pt>
                <c:pt idx="21">
                  <c:v>1.5300830000000001</c:v>
                </c:pt>
                <c:pt idx="22">
                  <c:v>1.5061359999999999</c:v>
                </c:pt>
                <c:pt idx="23">
                  <c:v>1.4296399999999736</c:v>
                </c:pt>
                <c:pt idx="24">
                  <c:v>1.3871239999999998</c:v>
                </c:pt>
                <c:pt idx="25">
                  <c:v>1.3735239999999918</c:v>
                </c:pt>
                <c:pt idx="26">
                  <c:v>1.4137419999999763</c:v>
                </c:pt>
                <c:pt idx="27">
                  <c:v>1.4332289999999772</c:v>
                </c:pt>
                <c:pt idx="28">
                  <c:v>1.4606959999999998</c:v>
                </c:pt>
                <c:pt idx="29">
                  <c:v>1.4227639999999808</c:v>
                </c:pt>
                <c:pt idx="30">
                  <c:v>1.4511929999999822</c:v>
                </c:pt>
                <c:pt idx="31">
                  <c:v>1.3297689999999998</c:v>
                </c:pt>
                <c:pt idx="32">
                  <c:v>1.2951619999999817</c:v>
                </c:pt>
                <c:pt idx="33">
                  <c:v>1.2777419999999822</c:v>
                </c:pt>
                <c:pt idx="34">
                  <c:v>1.242227</c:v>
                </c:pt>
                <c:pt idx="35">
                  <c:v>1.2485489999999999</c:v>
                </c:pt>
                <c:pt idx="36">
                  <c:v>1.318945</c:v>
                </c:pt>
                <c:pt idx="37">
                  <c:v>1.3694259999999998</c:v>
                </c:pt>
                <c:pt idx="38">
                  <c:v>1.3553189999999999</c:v>
                </c:pt>
                <c:pt idx="39">
                  <c:v>1.360962</c:v>
                </c:pt>
                <c:pt idx="40">
                  <c:v>1.383005</c:v>
                </c:pt>
                <c:pt idx="41">
                  <c:v>1.3494789999999999</c:v>
                </c:pt>
                <c:pt idx="42">
                  <c:v>1.3073889999999999</c:v>
                </c:pt>
              </c:numCache>
            </c:numRef>
          </c:val>
          <c:smooth val="0"/>
        </c:ser>
        <c:ser>
          <c:idx val="2"/>
          <c:order val="2"/>
          <c:tx>
            <c:strRef>
              <c:f>Sheet1!$D$1</c:f>
              <c:strCache>
                <c:ptCount val="1"/>
                <c:pt idx="0">
                  <c:v>اسپانيا</c:v>
                </c:pt>
              </c:strCache>
            </c:strRef>
          </c:tx>
          <c:spPr>
            <a:ln w="57150">
              <a:solidFill>
                <a:srgbClr val="00B050"/>
              </a:solidFill>
            </a:ln>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Sheet1!$D$2:$D$44</c:f>
              <c:numCache>
                <c:formatCode>0.00</c:formatCode>
                <c:ptCount val="43"/>
                <c:pt idx="0">
                  <c:v>2.7692969999999999</c:v>
                </c:pt>
                <c:pt idx="1">
                  <c:v>2.7523569999999977</c:v>
                </c:pt>
                <c:pt idx="2">
                  <c:v>2.7908659999999967</c:v>
                </c:pt>
                <c:pt idx="3">
                  <c:v>2.8661699999999977</c:v>
                </c:pt>
                <c:pt idx="4">
                  <c:v>3.004715</c:v>
                </c:pt>
                <c:pt idx="5">
                  <c:v>2.935885999999948</c:v>
                </c:pt>
                <c:pt idx="6">
                  <c:v>2.9250799999999977</c:v>
                </c:pt>
                <c:pt idx="7">
                  <c:v>2.9843510000000002</c:v>
                </c:pt>
                <c:pt idx="8">
                  <c:v>2.920887</c:v>
                </c:pt>
                <c:pt idx="9">
                  <c:v>2.9086979999999998</c:v>
                </c:pt>
                <c:pt idx="10">
                  <c:v>2.8800079999999997</c:v>
                </c:pt>
                <c:pt idx="11">
                  <c:v>2.8796069999999507</c:v>
                </c:pt>
                <c:pt idx="12">
                  <c:v>2.8608399999999987</c:v>
                </c:pt>
                <c:pt idx="13">
                  <c:v>2.8431899999999999</c:v>
                </c:pt>
                <c:pt idx="14">
                  <c:v>2.8945319999999999</c:v>
                </c:pt>
                <c:pt idx="15">
                  <c:v>2.7977729999999998</c:v>
                </c:pt>
                <c:pt idx="16">
                  <c:v>2.7925459999999767</c:v>
                </c:pt>
                <c:pt idx="17">
                  <c:v>2.6596359999999977</c:v>
                </c:pt>
                <c:pt idx="18">
                  <c:v>2.5316339999999977</c:v>
                </c:pt>
                <c:pt idx="19">
                  <c:v>2.3476429999999575</c:v>
                </c:pt>
                <c:pt idx="20">
                  <c:v>2.2009620000000001</c:v>
                </c:pt>
                <c:pt idx="21">
                  <c:v>2.0376219999999998</c:v>
                </c:pt>
                <c:pt idx="22">
                  <c:v>1.9423060000000001</c:v>
                </c:pt>
                <c:pt idx="23">
                  <c:v>1.7993649999999846</c:v>
                </c:pt>
                <c:pt idx="24">
                  <c:v>1.7282840000000039</c:v>
                </c:pt>
                <c:pt idx="25">
                  <c:v>1.6422570000000261</c:v>
                </c:pt>
                <c:pt idx="26">
                  <c:v>1.5583830000000001</c:v>
                </c:pt>
                <c:pt idx="27">
                  <c:v>1.496607</c:v>
                </c:pt>
                <c:pt idx="28">
                  <c:v>1.4508229999999998</c:v>
                </c:pt>
                <c:pt idx="29">
                  <c:v>1.3996359999999999</c:v>
                </c:pt>
                <c:pt idx="30">
                  <c:v>1.3622810000000001</c:v>
                </c:pt>
                <c:pt idx="31">
                  <c:v>1.3303</c:v>
                </c:pt>
                <c:pt idx="32">
                  <c:v>1.3187549999999999</c:v>
                </c:pt>
                <c:pt idx="33">
                  <c:v>1.2698029999999998</c:v>
                </c:pt>
                <c:pt idx="34">
                  <c:v>1.208305</c:v>
                </c:pt>
                <c:pt idx="35">
                  <c:v>1.1773070000000001</c:v>
                </c:pt>
                <c:pt idx="36">
                  <c:v>1.1662760000000001</c:v>
                </c:pt>
                <c:pt idx="37">
                  <c:v>1.179608</c:v>
                </c:pt>
                <c:pt idx="38">
                  <c:v>1.159805</c:v>
                </c:pt>
                <c:pt idx="39">
                  <c:v>1.1978850000000001</c:v>
                </c:pt>
                <c:pt idx="40">
                  <c:v>1.2379629999999817</c:v>
                </c:pt>
                <c:pt idx="41">
                  <c:v>1.255242</c:v>
                </c:pt>
                <c:pt idx="42">
                  <c:v>1.25</c:v>
                </c:pt>
              </c:numCache>
            </c:numRef>
          </c:val>
          <c:smooth val="0"/>
        </c:ser>
        <c:ser>
          <c:idx val="3"/>
          <c:order val="3"/>
          <c:tx>
            <c:strRef>
              <c:f>Sheet1!$E$1</c:f>
              <c:strCache>
                <c:ptCount val="1"/>
                <c:pt idx="0">
                  <c:v>سوئد</c:v>
                </c:pt>
              </c:strCache>
            </c:strRef>
          </c:tx>
          <c:spPr>
            <a:ln w="53975">
              <a:solidFill>
                <a:srgbClr val="FF0066"/>
              </a:solidFill>
            </a:ln>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Sheet1!$E$2:$E$44</c:f>
              <c:numCache>
                <c:formatCode>0.00</c:formatCode>
                <c:ptCount val="43"/>
                <c:pt idx="0">
                  <c:v>2.198267</c:v>
                </c:pt>
                <c:pt idx="1">
                  <c:v>2.2306049999999997</c:v>
                </c:pt>
                <c:pt idx="2">
                  <c:v>2.257085</c:v>
                </c:pt>
                <c:pt idx="3">
                  <c:v>2.3375029999999977</c:v>
                </c:pt>
                <c:pt idx="4">
                  <c:v>2.4840049999999998</c:v>
                </c:pt>
                <c:pt idx="5">
                  <c:v>2.4181659999999967</c:v>
                </c:pt>
                <c:pt idx="6">
                  <c:v>2.3625609999999977</c:v>
                </c:pt>
                <c:pt idx="7">
                  <c:v>2.2693189999999999</c:v>
                </c:pt>
                <c:pt idx="8">
                  <c:v>2.0722349999999987</c:v>
                </c:pt>
                <c:pt idx="9">
                  <c:v>1.927538</c:v>
                </c:pt>
                <c:pt idx="10">
                  <c:v>1.9195789999999955</c:v>
                </c:pt>
                <c:pt idx="11">
                  <c:v>1.9594969999999938</c:v>
                </c:pt>
                <c:pt idx="12">
                  <c:v>1.9093639999999938</c:v>
                </c:pt>
                <c:pt idx="13">
                  <c:v>1.8642730000000001</c:v>
                </c:pt>
                <c:pt idx="14">
                  <c:v>1.8721840000000001</c:v>
                </c:pt>
                <c:pt idx="15">
                  <c:v>1.7666580000000061</c:v>
                </c:pt>
                <c:pt idx="16">
                  <c:v>1.680496</c:v>
                </c:pt>
                <c:pt idx="17">
                  <c:v>1.6437569999999999</c:v>
                </c:pt>
                <c:pt idx="18">
                  <c:v>1.5982799999999999</c:v>
                </c:pt>
                <c:pt idx="19">
                  <c:v>1.6552500000000001</c:v>
                </c:pt>
                <c:pt idx="20">
                  <c:v>1.6769989999999999</c:v>
                </c:pt>
                <c:pt idx="21">
                  <c:v>1.633918</c:v>
                </c:pt>
                <c:pt idx="22">
                  <c:v>1.6206959999999999</c:v>
                </c:pt>
                <c:pt idx="23">
                  <c:v>1.6132059999999999</c:v>
                </c:pt>
                <c:pt idx="24">
                  <c:v>1.6560790000000001</c:v>
                </c:pt>
                <c:pt idx="25">
                  <c:v>1.7395029999999998</c:v>
                </c:pt>
                <c:pt idx="26">
                  <c:v>1.8002339999999999</c:v>
                </c:pt>
                <c:pt idx="27">
                  <c:v>1.843027</c:v>
                </c:pt>
                <c:pt idx="28">
                  <c:v>1.9621970000000137</c:v>
                </c:pt>
                <c:pt idx="29">
                  <c:v>2.0147149999999998</c:v>
                </c:pt>
                <c:pt idx="30">
                  <c:v>2.131094</c:v>
                </c:pt>
                <c:pt idx="31">
                  <c:v>2.1122449999999575</c:v>
                </c:pt>
                <c:pt idx="32">
                  <c:v>2.0857510000000001</c:v>
                </c:pt>
                <c:pt idx="33">
                  <c:v>1.9921660000000001</c:v>
                </c:pt>
                <c:pt idx="34">
                  <c:v>1.881467</c:v>
                </c:pt>
                <c:pt idx="35">
                  <c:v>1.7294099999999846</c:v>
                </c:pt>
                <c:pt idx="36">
                  <c:v>1.5977709999999998</c:v>
                </c:pt>
                <c:pt idx="37">
                  <c:v>1.5237909999999801</c:v>
                </c:pt>
                <c:pt idx="38">
                  <c:v>1.5042039999999999</c:v>
                </c:pt>
                <c:pt idx="39">
                  <c:v>1.4977489999999998</c:v>
                </c:pt>
                <c:pt idx="40">
                  <c:v>1.5436289999999808</c:v>
                </c:pt>
                <c:pt idx="41">
                  <c:v>1.5662259999999999</c:v>
                </c:pt>
                <c:pt idx="42">
                  <c:v>1.6483699999999999</c:v>
                </c:pt>
              </c:numCache>
            </c:numRef>
          </c:val>
          <c:smooth val="0"/>
        </c:ser>
        <c:ser>
          <c:idx val="4"/>
          <c:order val="4"/>
          <c:tx>
            <c:strRef>
              <c:f>Sheet1!$F$1</c:f>
              <c:strCache>
                <c:ptCount val="1"/>
                <c:pt idx="0">
                  <c:v>لهستان</c:v>
                </c:pt>
              </c:strCache>
            </c:strRef>
          </c:tx>
          <c:spPr>
            <a:ln w="53975">
              <a:solidFill>
                <a:srgbClr val="00FFFF"/>
              </a:solidFill>
            </a:ln>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Sheet1!$F$2:$F$44</c:f>
              <c:numCache>
                <c:formatCode>0.00</c:formatCode>
                <c:ptCount val="43"/>
                <c:pt idx="0">
                  <c:v>2.98</c:v>
                </c:pt>
                <c:pt idx="1">
                  <c:v>2.8545879999999997</c:v>
                </c:pt>
                <c:pt idx="2">
                  <c:v>2.7568379999999997</c:v>
                </c:pt>
                <c:pt idx="3">
                  <c:v>2.74288</c:v>
                </c:pt>
                <c:pt idx="4">
                  <c:v>2.6518519999999977</c:v>
                </c:pt>
                <c:pt idx="5">
                  <c:v>2.6854909999999999</c:v>
                </c:pt>
                <c:pt idx="6">
                  <c:v>2.587402</c:v>
                </c:pt>
                <c:pt idx="7">
                  <c:v>2.4865569999999977</c:v>
                </c:pt>
                <c:pt idx="8">
                  <c:v>2.3447019999999998</c:v>
                </c:pt>
                <c:pt idx="9">
                  <c:v>2.287245</c:v>
                </c:pt>
                <c:pt idx="10">
                  <c:v>2.2647960000000458</c:v>
                </c:pt>
                <c:pt idx="11">
                  <c:v>2.2583069999999998</c:v>
                </c:pt>
                <c:pt idx="12">
                  <c:v>2.2334390000000002</c:v>
                </c:pt>
                <c:pt idx="13">
                  <c:v>2.240516000000039</c:v>
                </c:pt>
                <c:pt idx="14">
                  <c:v>2.246578</c:v>
                </c:pt>
                <c:pt idx="15">
                  <c:v>2.2581530000000001</c:v>
                </c:pt>
                <c:pt idx="16">
                  <c:v>2.2844099999999998</c:v>
                </c:pt>
                <c:pt idx="17">
                  <c:v>2.2053569999999998</c:v>
                </c:pt>
                <c:pt idx="18">
                  <c:v>2.1891370000000476</c:v>
                </c:pt>
                <c:pt idx="19">
                  <c:v>2.250928</c:v>
                </c:pt>
                <c:pt idx="20">
                  <c:v>2.2559130000000001</c:v>
                </c:pt>
                <c:pt idx="21">
                  <c:v>2.2150989999999977</c:v>
                </c:pt>
                <c:pt idx="22">
                  <c:v>2.3143829999999967</c:v>
                </c:pt>
                <c:pt idx="23">
                  <c:v>2.3944669999999544</c:v>
                </c:pt>
                <c:pt idx="24">
                  <c:v>2.3572529999999507</c:v>
                </c:pt>
                <c:pt idx="25">
                  <c:v>2.323264</c:v>
                </c:pt>
                <c:pt idx="26">
                  <c:v>2.216774</c:v>
                </c:pt>
                <c:pt idx="27">
                  <c:v>2.157286</c:v>
                </c:pt>
                <c:pt idx="28">
                  <c:v>2.1373850000000001</c:v>
                </c:pt>
                <c:pt idx="29">
                  <c:v>2.0877260000000399</c:v>
                </c:pt>
                <c:pt idx="30">
                  <c:v>2.0513340000000002</c:v>
                </c:pt>
                <c:pt idx="31">
                  <c:v>2.0645630000000001</c:v>
                </c:pt>
                <c:pt idx="32">
                  <c:v>1.9458849999999952</c:v>
                </c:pt>
                <c:pt idx="33">
                  <c:v>1.86113</c:v>
                </c:pt>
                <c:pt idx="34">
                  <c:v>1.808268</c:v>
                </c:pt>
                <c:pt idx="35">
                  <c:v>1.619737</c:v>
                </c:pt>
                <c:pt idx="36">
                  <c:v>1.5879029999999998</c:v>
                </c:pt>
                <c:pt idx="37">
                  <c:v>1.515012</c:v>
                </c:pt>
                <c:pt idx="38">
                  <c:v>1.4363359999999998</c:v>
                </c:pt>
                <c:pt idx="39">
                  <c:v>1.3697219999999803</c:v>
                </c:pt>
                <c:pt idx="40">
                  <c:v>1.3392470000000001</c:v>
                </c:pt>
                <c:pt idx="41">
                  <c:v>1.2885609999999998</c:v>
                </c:pt>
                <c:pt idx="42">
                  <c:v>1.2355459999999998</c:v>
                </c:pt>
              </c:numCache>
            </c:numRef>
          </c:val>
          <c:smooth val="0"/>
        </c:ser>
        <c:ser>
          <c:idx val="5"/>
          <c:order val="5"/>
          <c:tx>
            <c:strRef>
              <c:f>Sheet1!$G$1</c:f>
              <c:strCache>
                <c:ptCount val="1"/>
                <c:pt idx="0">
                  <c:v>سطح جايگزيني</c:v>
                </c:pt>
              </c:strCache>
            </c:strRef>
          </c:tx>
          <c:spPr>
            <a:ln w="38100">
              <a:solidFill>
                <a:schemeClr val="tx1"/>
              </a:solidFill>
              <a:prstDash val="sysDash"/>
            </a:ln>
          </c:spPr>
          <c:marker>
            <c:symbol val="none"/>
          </c:marker>
          <c:cat>
            <c:numRef>
              <c:f>Sheet1!$A$2:$A$44</c:f>
              <c:numCache>
                <c:formatCode>General</c:formatCode>
                <c:ptCount val="4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numCache>
            </c:numRef>
          </c:cat>
          <c:val>
            <c:numRef>
              <c:f>Sheet1!$G$2:$G$44</c:f>
              <c:numCache>
                <c:formatCode>0.00</c:formatCode>
                <c:ptCount val="43"/>
                <c:pt idx="0">
                  <c:v>2.1</c:v>
                </c:pt>
                <c:pt idx="1">
                  <c:v>2.1</c:v>
                </c:pt>
                <c:pt idx="2">
                  <c:v>2.1</c:v>
                </c:pt>
                <c:pt idx="3">
                  <c:v>2.1</c:v>
                </c:pt>
                <c:pt idx="4">
                  <c:v>2.1</c:v>
                </c:pt>
                <c:pt idx="5">
                  <c:v>2.1</c:v>
                </c:pt>
                <c:pt idx="6">
                  <c:v>2.1</c:v>
                </c:pt>
                <c:pt idx="7">
                  <c:v>2.1</c:v>
                </c:pt>
                <c:pt idx="8">
                  <c:v>2.1</c:v>
                </c:pt>
                <c:pt idx="9">
                  <c:v>2.1</c:v>
                </c:pt>
                <c:pt idx="10">
                  <c:v>2.1</c:v>
                </c:pt>
                <c:pt idx="11">
                  <c:v>2.1</c:v>
                </c:pt>
                <c:pt idx="12">
                  <c:v>2.1</c:v>
                </c:pt>
                <c:pt idx="13">
                  <c:v>2.1</c:v>
                </c:pt>
                <c:pt idx="14">
                  <c:v>2.1</c:v>
                </c:pt>
                <c:pt idx="15">
                  <c:v>2.1</c:v>
                </c:pt>
                <c:pt idx="16">
                  <c:v>2.1</c:v>
                </c:pt>
                <c:pt idx="17">
                  <c:v>2.1</c:v>
                </c:pt>
                <c:pt idx="18">
                  <c:v>2.1</c:v>
                </c:pt>
                <c:pt idx="19">
                  <c:v>2.1</c:v>
                </c:pt>
                <c:pt idx="20">
                  <c:v>2.1</c:v>
                </c:pt>
                <c:pt idx="21">
                  <c:v>2.1</c:v>
                </c:pt>
                <c:pt idx="22">
                  <c:v>2.1</c:v>
                </c:pt>
                <c:pt idx="23">
                  <c:v>2.1</c:v>
                </c:pt>
                <c:pt idx="24">
                  <c:v>2.1</c:v>
                </c:pt>
                <c:pt idx="25">
                  <c:v>2.1</c:v>
                </c:pt>
                <c:pt idx="26">
                  <c:v>2.1</c:v>
                </c:pt>
                <c:pt idx="27">
                  <c:v>2.1</c:v>
                </c:pt>
                <c:pt idx="28">
                  <c:v>2.1</c:v>
                </c:pt>
                <c:pt idx="29">
                  <c:v>2.1</c:v>
                </c:pt>
                <c:pt idx="30">
                  <c:v>2.1</c:v>
                </c:pt>
                <c:pt idx="31">
                  <c:v>2.1</c:v>
                </c:pt>
                <c:pt idx="32">
                  <c:v>2.1</c:v>
                </c:pt>
                <c:pt idx="33">
                  <c:v>2.1</c:v>
                </c:pt>
                <c:pt idx="34">
                  <c:v>2.1</c:v>
                </c:pt>
                <c:pt idx="35">
                  <c:v>2.1</c:v>
                </c:pt>
                <c:pt idx="36">
                  <c:v>2.1</c:v>
                </c:pt>
                <c:pt idx="37">
                  <c:v>2.1</c:v>
                </c:pt>
                <c:pt idx="38">
                  <c:v>2.1</c:v>
                </c:pt>
                <c:pt idx="39">
                  <c:v>2.1</c:v>
                </c:pt>
                <c:pt idx="40">
                  <c:v>2.1</c:v>
                </c:pt>
                <c:pt idx="41">
                  <c:v>2.1</c:v>
                </c:pt>
                <c:pt idx="42">
                  <c:v>2.1</c:v>
                </c:pt>
              </c:numCache>
            </c:numRef>
          </c:val>
          <c:smooth val="0"/>
        </c:ser>
        <c:dLbls>
          <c:showLegendKey val="0"/>
          <c:showVal val="0"/>
          <c:showCatName val="0"/>
          <c:showSerName val="0"/>
          <c:showPercent val="0"/>
          <c:showBubbleSize val="0"/>
        </c:dLbls>
        <c:marker val="1"/>
        <c:smooth val="0"/>
        <c:axId val="119533568"/>
        <c:axId val="119535104"/>
      </c:lineChart>
      <c:catAx>
        <c:axId val="119533568"/>
        <c:scaling>
          <c:orientation val="minMax"/>
        </c:scaling>
        <c:delete val="0"/>
        <c:axPos val="b"/>
        <c:numFmt formatCode="General" sourceLinked="1"/>
        <c:majorTickMark val="out"/>
        <c:minorTickMark val="none"/>
        <c:tickLblPos val="nextTo"/>
        <c:txPr>
          <a:bodyPr rot="-3300000" vert="horz" anchor="ctr" anchorCtr="0"/>
          <a:lstStyle/>
          <a:p>
            <a:pPr>
              <a:defRPr lang="fa-IR" sz="800" b="0">
                <a:cs typeface="B Nazanin" pitchFamily="2" charset="-78"/>
              </a:defRPr>
            </a:pPr>
            <a:endParaRPr lang="fa-IR"/>
          </a:p>
        </c:txPr>
        <c:crossAx val="119535104"/>
        <c:crosses val="autoZero"/>
        <c:auto val="1"/>
        <c:lblAlgn val="ctr"/>
        <c:lblOffset val="100"/>
        <c:noMultiLvlLbl val="0"/>
      </c:catAx>
      <c:valAx>
        <c:axId val="119535104"/>
        <c:scaling>
          <c:orientation val="minMax"/>
          <c:max val="3.5"/>
          <c:min val="1"/>
        </c:scaling>
        <c:delete val="0"/>
        <c:axPos val="l"/>
        <c:majorGridlines>
          <c:spPr>
            <a:ln>
              <a:solidFill>
                <a:schemeClr val="bg1"/>
              </a:solidFill>
            </a:ln>
          </c:spPr>
        </c:majorGridlines>
        <c:numFmt formatCode="0.00" sourceLinked="1"/>
        <c:majorTickMark val="out"/>
        <c:minorTickMark val="none"/>
        <c:tickLblPos val="nextTo"/>
        <c:spPr>
          <a:noFill/>
          <a:ln w="9525">
            <a:solidFill>
              <a:sysClr val="windowText" lastClr="000000">
                <a:tint val="75000"/>
                <a:shade val="95000"/>
                <a:satMod val="105000"/>
              </a:sysClr>
            </a:solidFill>
          </a:ln>
        </c:spPr>
        <c:txPr>
          <a:bodyPr rot="0"/>
          <a:lstStyle/>
          <a:p>
            <a:pPr>
              <a:defRPr lang="fa-IR" sz="1600" b="1">
                <a:cs typeface="B Nazanin" pitchFamily="2" charset="-78"/>
              </a:defRPr>
            </a:pPr>
            <a:endParaRPr lang="fa-IR"/>
          </a:p>
        </c:txPr>
        <c:crossAx val="119533568"/>
        <c:crosses val="autoZero"/>
        <c:crossBetween val="between"/>
      </c:valAx>
    </c:plotArea>
    <c:legend>
      <c:legendPos val="l"/>
      <c:layout>
        <c:manualLayout>
          <c:xMode val="edge"/>
          <c:yMode val="edge"/>
          <c:x val="0.77667601324902613"/>
          <c:y val="1.3482520098944229E-2"/>
          <c:w val="0.20953641015937943"/>
          <c:h val="0.49074147532070278"/>
        </c:manualLayout>
      </c:layout>
      <c:overlay val="0"/>
      <c:spPr>
        <a:ln>
          <a:solidFill>
            <a:schemeClr val="tx1"/>
          </a:solidFill>
        </a:ln>
      </c:spPr>
      <c:txPr>
        <a:bodyPr/>
        <a:lstStyle/>
        <a:p>
          <a:pPr>
            <a:defRPr lang="fa-IR" sz="1400" b="1">
              <a:cs typeface="B Nazanin" pitchFamily="2" charset="-78"/>
            </a:defRPr>
          </a:pPr>
          <a:endParaRPr lang="fa-IR"/>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scatterChart>
        <c:scatterStyle val="lineMarker"/>
        <c:varyColors val="0"/>
        <c:ser>
          <c:idx val="0"/>
          <c:order val="0"/>
          <c:tx>
            <c:v>کل کشور</c:v>
          </c:tx>
          <c:xVal>
            <c:numRef>
              <c:f>Sheet1!$A$1:$A$6</c:f>
              <c:numCache>
                <c:formatCode>General</c:formatCode>
                <c:ptCount val="6"/>
                <c:pt idx="0">
                  <c:v>1335</c:v>
                </c:pt>
                <c:pt idx="1">
                  <c:v>1345</c:v>
                </c:pt>
                <c:pt idx="2">
                  <c:v>1355</c:v>
                </c:pt>
                <c:pt idx="3">
                  <c:v>1365</c:v>
                </c:pt>
                <c:pt idx="4">
                  <c:v>1375</c:v>
                </c:pt>
                <c:pt idx="5">
                  <c:v>1385</c:v>
                </c:pt>
              </c:numCache>
            </c:numRef>
          </c:xVal>
          <c:yVal>
            <c:numRef>
              <c:f>Sheet1!$B$1:$B$6</c:f>
              <c:numCache>
                <c:formatCode>General</c:formatCode>
                <c:ptCount val="6"/>
                <c:pt idx="0">
                  <c:v>3.13</c:v>
                </c:pt>
                <c:pt idx="1">
                  <c:v>2.71</c:v>
                </c:pt>
                <c:pt idx="2">
                  <c:v>3.9099999999999997</c:v>
                </c:pt>
                <c:pt idx="3">
                  <c:v>1.9600000000000048</c:v>
                </c:pt>
                <c:pt idx="4">
                  <c:v>1.62</c:v>
                </c:pt>
                <c:pt idx="5">
                  <c:v>1.29</c:v>
                </c:pt>
              </c:numCache>
            </c:numRef>
          </c:yVal>
          <c:smooth val="0"/>
        </c:ser>
        <c:ser>
          <c:idx val="1"/>
          <c:order val="1"/>
          <c:tx>
            <c:v>شهری</c:v>
          </c:tx>
          <c:xVal>
            <c:numRef>
              <c:f>Sheet1!$A$1:$A$6</c:f>
              <c:numCache>
                <c:formatCode>General</c:formatCode>
                <c:ptCount val="6"/>
                <c:pt idx="0">
                  <c:v>1335</c:v>
                </c:pt>
                <c:pt idx="1">
                  <c:v>1345</c:v>
                </c:pt>
                <c:pt idx="2">
                  <c:v>1355</c:v>
                </c:pt>
                <c:pt idx="3">
                  <c:v>1365</c:v>
                </c:pt>
                <c:pt idx="4">
                  <c:v>1375</c:v>
                </c:pt>
                <c:pt idx="5">
                  <c:v>1385</c:v>
                </c:pt>
              </c:numCache>
            </c:numRef>
          </c:xVal>
          <c:yVal>
            <c:numRef>
              <c:f>Sheet1!$C$1:$C$6</c:f>
              <c:numCache>
                <c:formatCode>General</c:formatCode>
                <c:ptCount val="6"/>
                <c:pt idx="0">
                  <c:v>5.0999999999999996</c:v>
                </c:pt>
                <c:pt idx="1">
                  <c:v>4.9300000000000024</c:v>
                </c:pt>
                <c:pt idx="2">
                  <c:v>5.41</c:v>
                </c:pt>
                <c:pt idx="3">
                  <c:v>3.21</c:v>
                </c:pt>
                <c:pt idx="4">
                  <c:v>2.74</c:v>
                </c:pt>
                <c:pt idx="5">
                  <c:v>2.14</c:v>
                </c:pt>
              </c:numCache>
            </c:numRef>
          </c:yVal>
          <c:smooth val="0"/>
        </c:ser>
        <c:ser>
          <c:idx val="2"/>
          <c:order val="2"/>
          <c:tx>
            <c:v>روستایی</c:v>
          </c:tx>
          <c:xVal>
            <c:numRef>
              <c:f>Sheet1!$A$1:$A$6</c:f>
              <c:numCache>
                <c:formatCode>General</c:formatCode>
                <c:ptCount val="6"/>
                <c:pt idx="0">
                  <c:v>1335</c:v>
                </c:pt>
                <c:pt idx="1">
                  <c:v>1345</c:v>
                </c:pt>
                <c:pt idx="2">
                  <c:v>1355</c:v>
                </c:pt>
                <c:pt idx="3">
                  <c:v>1365</c:v>
                </c:pt>
                <c:pt idx="4">
                  <c:v>1375</c:v>
                </c:pt>
                <c:pt idx="5">
                  <c:v>1385</c:v>
                </c:pt>
              </c:numCache>
            </c:numRef>
          </c:xVal>
          <c:yVal>
            <c:numRef>
              <c:f>Sheet1!$D$1:$D$6</c:f>
              <c:numCache>
                <c:formatCode>General</c:formatCode>
                <c:ptCount val="6"/>
                <c:pt idx="0">
                  <c:v>2.09</c:v>
                </c:pt>
                <c:pt idx="1">
                  <c:v>1.1100000000000001</c:v>
                </c:pt>
                <c:pt idx="2">
                  <c:v>2.27</c:v>
                </c:pt>
                <c:pt idx="3">
                  <c:v>0.28000000000000008</c:v>
                </c:pt>
                <c:pt idx="4">
                  <c:v>0</c:v>
                </c:pt>
                <c:pt idx="5">
                  <c:v>-0.63000000000000411</c:v>
                </c:pt>
              </c:numCache>
            </c:numRef>
          </c:yVal>
          <c:smooth val="0"/>
        </c:ser>
        <c:dLbls>
          <c:showLegendKey val="0"/>
          <c:showVal val="0"/>
          <c:showCatName val="0"/>
          <c:showSerName val="0"/>
          <c:showPercent val="0"/>
          <c:showBubbleSize val="0"/>
        </c:dLbls>
        <c:axId val="119460608"/>
        <c:axId val="119462528"/>
      </c:scatterChart>
      <c:valAx>
        <c:axId val="119460608"/>
        <c:scaling>
          <c:orientation val="minMax"/>
        </c:scaling>
        <c:delete val="1"/>
        <c:axPos val="b"/>
        <c:title>
          <c:tx>
            <c:rich>
              <a:bodyPr/>
              <a:lstStyle/>
              <a:p>
                <a:pPr>
                  <a:defRPr/>
                </a:pPr>
                <a:r>
                  <a:rPr lang="fa-IR"/>
                  <a:t>سال</a:t>
                </a:r>
                <a:endParaRPr lang="en-US"/>
              </a:p>
            </c:rich>
          </c:tx>
          <c:layout>
            <c:manualLayout>
              <c:xMode val="edge"/>
              <c:yMode val="edge"/>
              <c:x val="0.86571744553635455"/>
              <c:y val="0.89768382599429053"/>
            </c:manualLayout>
          </c:layout>
          <c:overlay val="0"/>
        </c:title>
        <c:numFmt formatCode="General" sourceLinked="1"/>
        <c:majorTickMark val="none"/>
        <c:minorTickMark val="none"/>
        <c:tickLblPos val="none"/>
        <c:crossAx val="119462528"/>
        <c:crosses val="autoZero"/>
        <c:crossBetween val="midCat"/>
      </c:valAx>
      <c:valAx>
        <c:axId val="119462528"/>
        <c:scaling>
          <c:orientation val="minMax"/>
        </c:scaling>
        <c:delete val="0"/>
        <c:axPos val="l"/>
        <c:majorGridlines/>
        <c:title>
          <c:tx>
            <c:rich>
              <a:bodyPr/>
              <a:lstStyle/>
              <a:p>
                <a:pPr>
                  <a:defRPr/>
                </a:pPr>
                <a:r>
                  <a:rPr lang="fa-IR"/>
                  <a:t>درصد متوسط رشد جمعیت کشور</a:t>
                </a:r>
                <a:endParaRPr lang="en-US"/>
              </a:p>
            </c:rich>
          </c:tx>
          <c:overlay val="0"/>
        </c:title>
        <c:numFmt formatCode="General" sourceLinked="1"/>
        <c:majorTickMark val="none"/>
        <c:minorTickMark val="none"/>
        <c:tickLblPos val="nextTo"/>
        <c:crossAx val="119460608"/>
        <c:crosses val="autoZero"/>
        <c:crossBetween val="midCat"/>
      </c:valAx>
    </c:plotArea>
    <c:legend>
      <c:legendPos val="r"/>
      <c:overlay val="0"/>
    </c:legend>
    <c:plotVisOnly val="1"/>
    <c:dispBlanksAs val="gap"/>
    <c:showDLblsOverMax val="0"/>
  </c:chart>
  <c:txPr>
    <a:bodyPr/>
    <a:lstStyle/>
    <a:p>
      <a:pPr>
        <a:defRPr sz="1800"/>
      </a:pPr>
      <a:endParaRPr lang="fa-I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258963120986329E-2"/>
          <c:y val="3.5550734302390197E-2"/>
          <c:w val="0.9343939255474788"/>
          <c:h val="0.8937727921305666"/>
        </c:manualLayout>
      </c:layout>
      <c:scatterChart>
        <c:scatterStyle val="lineMarker"/>
        <c:varyColors val="0"/>
        <c:ser>
          <c:idx val="0"/>
          <c:order val="0"/>
          <c:tx>
            <c:strRef>
              <c:f>'سناریوهای رشد سازمان ملل'!$B$2</c:f>
              <c:strCache>
                <c:ptCount val="1"/>
                <c:pt idx="0">
                  <c:v>نرخ رشد بالا</c:v>
                </c:pt>
              </c:strCache>
            </c:strRef>
          </c:tx>
          <c:spPr>
            <a:ln w="19050" cap="rnd">
              <a:solidFill>
                <a:schemeClr val="accent1"/>
              </a:solidFill>
              <a:round/>
            </a:ln>
            <a:effectLst/>
          </c:spPr>
          <c:marker>
            <c:symbol val="circle"/>
            <c:size val="7"/>
            <c:spPr>
              <a:solidFill>
                <a:schemeClr val="accent1"/>
              </a:solidFill>
              <a:ln w="9525">
                <a:solidFill>
                  <a:schemeClr val="accent1"/>
                </a:solidFill>
              </a:ln>
              <a:effectLst/>
            </c:spPr>
          </c:marker>
          <c:dLbls>
            <c:dLbl>
              <c:idx val="0"/>
              <c:delete val="1"/>
              <c:extLst>
                <c:ext xmlns:c15="http://schemas.microsoft.com/office/drawing/2012/chart" uri="{CE6537A1-D6FC-4f65-9D91-7224C49458BB}"/>
              </c:extLst>
            </c:dLbl>
            <c:dLbl>
              <c:idx val="4"/>
              <c:tx>
                <c:rich>
                  <a:bodyPr/>
                  <a:lstStyle/>
                  <a:p>
                    <a:r>
                      <a:rPr lang="en-US" dirty="0">
                        <a:latin typeface="+mj-lt"/>
                        <a:cs typeface="Mongolian Baiti" pitchFamily="66" charset="0"/>
                      </a:rPr>
                      <a:t>0.38</a:t>
                    </a:r>
                    <a:endParaRPr lang="en-US" dirty="0">
                      <a:latin typeface="Mongolian Baiti" pitchFamily="66" charset="0"/>
                      <a:cs typeface="Mongolian Baiti" pitchFamily="66" charset="0"/>
                    </a:endParaRPr>
                  </a:p>
                </c:rich>
              </c:tx>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lang="fa-IR" sz="1600" b="0" i="0" u="none" strike="noStrike" kern="1200" baseline="0">
                    <a:solidFill>
                      <a:srgbClr val="0070C0"/>
                    </a:solidFill>
                    <a:latin typeface="+mj-lt"/>
                    <a:ea typeface="+mn-ea"/>
                    <a:cs typeface="Mongolian Baiti" pitchFamily="66" charset="0"/>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'سناریوهای رشد سازمان ملل'!$A$4:$A$13</c:f>
              <c:numCache>
                <c:formatCode>General</c:formatCode>
                <c:ptCount val="10"/>
                <c:pt idx="0">
                  <c:v>1390</c:v>
                </c:pt>
                <c:pt idx="1">
                  <c:v>1400</c:v>
                </c:pt>
                <c:pt idx="2">
                  <c:v>1410</c:v>
                </c:pt>
                <c:pt idx="3">
                  <c:v>1420</c:v>
                </c:pt>
                <c:pt idx="4">
                  <c:v>1430</c:v>
                </c:pt>
                <c:pt idx="5">
                  <c:v>1440</c:v>
                </c:pt>
                <c:pt idx="6">
                  <c:v>1450</c:v>
                </c:pt>
                <c:pt idx="7">
                  <c:v>1460</c:v>
                </c:pt>
                <c:pt idx="8">
                  <c:v>1470</c:v>
                </c:pt>
                <c:pt idx="9">
                  <c:v>1480</c:v>
                </c:pt>
              </c:numCache>
            </c:numRef>
          </c:xVal>
          <c:yVal>
            <c:numRef>
              <c:f>'سناریوهای رشد سازمان ملل'!$B$4:$B$13</c:f>
              <c:numCache>
                <c:formatCode>General</c:formatCode>
                <c:ptCount val="10"/>
                <c:pt idx="0">
                  <c:v>1.1900000000000126</c:v>
                </c:pt>
                <c:pt idx="1">
                  <c:v>1.1399999999999857</c:v>
                </c:pt>
                <c:pt idx="2">
                  <c:v>0.630000000000007</c:v>
                </c:pt>
                <c:pt idx="3">
                  <c:v>0.52</c:v>
                </c:pt>
                <c:pt idx="4">
                  <c:v>0.38000000000000339</c:v>
                </c:pt>
                <c:pt idx="5">
                  <c:v>9.0000000000000024E-2</c:v>
                </c:pt>
                <c:pt idx="6">
                  <c:v>3.0000000000000002E-2</c:v>
                </c:pt>
                <c:pt idx="7">
                  <c:v>0.13</c:v>
                </c:pt>
                <c:pt idx="8">
                  <c:v>0.32000000000000356</c:v>
                </c:pt>
                <c:pt idx="9">
                  <c:v>0.46</c:v>
                </c:pt>
              </c:numCache>
            </c:numRef>
          </c:yVal>
          <c:smooth val="0"/>
        </c:ser>
        <c:ser>
          <c:idx val="1"/>
          <c:order val="1"/>
          <c:tx>
            <c:strRef>
              <c:f>'سناریوهای رشد سازمان ملل'!$C$2</c:f>
              <c:strCache>
                <c:ptCount val="1"/>
                <c:pt idx="0">
                  <c:v>نرخ رشد متوسط</c:v>
                </c:pt>
              </c:strCache>
            </c:strRef>
          </c:tx>
          <c:spPr>
            <a:ln w="19050" cap="rnd">
              <a:solidFill>
                <a:srgbClr val="00B050"/>
              </a:solidFill>
              <a:round/>
            </a:ln>
            <a:effectLst/>
          </c:spPr>
          <c:marker>
            <c:symbol val="circle"/>
            <c:size val="7"/>
            <c:spPr>
              <a:solidFill>
                <a:srgbClr val="00B050"/>
              </a:solidFill>
              <a:ln w="9525">
                <a:solidFill>
                  <a:srgbClr val="00B050"/>
                </a:solidFill>
              </a:ln>
              <a:effectLst/>
            </c:spPr>
          </c:marker>
          <c:dLbls>
            <c:dLbl>
              <c:idx val="0"/>
              <c:layout>
                <c:manualLayout>
                  <c:x val="-4.5087810286107817E-2"/>
                  <c:y val="-4.2809273627895383E-2"/>
                </c:manualLayout>
              </c:layout>
              <c:spPr>
                <a:noFill/>
                <a:ln>
                  <a:noFill/>
                </a:ln>
                <a:effectLst/>
              </c:spPr>
              <c:txPr>
                <a:bodyPr rot="0" spcFirstLastPara="1" vertOverflow="ellipsis" vert="horz" wrap="square" lIns="38100" tIns="19050" rIns="38100" bIns="19050" anchor="ctr" anchorCtr="1">
                  <a:spAutoFit/>
                </a:bodyPr>
                <a:lstStyle/>
                <a:p>
                  <a:pPr>
                    <a:defRPr lang="fa-IR" sz="1600" b="1" i="0" u="none" strike="noStrike" kern="1200" baseline="0">
                      <a:solidFill>
                        <a:schemeClr val="tx1"/>
                      </a:solidFill>
                      <a:latin typeface="+mj-lt"/>
                      <a:ea typeface="+mn-ea"/>
                      <a:cs typeface="2  Lotus" pitchFamily="2" charset="-78"/>
                    </a:defRPr>
                  </a:pPr>
                  <a:endParaRPr lang="fa-IR"/>
                </a:p>
              </c:txPr>
              <c:dLblPos val="r"/>
              <c:showLegendKey val="0"/>
              <c:showVal val="1"/>
              <c:showCatName val="0"/>
              <c:showSerName val="0"/>
              <c:showPercent val="0"/>
              <c:showBubbleSize val="0"/>
            </c:dLbl>
            <c:dLbl>
              <c:idx val="1"/>
              <c:layout>
                <c:manualLayout>
                  <c:x val="-2.8307631613446932E-2"/>
                  <c:y val="-3.0682888006631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871205031686251E-2"/>
                  <c:y val="-2.74505651856439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6589418322566602E-2"/>
                  <c:y val="-3.0682888006631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674436598538444E-2"/>
                  <c:y val="-2.74505651856438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265503052940319E-2"/>
                  <c:y val="2.74989227711547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110863180299156E-2"/>
                  <c:y val="2.42665999501660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674436598538381E-2"/>
                  <c:y val="2.749892277115468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7238010016778249E-2"/>
                  <c:y val="3.39635684131305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0674436598538381E-2"/>
                  <c:y val="2.74989227711547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fa-IR" sz="1600" b="0" i="0" u="none" strike="noStrike" kern="1200" baseline="0">
                    <a:solidFill>
                      <a:srgbClr val="00B050"/>
                    </a:solidFill>
                    <a:latin typeface="+mj-lt"/>
                    <a:ea typeface="+mn-ea"/>
                    <a:cs typeface="2  Lotus" pitchFamily="2" charset="-78"/>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'سناریوهای رشد سازمان ملل'!$A$4:$A$13</c:f>
              <c:numCache>
                <c:formatCode>General</c:formatCode>
                <c:ptCount val="10"/>
                <c:pt idx="0">
                  <c:v>1390</c:v>
                </c:pt>
                <c:pt idx="1">
                  <c:v>1400</c:v>
                </c:pt>
                <c:pt idx="2">
                  <c:v>1410</c:v>
                </c:pt>
                <c:pt idx="3">
                  <c:v>1420</c:v>
                </c:pt>
                <c:pt idx="4">
                  <c:v>1430</c:v>
                </c:pt>
                <c:pt idx="5">
                  <c:v>1440</c:v>
                </c:pt>
                <c:pt idx="6">
                  <c:v>1450</c:v>
                </c:pt>
                <c:pt idx="7">
                  <c:v>1460</c:v>
                </c:pt>
                <c:pt idx="8">
                  <c:v>1470</c:v>
                </c:pt>
                <c:pt idx="9">
                  <c:v>1480</c:v>
                </c:pt>
              </c:numCache>
            </c:numRef>
          </c:xVal>
          <c:yVal>
            <c:numRef>
              <c:f>'سناریوهای رشد سازمان ملل'!$C$4:$C$13</c:f>
              <c:numCache>
                <c:formatCode>General</c:formatCode>
                <c:ptCount val="10"/>
                <c:pt idx="0">
                  <c:v>1.1900000000000126</c:v>
                </c:pt>
                <c:pt idx="1">
                  <c:v>0.79</c:v>
                </c:pt>
                <c:pt idx="2">
                  <c:v>0.31000000000000238</c:v>
                </c:pt>
                <c:pt idx="3">
                  <c:v>0.14000000000000001</c:v>
                </c:pt>
                <c:pt idx="4">
                  <c:v>-0.15000000000000024</c:v>
                </c:pt>
                <c:pt idx="5">
                  <c:v>-0.53</c:v>
                </c:pt>
                <c:pt idx="6">
                  <c:v>-0.77000000000000712</c:v>
                </c:pt>
                <c:pt idx="7">
                  <c:v>-0.82000000000000062</c:v>
                </c:pt>
                <c:pt idx="8">
                  <c:v>-0.630000000000007</c:v>
                </c:pt>
                <c:pt idx="9">
                  <c:v>-0.49000000000000032</c:v>
                </c:pt>
              </c:numCache>
            </c:numRef>
          </c:yVal>
          <c:smooth val="0"/>
        </c:ser>
        <c:ser>
          <c:idx val="2"/>
          <c:order val="2"/>
          <c:tx>
            <c:strRef>
              <c:f>'سناریوهای رشد سازمان ملل'!$D$2</c:f>
              <c:strCache>
                <c:ptCount val="1"/>
                <c:pt idx="0">
                  <c:v>نرخ رشد کم</c:v>
                </c:pt>
              </c:strCache>
            </c:strRef>
          </c:tx>
          <c:spPr>
            <a:ln w="19050" cap="rnd">
              <a:solidFill>
                <a:srgbClr val="FF0000"/>
              </a:solidFill>
              <a:round/>
            </a:ln>
            <a:effectLst/>
          </c:spPr>
          <c:marker>
            <c:symbol val="circle"/>
            <c:size val="7"/>
            <c:spPr>
              <a:solidFill>
                <a:srgbClr val="FF0000"/>
              </a:solidFill>
              <a:ln w="9525">
                <a:solidFill>
                  <a:srgbClr val="FF0000"/>
                </a:solidFill>
              </a:ln>
              <a:effectLst/>
            </c:spPr>
          </c:marker>
          <c:dLbls>
            <c:dLbl>
              <c:idx val="0"/>
              <c:delete val="1"/>
              <c:extLst>
                <c:ext xmlns:c15="http://schemas.microsoft.com/office/drawing/2012/chart" uri="{CE6537A1-D6FC-4f65-9D91-7224C49458BB}"/>
              </c:extLst>
            </c:dLbl>
            <c:dLbl>
              <c:idx val="1"/>
              <c:layout>
                <c:manualLayout>
                  <c:x val="-3.8616911358729251E-2"/>
                  <c:y val="2.74989227711548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614844879693095E-2"/>
                  <c:y val="4.15332135240617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674436598538381E-2"/>
                  <c:y val="4.68928596970828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701929634701534E-2"/>
                  <c:y val="3.71958912341186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7856569507342413E-2"/>
                  <c:y val="2.74989227711548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fa-IR" sz="1600" b="0" i="0" u="none" strike="noStrike" kern="1200" baseline="0">
                    <a:solidFill>
                      <a:srgbClr val="FF0000"/>
                    </a:solidFill>
                    <a:latin typeface="+mj-lt"/>
                    <a:ea typeface="+mn-ea"/>
                    <a:cs typeface="Mongolian Baiti" pitchFamily="66" charset="0"/>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'سناریوهای رشد سازمان ملل'!$A$4:$A$13</c:f>
              <c:numCache>
                <c:formatCode>General</c:formatCode>
                <c:ptCount val="10"/>
                <c:pt idx="0">
                  <c:v>1390</c:v>
                </c:pt>
                <c:pt idx="1">
                  <c:v>1400</c:v>
                </c:pt>
                <c:pt idx="2">
                  <c:v>1410</c:v>
                </c:pt>
                <c:pt idx="3">
                  <c:v>1420</c:v>
                </c:pt>
                <c:pt idx="4">
                  <c:v>1430</c:v>
                </c:pt>
                <c:pt idx="5">
                  <c:v>1440</c:v>
                </c:pt>
                <c:pt idx="6">
                  <c:v>1450</c:v>
                </c:pt>
                <c:pt idx="7">
                  <c:v>1460</c:v>
                </c:pt>
                <c:pt idx="8">
                  <c:v>1470</c:v>
                </c:pt>
                <c:pt idx="9">
                  <c:v>1480</c:v>
                </c:pt>
              </c:numCache>
            </c:numRef>
          </c:xVal>
          <c:yVal>
            <c:numRef>
              <c:f>'سناریوهای رشد سازمان ملل'!$D$4:$D$13</c:f>
              <c:numCache>
                <c:formatCode>General</c:formatCode>
                <c:ptCount val="10"/>
                <c:pt idx="0">
                  <c:v>1.1900000000000126</c:v>
                </c:pt>
                <c:pt idx="1">
                  <c:v>0.43000000000000038</c:v>
                </c:pt>
                <c:pt idx="2">
                  <c:v>-4.0000000000000022E-2</c:v>
                </c:pt>
                <c:pt idx="3">
                  <c:v>-0.26</c:v>
                </c:pt>
                <c:pt idx="4">
                  <c:v>-0.67000000000000814</c:v>
                </c:pt>
                <c:pt idx="5">
                  <c:v>-1.1700000000000021</c:v>
                </c:pt>
                <c:pt idx="6">
                  <c:v>-1.6600000000000001</c:v>
                </c:pt>
                <c:pt idx="7">
                  <c:v>-1.9900000000000142</c:v>
                </c:pt>
                <c:pt idx="8">
                  <c:v>-1.9600000000000126</c:v>
                </c:pt>
                <c:pt idx="9">
                  <c:v>-1.87</c:v>
                </c:pt>
              </c:numCache>
            </c:numRef>
          </c:yVal>
          <c:smooth val="0"/>
        </c:ser>
        <c:dLbls>
          <c:showLegendKey val="0"/>
          <c:showVal val="1"/>
          <c:showCatName val="0"/>
          <c:showSerName val="0"/>
          <c:showPercent val="0"/>
          <c:showBubbleSize val="0"/>
        </c:dLbls>
        <c:axId val="120079872"/>
        <c:axId val="120081408"/>
      </c:scatterChart>
      <c:valAx>
        <c:axId val="120079872"/>
        <c:scaling>
          <c:orientation val="minMax"/>
          <c:min val="138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fa-IR" sz="1600" b="0" i="0" u="none" strike="noStrike" kern="1200" baseline="0">
                <a:solidFill>
                  <a:schemeClr val="tx1"/>
                </a:solidFill>
                <a:latin typeface="+mj-lt"/>
                <a:ea typeface="+mn-ea"/>
                <a:cs typeface="Mongolian Baiti" pitchFamily="66" charset="0"/>
              </a:defRPr>
            </a:pPr>
            <a:endParaRPr lang="fa-IR"/>
          </a:p>
        </c:txPr>
        <c:crossAx val="120081408"/>
        <c:crosses val="autoZero"/>
        <c:crossBetween val="midCat"/>
        <c:majorUnit val="10"/>
      </c:valAx>
      <c:valAx>
        <c:axId val="120081408"/>
        <c:scaling>
          <c:orientation val="minMax"/>
          <c:min val="-2"/>
        </c:scaling>
        <c:delete val="1"/>
        <c:axPos val="l"/>
        <c:numFmt formatCode="General" sourceLinked="1"/>
        <c:majorTickMark val="none"/>
        <c:minorTickMark val="none"/>
        <c:tickLblPos val="none"/>
        <c:crossAx val="120079872"/>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accent5"/>
                </a:solidFill>
                <a:latin typeface="F_Nazanin" panose="05000000000000000000" pitchFamily="2" charset="2"/>
                <a:ea typeface="+mn-ea"/>
                <a:cs typeface="B Nazanin" panose="00000400000000000000" pitchFamily="2" charset="-78"/>
              </a:defRPr>
            </a:pPr>
            <a:endParaRPr lang="fa-IR"/>
          </a:p>
        </c:txPr>
      </c:legendEntry>
      <c:legendEntry>
        <c:idx val="1"/>
        <c:txPr>
          <a:bodyPr rot="0" spcFirstLastPara="1" vertOverflow="ellipsis" vert="horz" wrap="square" anchor="ctr" anchorCtr="1"/>
          <a:lstStyle/>
          <a:p>
            <a:pPr>
              <a:defRPr sz="1600" b="0" i="0" u="none" strike="noStrike" kern="1200" baseline="0">
                <a:solidFill>
                  <a:schemeClr val="accent2">
                    <a:lumMod val="75000"/>
                  </a:schemeClr>
                </a:solidFill>
                <a:latin typeface="F_Nazanin" panose="05000000000000000000" pitchFamily="2" charset="2"/>
                <a:ea typeface="+mn-ea"/>
                <a:cs typeface="B Nazanin" panose="00000400000000000000" pitchFamily="2" charset="-78"/>
              </a:defRPr>
            </a:pPr>
            <a:endParaRPr lang="fa-IR"/>
          </a:p>
        </c:txPr>
      </c:legendEntry>
      <c:legendEntry>
        <c:idx val="2"/>
        <c:txPr>
          <a:bodyPr rot="0" spcFirstLastPara="1" vertOverflow="ellipsis" vert="horz" wrap="square" anchor="ctr" anchorCtr="1"/>
          <a:lstStyle/>
          <a:p>
            <a:pPr>
              <a:defRPr sz="1600" b="0" i="0" u="none" strike="noStrike" kern="1200" baseline="0">
                <a:solidFill>
                  <a:srgbClr val="FF0000"/>
                </a:solidFill>
                <a:latin typeface="F_Nazanin" panose="05000000000000000000" pitchFamily="2" charset="2"/>
                <a:ea typeface="+mn-ea"/>
                <a:cs typeface="B Nazanin" panose="00000400000000000000" pitchFamily="2" charset="-78"/>
              </a:defRPr>
            </a:pPr>
            <a:endParaRPr lang="fa-IR"/>
          </a:p>
        </c:txPr>
      </c:legendEntry>
      <c:layout>
        <c:manualLayout>
          <c:xMode val="edge"/>
          <c:yMode val="edge"/>
          <c:x val="5.2133770355035386E-2"/>
          <c:y val="0.72691956467538565"/>
          <c:w val="0.40351437118289107"/>
          <c:h val="0.19572579940382531"/>
        </c:manualLayout>
      </c:layout>
      <c:overlay val="0"/>
      <c:spPr>
        <a:solidFill>
          <a:schemeClr val="accent4">
            <a:lumMod val="20000"/>
            <a:lumOff val="80000"/>
          </a:schemeClr>
        </a:solidFill>
        <a:ln>
          <a:noFill/>
        </a:ln>
        <a:effectLst/>
      </c:spPr>
      <c:txPr>
        <a:bodyPr rot="0" spcFirstLastPara="1" vertOverflow="ellipsis" vert="horz" wrap="square" anchor="ctr" anchorCtr="1"/>
        <a:lstStyle/>
        <a:p>
          <a:pPr>
            <a:defRPr lang="fa-IR" sz="1600" b="0" i="0" u="none" strike="noStrike" kern="1200" baseline="0">
              <a:solidFill>
                <a:schemeClr val="tx1">
                  <a:lumMod val="65000"/>
                  <a:lumOff val="35000"/>
                </a:schemeClr>
              </a:solidFill>
              <a:latin typeface="F_Nazanin" panose="05000000000000000000" pitchFamily="2" charset="2"/>
              <a:ea typeface="+mn-ea"/>
              <a:cs typeface="B Nazanin" panose="00000400000000000000" pitchFamily="2" charset="-78"/>
            </a:defRPr>
          </a:pPr>
          <a:endParaRPr lang="fa-IR"/>
        </a:p>
      </c:txPr>
    </c:legend>
    <c:plotVisOnly val="1"/>
    <c:dispBlanksAs val="gap"/>
    <c:showDLblsOverMax val="0"/>
  </c:chart>
  <c:spPr>
    <a:noFill/>
    <a:ln>
      <a:noFill/>
    </a:ln>
    <a:effectLst/>
  </c:spPr>
  <c:txPr>
    <a:bodyPr/>
    <a:lstStyle/>
    <a:p>
      <a:pPr>
        <a:defRPr/>
      </a:pPr>
      <a:endParaRPr lang="fa-I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233404380959225E-2"/>
          <c:y val="2.2934461364823282E-2"/>
          <c:w val="0.9107665956190405"/>
          <c:h val="0.88567097109060289"/>
        </c:manualLayout>
      </c:layout>
      <c:lineChart>
        <c:grouping val="standard"/>
        <c:varyColors val="0"/>
        <c:ser>
          <c:idx val="1"/>
          <c:order val="0"/>
          <c:tx>
            <c:strRef>
              <c:f>'سناریوهای رشد سازمان ملل'!$E$2</c:f>
              <c:strCache>
                <c:ptCount val="1"/>
                <c:pt idx="0">
                  <c:v>نرخ رشد بالا</c:v>
                </c:pt>
              </c:strCache>
            </c:strRef>
          </c:tx>
          <c:spPr>
            <a:ln>
              <a:solidFill>
                <a:srgbClr val="0070C0"/>
              </a:solidFill>
            </a:ln>
            <a:effectLst/>
          </c:spPr>
          <c:marker>
            <c:spPr>
              <a:solidFill>
                <a:srgbClr val="0070C0"/>
              </a:solidFill>
              <a:ln>
                <a:solidFill>
                  <a:srgbClr val="0070C0"/>
                </a:solidFill>
              </a:ln>
            </c:spPr>
          </c:marker>
          <c:dLbls>
            <c:dLbl>
              <c:idx val="10"/>
              <c:layout>
                <c:manualLayout>
                  <c:x val="-2.2650109139640082E-3"/>
                  <c:y val="-4.1986316428055462E-2"/>
                </c:manualLayout>
              </c:layout>
              <c:numFmt formatCode="#,##0" sourceLinked="0"/>
              <c:spPr/>
              <c:txPr>
                <a:bodyPr/>
                <a:lstStyle/>
                <a:p>
                  <a:pPr>
                    <a:defRPr lang="fa-IR" sz="2000">
                      <a:latin typeface="+mn-lt"/>
                    </a:defRPr>
                  </a:pPr>
                  <a:endParaRPr lang="fa-IR"/>
                </a:p>
              </c:txPr>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a:latin typeface="+mn-lt"/>
                  </a:defRPr>
                </a:pPr>
                <a:endParaRPr lang="fa-I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'سناریوهای رشد سازمان ملل'!$A$3:$A$13</c:f>
              <c:numCache>
                <c:formatCode>General</c:formatCode>
                <c:ptCount val="11"/>
                <c:pt idx="0">
                  <c:v>1380</c:v>
                </c:pt>
                <c:pt idx="1">
                  <c:v>1390</c:v>
                </c:pt>
                <c:pt idx="2">
                  <c:v>1400</c:v>
                </c:pt>
                <c:pt idx="3">
                  <c:v>1410</c:v>
                </c:pt>
                <c:pt idx="4">
                  <c:v>1420</c:v>
                </c:pt>
                <c:pt idx="5">
                  <c:v>1430</c:v>
                </c:pt>
                <c:pt idx="6">
                  <c:v>1440</c:v>
                </c:pt>
                <c:pt idx="7">
                  <c:v>1450</c:v>
                </c:pt>
                <c:pt idx="8">
                  <c:v>1460</c:v>
                </c:pt>
                <c:pt idx="9">
                  <c:v>1470</c:v>
                </c:pt>
                <c:pt idx="10">
                  <c:v>1480</c:v>
                </c:pt>
              </c:numCache>
            </c:numRef>
          </c:cat>
          <c:val>
            <c:numRef>
              <c:f>'سناریوهای رشد سازمان ملل'!$E$3:$E$13</c:f>
              <c:numCache>
                <c:formatCode>General</c:formatCode>
                <c:ptCount val="11"/>
                <c:pt idx="0">
                  <c:v>65342000</c:v>
                </c:pt>
                <c:pt idx="1">
                  <c:v>73974000</c:v>
                </c:pt>
                <c:pt idx="2">
                  <c:v>83433000</c:v>
                </c:pt>
                <c:pt idx="3">
                  <c:v>89908000</c:v>
                </c:pt>
                <c:pt idx="4">
                  <c:v>94747000</c:v>
                </c:pt>
                <c:pt idx="5">
                  <c:v>98932000</c:v>
                </c:pt>
                <c:pt idx="6">
                  <c:v>100473000</c:v>
                </c:pt>
                <c:pt idx="7">
                  <c:v>100728000</c:v>
                </c:pt>
                <c:pt idx="8">
                  <c:v>101723000</c:v>
                </c:pt>
                <c:pt idx="9">
                  <c:v>104553000</c:v>
                </c:pt>
                <c:pt idx="10">
                  <c:v>109195000</c:v>
                </c:pt>
              </c:numCache>
            </c:numRef>
          </c:val>
          <c:smooth val="0"/>
        </c:ser>
        <c:ser>
          <c:idx val="2"/>
          <c:order val="1"/>
          <c:tx>
            <c:strRef>
              <c:f>'سناریوهای رشد سازمان ملل'!$F$2</c:f>
              <c:strCache>
                <c:ptCount val="1"/>
                <c:pt idx="0">
                  <c:v>نرخ رشد متوسط</c:v>
                </c:pt>
              </c:strCache>
            </c:strRef>
          </c:tx>
          <c:spPr>
            <a:ln>
              <a:solidFill>
                <a:srgbClr val="00B050"/>
              </a:solidFill>
            </a:ln>
            <a:effectLst/>
          </c:spPr>
          <c:marker>
            <c:spPr>
              <a:ln>
                <a:solidFill>
                  <a:srgbClr val="00B050"/>
                </a:solidFill>
              </a:ln>
            </c:spPr>
          </c:marker>
          <c:dLbls>
            <c:dLbl>
              <c:idx val="10"/>
              <c:layout>
                <c:manualLayout>
                  <c:x val="-1.0192549112838041E-2"/>
                  <c:y val="-6.2979474642083214E-2"/>
                </c:manualLayout>
              </c:layout>
              <c:numFmt formatCode="#,##0" sourceLinked="0"/>
              <c:spPr/>
              <c:txPr>
                <a:bodyPr/>
                <a:lstStyle/>
                <a:p>
                  <a:pPr>
                    <a:defRPr lang="fa-IR" sz="2000">
                      <a:latin typeface="+mj-lt"/>
                    </a:defRPr>
                  </a:pPr>
                  <a:endParaRPr lang="fa-IR"/>
                </a:p>
              </c:txPr>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a:latin typeface="+mj-lt"/>
                  </a:defRPr>
                </a:pPr>
                <a:endParaRPr lang="fa-I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'سناریوهای رشد سازمان ملل'!$A$3:$A$13</c:f>
              <c:numCache>
                <c:formatCode>General</c:formatCode>
                <c:ptCount val="11"/>
                <c:pt idx="0">
                  <c:v>1380</c:v>
                </c:pt>
                <c:pt idx="1">
                  <c:v>1390</c:v>
                </c:pt>
                <c:pt idx="2">
                  <c:v>1400</c:v>
                </c:pt>
                <c:pt idx="3">
                  <c:v>1410</c:v>
                </c:pt>
                <c:pt idx="4">
                  <c:v>1420</c:v>
                </c:pt>
                <c:pt idx="5">
                  <c:v>1430</c:v>
                </c:pt>
                <c:pt idx="6">
                  <c:v>1440</c:v>
                </c:pt>
                <c:pt idx="7">
                  <c:v>1450</c:v>
                </c:pt>
                <c:pt idx="8">
                  <c:v>1460</c:v>
                </c:pt>
                <c:pt idx="9">
                  <c:v>1470</c:v>
                </c:pt>
                <c:pt idx="10">
                  <c:v>1480</c:v>
                </c:pt>
              </c:numCache>
            </c:numRef>
          </c:cat>
          <c:val>
            <c:numRef>
              <c:f>'سناریوهای رشد سازمان ملل'!$F$3:$F$13</c:f>
              <c:numCache>
                <c:formatCode>General</c:formatCode>
                <c:ptCount val="11"/>
                <c:pt idx="0">
                  <c:v>65342000</c:v>
                </c:pt>
                <c:pt idx="1">
                  <c:v>73974000</c:v>
                </c:pt>
                <c:pt idx="2">
                  <c:v>81045000</c:v>
                </c:pt>
                <c:pt idx="3">
                  <c:v>84439000</c:v>
                </c:pt>
                <c:pt idx="4">
                  <c:v>85893000</c:v>
                </c:pt>
                <c:pt idx="5">
                  <c:v>85344000</c:v>
                </c:pt>
                <c:pt idx="6">
                  <c:v>81684000</c:v>
                </c:pt>
                <c:pt idx="7">
                  <c:v>76016000</c:v>
                </c:pt>
                <c:pt idx="8">
                  <c:v>70002000</c:v>
                </c:pt>
                <c:pt idx="9">
                  <c:v>65353000</c:v>
                </c:pt>
                <c:pt idx="10">
                  <c:v>62059000</c:v>
                </c:pt>
              </c:numCache>
            </c:numRef>
          </c:val>
          <c:smooth val="0"/>
        </c:ser>
        <c:ser>
          <c:idx val="3"/>
          <c:order val="2"/>
          <c:tx>
            <c:strRef>
              <c:f>'سناریوهای رشد سازمان ملل'!$G$2</c:f>
              <c:strCache>
                <c:ptCount val="1"/>
                <c:pt idx="0">
                  <c:v>نرخ رشد کم</c:v>
                </c:pt>
              </c:strCache>
            </c:strRef>
          </c:tx>
          <c:spPr>
            <a:ln>
              <a:solidFill>
                <a:srgbClr val="C00000"/>
              </a:solidFill>
            </a:ln>
            <a:effectLst/>
          </c:spPr>
          <c:marker>
            <c:spPr>
              <a:ln>
                <a:solidFill>
                  <a:srgbClr val="C00000"/>
                </a:solidFill>
              </a:ln>
            </c:spPr>
          </c:marker>
          <c:dLbls>
            <c:dLbl>
              <c:idx val="0"/>
              <c:layout>
                <c:manualLayout>
                  <c:x val="-4.756522919324413E-2"/>
                  <c:y val="-7.0851908972343794E-2"/>
                </c:manualLayout>
              </c:layout>
              <c:numFmt formatCode="#,##0" sourceLinked="0"/>
              <c:spPr/>
              <c:txPr>
                <a:bodyPr/>
                <a:lstStyle/>
                <a:p>
                  <a:pPr>
                    <a:defRPr lang="fa-IR" sz="2000">
                      <a:latin typeface="+mj-lt"/>
                    </a:defRPr>
                  </a:pPr>
                  <a:endParaRPr lang="fa-IR"/>
                </a:p>
              </c:txP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7950327418920958E-3"/>
                  <c:y val="-6.0355329865329724E-2"/>
                </c:manualLayout>
              </c:layout>
              <c:numFmt formatCode="#,##0" sourceLinked="0"/>
              <c:spPr/>
              <c:txPr>
                <a:bodyPr/>
                <a:lstStyle/>
                <a:p>
                  <a:pPr>
                    <a:defRPr lang="fa-IR" sz="2000">
                      <a:latin typeface="+mj-lt"/>
                    </a:defRPr>
                  </a:pPr>
                  <a:endParaRPr lang="fa-IR"/>
                </a:p>
              </c:txPr>
              <c:showLegendKey val="0"/>
              <c:showVal val="1"/>
              <c:showCatName val="0"/>
              <c:showSerName val="0"/>
              <c:showPercent val="0"/>
              <c:showBubbleSize val="0"/>
              <c:extLst>
                <c:ext xmlns:c15="http://schemas.microsoft.com/office/drawing/2012/chart" uri="{CE6537A1-D6FC-4f65-9D91-7224C49458BB}">
                  <c15:layout/>
                </c:ext>
              </c:extLst>
            </c:dLbl>
            <c:txPr>
              <a:bodyPr/>
              <a:lstStyle/>
              <a:p>
                <a:pPr>
                  <a:defRPr>
                    <a:latin typeface="+mj-lt"/>
                  </a:defRPr>
                </a:pPr>
                <a:endParaRPr lang="fa-IR"/>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'سناریوهای رشد سازمان ملل'!$A$3:$A$13</c:f>
              <c:numCache>
                <c:formatCode>General</c:formatCode>
                <c:ptCount val="11"/>
                <c:pt idx="0">
                  <c:v>1380</c:v>
                </c:pt>
                <c:pt idx="1">
                  <c:v>1390</c:v>
                </c:pt>
                <c:pt idx="2">
                  <c:v>1400</c:v>
                </c:pt>
                <c:pt idx="3">
                  <c:v>1410</c:v>
                </c:pt>
                <c:pt idx="4">
                  <c:v>1420</c:v>
                </c:pt>
                <c:pt idx="5">
                  <c:v>1430</c:v>
                </c:pt>
                <c:pt idx="6">
                  <c:v>1440</c:v>
                </c:pt>
                <c:pt idx="7">
                  <c:v>1450</c:v>
                </c:pt>
                <c:pt idx="8">
                  <c:v>1460</c:v>
                </c:pt>
                <c:pt idx="9">
                  <c:v>1470</c:v>
                </c:pt>
                <c:pt idx="10">
                  <c:v>1480</c:v>
                </c:pt>
              </c:numCache>
            </c:numRef>
          </c:cat>
          <c:val>
            <c:numRef>
              <c:f>'سناریوهای رشد سازمان ملل'!$G$3:$G$13</c:f>
              <c:numCache>
                <c:formatCode>General</c:formatCode>
                <c:ptCount val="11"/>
                <c:pt idx="0">
                  <c:v>65342000</c:v>
                </c:pt>
                <c:pt idx="1">
                  <c:v>73974000</c:v>
                </c:pt>
                <c:pt idx="2">
                  <c:v>78657000</c:v>
                </c:pt>
                <c:pt idx="3">
                  <c:v>78985000</c:v>
                </c:pt>
                <c:pt idx="4">
                  <c:v>77392000</c:v>
                </c:pt>
                <c:pt idx="5">
                  <c:v>73214000</c:v>
                </c:pt>
                <c:pt idx="6">
                  <c:v>65880000</c:v>
                </c:pt>
                <c:pt idx="7">
                  <c:v>56414000</c:v>
                </c:pt>
                <c:pt idx="8">
                  <c:v>46417000</c:v>
                </c:pt>
                <c:pt idx="9">
                  <c:v>37998000</c:v>
                </c:pt>
                <c:pt idx="10">
                  <c:v>31397000</c:v>
                </c:pt>
              </c:numCache>
            </c:numRef>
          </c:val>
          <c:smooth val="0"/>
        </c:ser>
        <c:dLbls>
          <c:showLegendKey val="0"/>
          <c:showVal val="1"/>
          <c:showCatName val="0"/>
          <c:showSerName val="0"/>
          <c:showPercent val="0"/>
          <c:showBubbleSize val="0"/>
        </c:dLbls>
        <c:marker val="1"/>
        <c:smooth val="0"/>
        <c:axId val="119789440"/>
        <c:axId val="119790976"/>
      </c:lineChart>
      <c:catAx>
        <c:axId val="11978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fa-IR" sz="1800">
                <a:solidFill>
                  <a:schemeClr val="tx1"/>
                </a:solidFill>
              </a:defRPr>
            </a:pPr>
            <a:endParaRPr lang="fa-IR"/>
          </a:p>
        </c:txPr>
        <c:crossAx val="119790976"/>
        <c:crosses val="autoZero"/>
        <c:auto val="1"/>
        <c:lblAlgn val="ctr"/>
        <c:lblOffset val="100"/>
        <c:noMultiLvlLbl val="0"/>
      </c:catAx>
      <c:valAx>
        <c:axId val="119790976"/>
        <c:scaling>
          <c:orientation val="minMax"/>
        </c:scaling>
        <c:delete val="0"/>
        <c:axPos val="l"/>
        <c:numFmt formatCode="#,##0" sourceLinked="0"/>
        <c:majorTickMark val="out"/>
        <c:minorTickMark val="none"/>
        <c:tickLblPos val="nextTo"/>
        <c:txPr>
          <a:bodyPr/>
          <a:lstStyle/>
          <a:p>
            <a:pPr>
              <a:defRPr lang="fa-IR" sz="1600">
                <a:solidFill>
                  <a:schemeClr val="tx1"/>
                </a:solidFill>
                <a:latin typeface="+mj-lt"/>
              </a:defRPr>
            </a:pPr>
            <a:endParaRPr lang="fa-IR"/>
          </a:p>
        </c:txPr>
        <c:crossAx val="119789440"/>
        <c:crosses val="autoZero"/>
        <c:crossBetween val="between"/>
      </c:valAx>
      <c:spPr>
        <a:noFill/>
        <a:ln>
          <a:noFill/>
        </a:ln>
        <a:effectLst/>
      </c:spPr>
    </c:plotArea>
    <c:legend>
      <c:legendPos val="b"/>
      <c:layout>
        <c:manualLayout>
          <c:xMode val="edge"/>
          <c:yMode val="edge"/>
          <c:x val="0.14138162455500114"/>
          <c:y val="0.68400379199251449"/>
          <c:w val="0.36918304623279641"/>
          <c:h val="0.22939943037462282"/>
        </c:manualLayout>
      </c:layout>
      <c:overlay val="0"/>
      <c:spPr>
        <a:solidFill>
          <a:schemeClr val="accent4">
            <a:lumMod val="20000"/>
            <a:lumOff val="80000"/>
          </a:schemeClr>
        </a:solidFill>
        <a:ln>
          <a:noFill/>
        </a:ln>
        <a:effectLst/>
      </c:spPr>
      <c:txPr>
        <a:bodyPr rot="0" vert="horz"/>
        <a:lstStyle/>
        <a:p>
          <a:pPr>
            <a:defRPr lang="fa-IR" sz="1800">
              <a:solidFill>
                <a:schemeClr val="tx1"/>
              </a:solidFill>
              <a:cs typeface="B Nazanin" panose="00000400000000000000" pitchFamily="2" charset="-78"/>
            </a:defRPr>
          </a:pPr>
          <a:endParaRPr lang="fa-IR"/>
        </a:p>
      </c:txPr>
    </c:legend>
    <c:plotVisOnly val="1"/>
    <c:dispBlanksAs val="gap"/>
    <c:showDLblsOverMax val="0"/>
  </c:chart>
  <c:spPr>
    <a:solidFill>
      <a:schemeClr val="lt1"/>
    </a:solidFill>
    <a:ln w="9525" cap="flat" cmpd="sng" algn="ctr">
      <a:noFill/>
      <a:round/>
    </a:ln>
    <a:effectLst/>
  </c:spPr>
  <c:txPr>
    <a:bodyPr/>
    <a:lstStyle/>
    <a:p>
      <a:pPr>
        <a:defRPr sz="1400">
          <a:latin typeface="F_Nazanin" pitchFamily="2" charset="2"/>
        </a:defRPr>
      </a:pPr>
      <a:endParaRPr lang="fa-I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sz="1600" dirty="0">
                <a:cs typeface="B Nazanin" pitchFamily="2" charset="-78"/>
              </a:rPr>
              <a:t>تعداد جمعیت در</a:t>
            </a:r>
            <a:r>
              <a:rPr lang="fa-IR" sz="1600" baseline="0" dirty="0">
                <a:cs typeface="B Nazanin" pitchFamily="2" charset="-78"/>
              </a:rPr>
              <a:t> </a:t>
            </a:r>
            <a:r>
              <a:rPr lang="fa-IR" sz="1600" baseline="0" dirty="0" smtClean="0">
                <a:cs typeface="B Nazanin" pitchFamily="2" charset="-78"/>
              </a:rPr>
              <a:t>سال‌های </a:t>
            </a:r>
            <a:r>
              <a:rPr lang="fa-IR" sz="1600" baseline="0" dirty="0">
                <a:cs typeface="B Nazanin" pitchFamily="2" charset="-78"/>
              </a:rPr>
              <a:t>مختلف برای سناریوهای مختلف</a:t>
            </a:r>
            <a:endParaRPr lang="en-US" sz="1600" dirty="0">
              <a:cs typeface="B Nazanin" pitchFamily="2" charset="-78"/>
            </a:endParaRPr>
          </a:p>
        </c:rich>
      </c:tx>
      <c:layout>
        <c:manualLayout>
          <c:xMode val="edge"/>
          <c:yMode val="edge"/>
          <c:x val="0.2350166406631147"/>
          <c:y val="1.5521361304048563E-2"/>
        </c:manualLayout>
      </c:layout>
      <c:overlay val="0"/>
    </c:title>
    <c:autoTitleDeleted val="0"/>
    <c:plotArea>
      <c:layout/>
      <c:scatterChart>
        <c:scatterStyle val="lineMarker"/>
        <c:varyColors val="0"/>
        <c:ser>
          <c:idx val="0"/>
          <c:order val="0"/>
          <c:tx>
            <c:v>رشد بالا</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Sheet5!$B$1:$B$21</c:f>
              <c:numCache>
                <c:formatCode>General</c:formatCode>
                <c:ptCount val="21"/>
                <c:pt idx="0">
                  <c:v>65342</c:v>
                </c:pt>
                <c:pt idx="1">
                  <c:v>69732</c:v>
                </c:pt>
                <c:pt idx="2">
                  <c:v>73974</c:v>
                </c:pt>
                <c:pt idx="3">
                  <c:v>78855</c:v>
                </c:pt>
                <c:pt idx="4">
                  <c:v>83433</c:v>
                </c:pt>
                <c:pt idx="5">
                  <c:v>87142</c:v>
                </c:pt>
                <c:pt idx="6">
                  <c:v>89908</c:v>
                </c:pt>
                <c:pt idx="7">
                  <c:v>92321</c:v>
                </c:pt>
                <c:pt idx="8">
                  <c:v>94747</c:v>
                </c:pt>
                <c:pt idx="9">
                  <c:v>97079</c:v>
                </c:pt>
                <c:pt idx="10">
                  <c:v>98932</c:v>
                </c:pt>
                <c:pt idx="11">
                  <c:v>100027</c:v>
                </c:pt>
                <c:pt idx="12">
                  <c:v>100473</c:v>
                </c:pt>
                <c:pt idx="13">
                  <c:v>100599</c:v>
                </c:pt>
                <c:pt idx="14">
                  <c:v>100728</c:v>
                </c:pt>
                <c:pt idx="15">
                  <c:v>101055</c:v>
                </c:pt>
                <c:pt idx="16">
                  <c:v>101723</c:v>
                </c:pt>
                <c:pt idx="17">
                  <c:v>102871</c:v>
                </c:pt>
                <c:pt idx="18">
                  <c:v>104553</c:v>
                </c:pt>
                <c:pt idx="19">
                  <c:v>106703</c:v>
                </c:pt>
                <c:pt idx="20">
                  <c:v>109195</c:v>
                </c:pt>
              </c:numCache>
            </c:numRef>
          </c:yVal>
          <c:smooth val="0"/>
        </c:ser>
        <c:ser>
          <c:idx val="1"/>
          <c:order val="1"/>
          <c:tx>
            <c:v>رشد متوسط</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Sheet5!$C$1:$C$21</c:f>
              <c:numCache>
                <c:formatCode>General</c:formatCode>
                <c:ptCount val="21"/>
                <c:pt idx="0">
                  <c:v>65342</c:v>
                </c:pt>
                <c:pt idx="1">
                  <c:v>69732</c:v>
                </c:pt>
                <c:pt idx="2">
                  <c:v>73974</c:v>
                </c:pt>
                <c:pt idx="3">
                  <c:v>77914</c:v>
                </c:pt>
                <c:pt idx="4">
                  <c:v>81045</c:v>
                </c:pt>
                <c:pt idx="5">
                  <c:v>83142</c:v>
                </c:pt>
                <c:pt idx="6">
                  <c:v>84439</c:v>
                </c:pt>
                <c:pt idx="7">
                  <c:v>85313</c:v>
                </c:pt>
                <c:pt idx="8">
                  <c:v>85893</c:v>
                </c:pt>
                <c:pt idx="9">
                  <c:v>85987</c:v>
                </c:pt>
                <c:pt idx="10">
                  <c:v>85344</c:v>
                </c:pt>
                <c:pt idx="11">
                  <c:v>83866</c:v>
                </c:pt>
                <c:pt idx="12">
                  <c:v>81684</c:v>
                </c:pt>
                <c:pt idx="13">
                  <c:v>79000</c:v>
                </c:pt>
                <c:pt idx="14">
                  <c:v>76016</c:v>
                </c:pt>
                <c:pt idx="15">
                  <c:v>72933</c:v>
                </c:pt>
                <c:pt idx="16">
                  <c:v>70002</c:v>
                </c:pt>
                <c:pt idx="17">
                  <c:v>67455</c:v>
                </c:pt>
                <c:pt idx="18">
                  <c:v>65353</c:v>
                </c:pt>
                <c:pt idx="19">
                  <c:v>63594</c:v>
                </c:pt>
                <c:pt idx="20">
                  <c:v>62059</c:v>
                </c:pt>
              </c:numCache>
            </c:numRef>
          </c:yVal>
          <c:smooth val="0"/>
        </c:ser>
        <c:ser>
          <c:idx val="2"/>
          <c:order val="2"/>
          <c:tx>
            <c:v>رشد پایین</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Sheet5!$D$1:$D$21</c:f>
              <c:numCache>
                <c:formatCode>General</c:formatCode>
                <c:ptCount val="21"/>
                <c:pt idx="0">
                  <c:v>65342</c:v>
                </c:pt>
                <c:pt idx="1">
                  <c:v>69732</c:v>
                </c:pt>
                <c:pt idx="2">
                  <c:v>73974</c:v>
                </c:pt>
                <c:pt idx="3">
                  <c:v>76973</c:v>
                </c:pt>
                <c:pt idx="4">
                  <c:v>78657</c:v>
                </c:pt>
                <c:pt idx="5">
                  <c:v>79141</c:v>
                </c:pt>
                <c:pt idx="6">
                  <c:v>78985</c:v>
                </c:pt>
                <c:pt idx="7">
                  <c:v>78407</c:v>
                </c:pt>
                <c:pt idx="8">
                  <c:v>77392</c:v>
                </c:pt>
                <c:pt idx="9">
                  <c:v>75716</c:v>
                </c:pt>
                <c:pt idx="10">
                  <c:v>73214</c:v>
                </c:pt>
                <c:pt idx="11">
                  <c:v>69887</c:v>
                </c:pt>
                <c:pt idx="12">
                  <c:v>65880</c:v>
                </c:pt>
                <c:pt idx="13">
                  <c:v>61336</c:v>
                </c:pt>
                <c:pt idx="14">
                  <c:v>56414</c:v>
                </c:pt>
                <c:pt idx="15">
                  <c:v>51336</c:v>
                </c:pt>
                <c:pt idx="16">
                  <c:v>46417</c:v>
                </c:pt>
                <c:pt idx="17">
                  <c:v>41942</c:v>
                </c:pt>
                <c:pt idx="18">
                  <c:v>37998</c:v>
                </c:pt>
                <c:pt idx="19">
                  <c:v>34507</c:v>
                </c:pt>
                <c:pt idx="20">
                  <c:v>31397</c:v>
                </c:pt>
              </c:numCache>
            </c:numRef>
          </c:yVal>
          <c:smooth val="0"/>
        </c:ser>
        <c:ser>
          <c:idx val="3"/>
          <c:order val="3"/>
          <c:tx>
            <c:v>رشد ثابت</c:v>
          </c:tx>
          <c:xVal>
            <c:numRef>
              <c:f>Sheet5!$A$1:$A$21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Sheet5!$E$1:$E$21</c:f>
              <c:numCache>
                <c:formatCode>General</c:formatCode>
                <c:ptCount val="21"/>
                <c:pt idx="0">
                  <c:v>65342</c:v>
                </c:pt>
                <c:pt idx="1">
                  <c:v>69732</c:v>
                </c:pt>
                <c:pt idx="2">
                  <c:v>73974</c:v>
                </c:pt>
                <c:pt idx="3">
                  <c:v>78556</c:v>
                </c:pt>
                <c:pt idx="4">
                  <c:v>82782</c:v>
                </c:pt>
                <c:pt idx="5">
                  <c:v>86174</c:v>
                </c:pt>
                <c:pt idx="6">
                  <c:v>88786</c:v>
                </c:pt>
                <c:pt idx="7">
                  <c:v>90895</c:v>
                </c:pt>
                <c:pt idx="8">
                  <c:v>92627</c:v>
                </c:pt>
                <c:pt idx="9">
                  <c:v>93869</c:v>
                </c:pt>
                <c:pt idx="10">
                  <c:v>94414</c:v>
                </c:pt>
                <c:pt idx="11">
                  <c:v>94139</c:v>
                </c:pt>
                <c:pt idx="12">
                  <c:v>93098</c:v>
                </c:pt>
                <c:pt idx="13">
                  <c:v>91426</c:v>
                </c:pt>
                <c:pt idx="14">
                  <c:v>89314</c:v>
                </c:pt>
                <c:pt idx="15">
                  <c:v>87002</c:v>
                </c:pt>
                <c:pt idx="16">
                  <c:v>84772</c:v>
                </c:pt>
                <c:pt idx="17">
                  <c:v>82830</c:v>
                </c:pt>
                <c:pt idx="18">
                  <c:v>81170</c:v>
                </c:pt>
                <c:pt idx="19">
                  <c:v>79614</c:v>
                </c:pt>
                <c:pt idx="20">
                  <c:v>77996</c:v>
                </c:pt>
              </c:numCache>
            </c:numRef>
          </c:yVal>
          <c:smooth val="0"/>
        </c:ser>
        <c:dLbls>
          <c:showLegendKey val="0"/>
          <c:showVal val="0"/>
          <c:showCatName val="0"/>
          <c:showSerName val="0"/>
          <c:showPercent val="0"/>
          <c:showBubbleSize val="0"/>
        </c:dLbls>
        <c:axId val="119838592"/>
        <c:axId val="119848960"/>
      </c:scatterChart>
      <c:valAx>
        <c:axId val="119838592"/>
        <c:scaling>
          <c:orientation val="minMax"/>
        </c:scaling>
        <c:delete val="0"/>
        <c:axPos val="b"/>
        <c:title>
          <c:tx>
            <c:rich>
              <a:bodyPr/>
              <a:lstStyle/>
              <a:p>
                <a:pPr>
                  <a:defRPr/>
                </a:pPr>
                <a:r>
                  <a:rPr lang="fa-IR" sz="1100" b="0">
                    <a:cs typeface="B Nazanin" pitchFamily="2" charset="-78"/>
                  </a:rPr>
                  <a:t>سال</a:t>
                </a:r>
                <a:endParaRPr lang="en-US" sz="1100" b="0">
                  <a:cs typeface="B Nazanin" pitchFamily="2" charset="-78"/>
                </a:endParaRPr>
              </a:p>
            </c:rich>
          </c:tx>
          <c:overlay val="0"/>
        </c:title>
        <c:numFmt formatCode="General" sourceLinked="1"/>
        <c:majorTickMark val="none"/>
        <c:minorTickMark val="none"/>
        <c:tickLblPos val="nextTo"/>
        <c:crossAx val="119848960"/>
        <c:crosses val="autoZero"/>
        <c:crossBetween val="midCat"/>
      </c:valAx>
      <c:valAx>
        <c:axId val="119848960"/>
        <c:scaling>
          <c:orientation val="minMax"/>
        </c:scaling>
        <c:delete val="0"/>
        <c:axPos val="l"/>
        <c:majorGridlines/>
        <c:title>
          <c:tx>
            <c:rich>
              <a:bodyPr/>
              <a:lstStyle/>
              <a:p>
                <a:pPr>
                  <a:defRPr/>
                </a:pPr>
                <a:r>
                  <a:rPr lang="fa-IR" sz="1100" b="0">
                    <a:cs typeface="B Nazanin" pitchFamily="2" charset="-78"/>
                  </a:rPr>
                  <a:t>تعداد</a:t>
                </a:r>
                <a:r>
                  <a:rPr lang="fa-IR" sz="1100" b="0" baseline="0">
                    <a:cs typeface="B Nazanin" pitchFamily="2" charset="-78"/>
                  </a:rPr>
                  <a:t> جمعیت (میلیون نفر)</a:t>
                </a:r>
                <a:endParaRPr lang="en-US" sz="1100" b="0">
                  <a:cs typeface="B Nazanin" pitchFamily="2" charset="-78"/>
                </a:endParaRPr>
              </a:p>
            </c:rich>
          </c:tx>
          <c:overlay val="0"/>
        </c:title>
        <c:numFmt formatCode="General" sourceLinked="1"/>
        <c:majorTickMark val="none"/>
        <c:minorTickMark val="none"/>
        <c:tickLblPos val="nextTo"/>
        <c:crossAx val="119838592"/>
        <c:crosses val="autoZero"/>
        <c:crossBetween val="midCat"/>
      </c:valAx>
    </c:plotArea>
    <c:legend>
      <c:legendPos val="r"/>
      <c:layout>
        <c:manualLayout>
          <c:xMode val="edge"/>
          <c:yMode val="edge"/>
          <c:x val="0.7918167635461888"/>
          <c:y val="0.30169321239908331"/>
          <c:w val="0.19498187308328419"/>
          <c:h val="0.4515354659439334"/>
        </c:manualLayout>
      </c:layout>
      <c:overlay val="0"/>
      <c:txPr>
        <a:bodyPr/>
        <a:lstStyle/>
        <a:p>
          <a:pPr>
            <a:defRPr sz="1600"/>
          </a:pPr>
          <a:endParaRPr lang="fa-I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fa-IR" sz="1600" dirty="0">
                <a:cs typeface="B Nazanin" pitchFamily="2" charset="-78"/>
              </a:rPr>
              <a:t>باروری</a:t>
            </a:r>
            <a:r>
              <a:rPr lang="fa-IR" sz="1600" baseline="0" dirty="0">
                <a:cs typeface="B Nazanin" pitchFamily="2" charset="-78"/>
              </a:rPr>
              <a:t> کل در </a:t>
            </a:r>
            <a:r>
              <a:rPr lang="fa-IR" sz="1600" baseline="0" dirty="0" smtClean="0">
                <a:cs typeface="B Nazanin" pitchFamily="2" charset="-78"/>
              </a:rPr>
              <a:t>سال‌های </a:t>
            </a:r>
            <a:r>
              <a:rPr lang="fa-IR" sz="1600" baseline="0" dirty="0">
                <a:cs typeface="B Nazanin" pitchFamily="2" charset="-78"/>
              </a:rPr>
              <a:t>مختلف برای سناریوهای </a:t>
            </a:r>
            <a:r>
              <a:rPr lang="fa-IR" sz="1600" baseline="0" dirty="0" smtClean="0">
                <a:cs typeface="B Nazanin" pitchFamily="2" charset="-78"/>
              </a:rPr>
              <a:t> مختلف</a:t>
            </a:r>
            <a:endParaRPr lang="en-US" sz="1600" dirty="0">
              <a:cs typeface="B Nazanin" pitchFamily="2" charset="-78"/>
            </a:endParaRPr>
          </a:p>
        </c:rich>
      </c:tx>
      <c:layout>
        <c:manualLayout>
          <c:xMode val="edge"/>
          <c:yMode val="edge"/>
          <c:x val="0.21186320018126653"/>
          <c:y val="1.8518518518518583E-2"/>
        </c:manualLayout>
      </c:layout>
      <c:overlay val="0"/>
    </c:title>
    <c:autoTitleDeleted val="0"/>
    <c:plotArea>
      <c:layout/>
      <c:scatterChart>
        <c:scatterStyle val="lineMarker"/>
        <c:varyColors val="0"/>
        <c:ser>
          <c:idx val="0"/>
          <c:order val="0"/>
          <c:tx>
            <c:v>رشد بالا</c:v>
          </c:tx>
          <c:xVal>
            <c:numRef>
              <c:f>Sheet7!$A$1:$A$21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Sheet7!$B$1:$B$21</c:f>
              <c:numCache>
                <c:formatCode>General</c:formatCode>
                <c:ptCount val="21"/>
                <c:pt idx="1">
                  <c:v>1.9600000000000075</c:v>
                </c:pt>
                <c:pt idx="2">
                  <c:v>1.77</c:v>
                </c:pt>
                <c:pt idx="3">
                  <c:v>1.84</c:v>
                </c:pt>
                <c:pt idx="4">
                  <c:v>1.85</c:v>
                </c:pt>
                <c:pt idx="5">
                  <c:v>1.86</c:v>
                </c:pt>
                <c:pt idx="6">
                  <c:v>1.84</c:v>
                </c:pt>
                <c:pt idx="7">
                  <c:v>1.8800000000000001</c:v>
                </c:pt>
                <c:pt idx="8">
                  <c:v>1.9600000000000075</c:v>
                </c:pt>
                <c:pt idx="9">
                  <c:v>2.04</c:v>
                </c:pt>
                <c:pt idx="10">
                  <c:v>2.11</c:v>
                </c:pt>
                <c:pt idx="11">
                  <c:v>2.17</c:v>
                </c:pt>
                <c:pt idx="12">
                  <c:v>2.23</c:v>
                </c:pt>
                <c:pt idx="13">
                  <c:v>2.27</c:v>
                </c:pt>
                <c:pt idx="14">
                  <c:v>2.3099999999999987</c:v>
                </c:pt>
                <c:pt idx="15">
                  <c:v>2.3499999999999988</c:v>
                </c:pt>
                <c:pt idx="16">
                  <c:v>2.38</c:v>
                </c:pt>
                <c:pt idx="17">
                  <c:v>2.4099999999999997</c:v>
                </c:pt>
                <c:pt idx="18">
                  <c:v>2.44</c:v>
                </c:pt>
                <c:pt idx="19">
                  <c:v>2.46</c:v>
                </c:pt>
                <c:pt idx="20">
                  <c:v>2.48</c:v>
                </c:pt>
              </c:numCache>
            </c:numRef>
          </c:yVal>
          <c:smooth val="0"/>
        </c:ser>
        <c:ser>
          <c:idx val="1"/>
          <c:order val="1"/>
          <c:tx>
            <c:v>رشد متوسط</c:v>
          </c:tx>
          <c:xVal>
            <c:numRef>
              <c:f>Sheet7!$A$1:$A$21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Sheet7!$C$1:$C$21</c:f>
              <c:numCache>
                <c:formatCode>General</c:formatCode>
                <c:ptCount val="21"/>
                <c:pt idx="1">
                  <c:v>1.9600000000000075</c:v>
                </c:pt>
                <c:pt idx="2">
                  <c:v>1.77</c:v>
                </c:pt>
                <c:pt idx="3">
                  <c:v>1.59</c:v>
                </c:pt>
                <c:pt idx="4">
                  <c:v>1.45</c:v>
                </c:pt>
                <c:pt idx="5">
                  <c:v>1.36</c:v>
                </c:pt>
                <c:pt idx="6">
                  <c:v>1.34</c:v>
                </c:pt>
                <c:pt idx="7">
                  <c:v>1.3800000000000001</c:v>
                </c:pt>
                <c:pt idx="8">
                  <c:v>1.46</c:v>
                </c:pt>
                <c:pt idx="9">
                  <c:v>1.54</c:v>
                </c:pt>
                <c:pt idx="10">
                  <c:v>1.61</c:v>
                </c:pt>
                <c:pt idx="11">
                  <c:v>1.6700000000000021</c:v>
                </c:pt>
                <c:pt idx="12">
                  <c:v>1.73</c:v>
                </c:pt>
                <c:pt idx="13">
                  <c:v>1.77</c:v>
                </c:pt>
                <c:pt idx="14">
                  <c:v>1.81</c:v>
                </c:pt>
                <c:pt idx="15">
                  <c:v>1.85</c:v>
                </c:pt>
                <c:pt idx="16">
                  <c:v>1.8800000000000001</c:v>
                </c:pt>
                <c:pt idx="17">
                  <c:v>1.9100000000000001</c:v>
                </c:pt>
                <c:pt idx="18">
                  <c:v>1.9400000000000075</c:v>
                </c:pt>
                <c:pt idx="19">
                  <c:v>1.9600000000000075</c:v>
                </c:pt>
                <c:pt idx="20">
                  <c:v>1.9800000000000084</c:v>
                </c:pt>
              </c:numCache>
            </c:numRef>
          </c:yVal>
          <c:smooth val="0"/>
        </c:ser>
        <c:ser>
          <c:idx val="2"/>
          <c:order val="2"/>
          <c:tx>
            <c:v>رشد پایین</c:v>
          </c:tx>
          <c:xVal>
            <c:numRef>
              <c:f>Sheet7!$A$1:$A$21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Sheet7!$D$1:$D$21</c:f>
              <c:numCache>
                <c:formatCode>General</c:formatCode>
                <c:ptCount val="21"/>
                <c:pt idx="1">
                  <c:v>1.9600000000000075</c:v>
                </c:pt>
                <c:pt idx="2">
                  <c:v>1.77</c:v>
                </c:pt>
                <c:pt idx="3">
                  <c:v>1.34</c:v>
                </c:pt>
                <c:pt idx="4">
                  <c:v>1.05</c:v>
                </c:pt>
                <c:pt idx="5">
                  <c:v>0.86000000000000065</c:v>
                </c:pt>
                <c:pt idx="6">
                  <c:v>0.84000000000000064</c:v>
                </c:pt>
                <c:pt idx="7">
                  <c:v>0.88</c:v>
                </c:pt>
                <c:pt idx="8">
                  <c:v>0.96000000000000063</c:v>
                </c:pt>
                <c:pt idx="9">
                  <c:v>1.04</c:v>
                </c:pt>
                <c:pt idx="10">
                  <c:v>1.1100000000000001</c:v>
                </c:pt>
                <c:pt idx="11">
                  <c:v>1.1700000000000021</c:v>
                </c:pt>
                <c:pt idx="12">
                  <c:v>1.23</c:v>
                </c:pt>
                <c:pt idx="13">
                  <c:v>1.27</c:v>
                </c:pt>
                <c:pt idx="14">
                  <c:v>1.31</c:v>
                </c:pt>
                <c:pt idx="15">
                  <c:v>1.35</c:v>
                </c:pt>
                <c:pt idx="16">
                  <c:v>1.3800000000000001</c:v>
                </c:pt>
                <c:pt idx="17">
                  <c:v>1.41</c:v>
                </c:pt>
                <c:pt idx="18">
                  <c:v>1.44</c:v>
                </c:pt>
                <c:pt idx="19">
                  <c:v>1.46</c:v>
                </c:pt>
                <c:pt idx="20">
                  <c:v>1.48</c:v>
                </c:pt>
              </c:numCache>
            </c:numRef>
          </c:yVal>
          <c:smooth val="0"/>
        </c:ser>
        <c:ser>
          <c:idx val="3"/>
          <c:order val="3"/>
          <c:tx>
            <c:v>رشد ثابت</c:v>
          </c:tx>
          <c:xVal>
            <c:numRef>
              <c:f>Sheet7!$A$1:$A$21</c:f>
              <c:numCache>
                <c:formatCode>General</c:formatCode>
                <c:ptCount val="21"/>
                <c:pt idx="0">
                  <c:v>1380</c:v>
                </c:pt>
                <c:pt idx="1">
                  <c:v>1385</c:v>
                </c:pt>
                <c:pt idx="2">
                  <c:v>1390</c:v>
                </c:pt>
                <c:pt idx="3">
                  <c:v>1395</c:v>
                </c:pt>
                <c:pt idx="4">
                  <c:v>1400</c:v>
                </c:pt>
                <c:pt idx="5">
                  <c:v>1405</c:v>
                </c:pt>
                <c:pt idx="6">
                  <c:v>1410</c:v>
                </c:pt>
                <c:pt idx="7">
                  <c:v>1415</c:v>
                </c:pt>
                <c:pt idx="8">
                  <c:v>1420</c:v>
                </c:pt>
                <c:pt idx="9">
                  <c:v>1425</c:v>
                </c:pt>
                <c:pt idx="10">
                  <c:v>1430</c:v>
                </c:pt>
                <c:pt idx="11">
                  <c:v>1435</c:v>
                </c:pt>
                <c:pt idx="12">
                  <c:v>1440</c:v>
                </c:pt>
                <c:pt idx="13">
                  <c:v>1445</c:v>
                </c:pt>
                <c:pt idx="14">
                  <c:v>1450</c:v>
                </c:pt>
                <c:pt idx="15">
                  <c:v>1455</c:v>
                </c:pt>
                <c:pt idx="16">
                  <c:v>1460</c:v>
                </c:pt>
                <c:pt idx="17">
                  <c:v>1465</c:v>
                </c:pt>
                <c:pt idx="18">
                  <c:v>1470</c:v>
                </c:pt>
                <c:pt idx="19">
                  <c:v>1475</c:v>
                </c:pt>
                <c:pt idx="20">
                  <c:v>1480</c:v>
                </c:pt>
              </c:numCache>
            </c:numRef>
          </c:xVal>
          <c:yVal>
            <c:numRef>
              <c:f>Sheet7!$E$1:$E$21</c:f>
              <c:numCache>
                <c:formatCode>General</c:formatCode>
                <c:ptCount val="21"/>
                <c:pt idx="1">
                  <c:v>1.9600000000000075</c:v>
                </c:pt>
                <c:pt idx="2">
                  <c:v>1.77</c:v>
                </c:pt>
                <c:pt idx="3">
                  <c:v>1.77</c:v>
                </c:pt>
                <c:pt idx="4">
                  <c:v>1.77</c:v>
                </c:pt>
                <c:pt idx="5">
                  <c:v>1.77</c:v>
                </c:pt>
                <c:pt idx="6">
                  <c:v>1.77</c:v>
                </c:pt>
                <c:pt idx="7">
                  <c:v>1.77</c:v>
                </c:pt>
                <c:pt idx="8">
                  <c:v>1.77</c:v>
                </c:pt>
                <c:pt idx="9">
                  <c:v>1.77</c:v>
                </c:pt>
                <c:pt idx="10">
                  <c:v>1.77</c:v>
                </c:pt>
                <c:pt idx="11">
                  <c:v>1.77</c:v>
                </c:pt>
                <c:pt idx="12">
                  <c:v>1.77</c:v>
                </c:pt>
                <c:pt idx="13">
                  <c:v>1.77</c:v>
                </c:pt>
                <c:pt idx="14">
                  <c:v>1.77</c:v>
                </c:pt>
                <c:pt idx="15">
                  <c:v>1.77</c:v>
                </c:pt>
                <c:pt idx="16">
                  <c:v>1.77</c:v>
                </c:pt>
                <c:pt idx="17">
                  <c:v>1.77</c:v>
                </c:pt>
                <c:pt idx="18">
                  <c:v>1.77</c:v>
                </c:pt>
                <c:pt idx="19">
                  <c:v>1.77</c:v>
                </c:pt>
                <c:pt idx="20">
                  <c:v>1.77</c:v>
                </c:pt>
              </c:numCache>
            </c:numRef>
          </c:yVal>
          <c:smooth val="0"/>
        </c:ser>
        <c:dLbls>
          <c:showLegendKey val="0"/>
          <c:showVal val="0"/>
          <c:showCatName val="0"/>
          <c:showSerName val="0"/>
          <c:showPercent val="0"/>
          <c:showBubbleSize val="0"/>
        </c:dLbls>
        <c:axId val="118723712"/>
        <c:axId val="118725632"/>
      </c:scatterChart>
      <c:valAx>
        <c:axId val="118723712"/>
        <c:scaling>
          <c:orientation val="minMax"/>
        </c:scaling>
        <c:delete val="0"/>
        <c:axPos val="b"/>
        <c:title>
          <c:tx>
            <c:rich>
              <a:bodyPr/>
              <a:lstStyle/>
              <a:p>
                <a:pPr>
                  <a:defRPr/>
                </a:pPr>
                <a:r>
                  <a:rPr lang="fa-IR" sz="1100" b="0">
                    <a:cs typeface="B Nazanin" pitchFamily="2" charset="-78"/>
                  </a:rPr>
                  <a:t>سال</a:t>
                </a:r>
                <a:endParaRPr lang="en-US" sz="1100" b="0">
                  <a:cs typeface="B Nazanin" pitchFamily="2" charset="-78"/>
                </a:endParaRPr>
              </a:p>
            </c:rich>
          </c:tx>
          <c:overlay val="0"/>
        </c:title>
        <c:numFmt formatCode="General" sourceLinked="1"/>
        <c:majorTickMark val="none"/>
        <c:minorTickMark val="none"/>
        <c:tickLblPos val="nextTo"/>
        <c:crossAx val="118725632"/>
        <c:crosses val="autoZero"/>
        <c:crossBetween val="midCat"/>
      </c:valAx>
      <c:valAx>
        <c:axId val="118725632"/>
        <c:scaling>
          <c:orientation val="minMax"/>
        </c:scaling>
        <c:delete val="0"/>
        <c:axPos val="l"/>
        <c:majorGridlines/>
        <c:title>
          <c:tx>
            <c:rich>
              <a:bodyPr/>
              <a:lstStyle/>
              <a:p>
                <a:pPr>
                  <a:defRPr/>
                </a:pPr>
                <a:r>
                  <a:rPr lang="fa-IR" sz="1100" b="0">
                    <a:cs typeface="B Nazanin" pitchFamily="2" charset="-78"/>
                  </a:rPr>
                  <a:t>باروری</a:t>
                </a:r>
                <a:r>
                  <a:rPr lang="fa-IR" sz="1100" b="0" baseline="0">
                    <a:cs typeface="B Nazanin" pitchFamily="2" charset="-78"/>
                  </a:rPr>
                  <a:t> کل</a:t>
                </a:r>
                <a:endParaRPr lang="en-US" sz="1100" b="0">
                  <a:cs typeface="B Nazanin" pitchFamily="2" charset="-78"/>
                </a:endParaRPr>
              </a:p>
            </c:rich>
          </c:tx>
          <c:overlay val="0"/>
        </c:title>
        <c:numFmt formatCode="General" sourceLinked="1"/>
        <c:majorTickMark val="none"/>
        <c:minorTickMark val="none"/>
        <c:tickLblPos val="nextTo"/>
        <c:crossAx val="118723712"/>
        <c:crosses val="autoZero"/>
        <c:crossBetween val="midCat"/>
      </c:valAx>
    </c:plotArea>
    <c:legend>
      <c:legendPos val="r"/>
      <c:overlay val="0"/>
      <c:txPr>
        <a:bodyPr/>
        <a:lstStyle/>
        <a:p>
          <a:pPr>
            <a:defRPr sz="1600"/>
          </a:pPr>
          <a:endParaRPr lang="fa-I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70781588543083E-2"/>
          <c:y val="4.1067270790449154E-2"/>
          <c:w val="0.95658616498440285"/>
          <c:h val="0.86261442779060005"/>
        </c:manualLayout>
      </c:layout>
      <c:lineChart>
        <c:grouping val="standard"/>
        <c:varyColors val="0"/>
        <c:ser>
          <c:idx val="0"/>
          <c:order val="0"/>
          <c:tx>
            <c:strRef>
              <c:f>'نرخ رشد جمعیت کشور'!$B$2</c:f>
              <c:strCache>
                <c:ptCount val="1"/>
                <c:pt idx="0">
                  <c:v>کل کشور</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lgn="ctr" rtl="1">
                    <a:defRPr lang="fa-IR" sz="2000" b="0" i="0" u="none" strike="noStrike" kern="1200" baseline="0">
                      <a:solidFill>
                        <a:srgbClr val="FF0000"/>
                      </a:solidFill>
                      <a:latin typeface="F_Nazanin" panose="05000000000000000000" pitchFamily="2" charset="2"/>
                      <a:ea typeface="+mn-ea"/>
                      <a:cs typeface="+mn-cs"/>
                    </a:defRPr>
                  </a:pPr>
                  <a:endParaRPr lang="fa-IR"/>
                </a:p>
              </c:txPr>
              <c:dLblPos val="t"/>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lgn="ctr" rtl="1">
                    <a:defRPr lang="fa-IR" sz="2000" b="0" i="0" u="none" strike="noStrike" kern="1200" baseline="0">
                      <a:solidFill>
                        <a:srgbClr val="FF0000"/>
                      </a:solidFill>
                      <a:latin typeface="F_Nazanin" panose="05000000000000000000" pitchFamily="2" charset="2"/>
                      <a:ea typeface="+mn-ea"/>
                      <a:cs typeface="+mn-cs"/>
                    </a:defRPr>
                  </a:pPr>
                  <a:endParaRPr lang="fa-IR"/>
                </a:p>
              </c:txPr>
              <c:dLblPos val="t"/>
              <c:showLegendKey val="0"/>
              <c:showVal val="1"/>
              <c:showCatName val="0"/>
              <c:showSerName val="0"/>
              <c:showPercent val="0"/>
              <c:showBubbleSize val="0"/>
            </c:dLbl>
            <c:dLbl>
              <c:idx val="2"/>
              <c:tx>
                <c:rich>
                  <a:bodyPr rot="0" spcFirstLastPara="1" vertOverflow="ellipsis" vert="horz" wrap="square" lIns="38100" tIns="19050" rIns="38100" bIns="19050" anchor="ctr" anchorCtr="1">
                    <a:spAutoFit/>
                  </a:bodyPr>
                  <a:lstStyle/>
                  <a:p>
                    <a:pPr algn="ctr" rtl="1">
                      <a:defRPr lang="fa-IR" sz="2000" b="0" i="0" u="none" strike="noStrike" kern="1200" baseline="0" dirty="0">
                        <a:solidFill>
                          <a:srgbClr val="FF0000"/>
                        </a:solidFill>
                        <a:latin typeface="David" panose="020E0502060401010101" pitchFamily="34" charset="-79"/>
                        <a:ea typeface="+mn-ea"/>
                        <a:cs typeface="+mn-cs"/>
                      </a:defRPr>
                    </a:pPr>
                    <a:r>
                      <a:rPr lang="fa-IR" sz="2000" b="0" i="0" u="none" strike="noStrike" kern="1200" baseline="0" dirty="0" smtClean="0">
                        <a:solidFill>
                          <a:srgbClr val="FF0000"/>
                        </a:solidFill>
                        <a:latin typeface="David" panose="020E0502060401010101" pitchFamily="34" charset="-79"/>
                        <a:ea typeface="+mn-ea"/>
                        <a:cs typeface="+mn-cs"/>
                      </a:rPr>
                      <a:t>3.2</a:t>
                    </a:r>
                    <a:endParaRPr lang="fa-IR" sz="2000" b="0" i="0" u="none" strike="noStrike" kern="1200" baseline="0" dirty="0">
                      <a:solidFill>
                        <a:srgbClr val="FF0000"/>
                      </a:solidFill>
                      <a:latin typeface="David" panose="020E0502060401010101" pitchFamily="34" charset="-79"/>
                      <a:ea typeface="+mn-ea"/>
                      <a:cs typeface="+mn-cs"/>
                    </a:endParaRPr>
                  </a:p>
                </c:rich>
              </c:tx>
              <c:spPr>
                <a:noFill/>
                <a:ln>
                  <a:noFill/>
                </a:ln>
                <a:effectLst/>
              </c:spPr>
              <c:dLblPos val="t"/>
              <c:showLegendKey val="0"/>
              <c:showVal val="1"/>
              <c:showCatName val="0"/>
              <c:showSerName val="0"/>
              <c:showPercent val="0"/>
              <c:showBubbleSize val="0"/>
            </c:dLbl>
            <c:dLbl>
              <c:idx val="3"/>
              <c:tx>
                <c:rich>
                  <a:bodyPr rot="0" spcFirstLastPara="1" vertOverflow="ellipsis" vert="horz" wrap="square" lIns="38100" tIns="19050" rIns="38100" bIns="19050" anchor="ctr" anchorCtr="1">
                    <a:spAutoFit/>
                  </a:bodyPr>
                  <a:lstStyle/>
                  <a:p>
                    <a:pPr algn="ctr" rtl="1">
                      <a:defRPr lang="en-US" sz="2000" b="0" i="0" u="none" strike="noStrike" kern="1200" baseline="0" dirty="0">
                        <a:solidFill>
                          <a:srgbClr val="FF0000"/>
                        </a:solidFill>
                        <a:latin typeface="F_Nazanin" panose="05000000000000000000" pitchFamily="2" charset="2"/>
                        <a:ea typeface="+mn-ea"/>
                        <a:cs typeface="+mn-cs"/>
                      </a:defRPr>
                    </a:pPr>
                    <a:r>
                      <a:rPr lang="fa-IR" sz="2000" b="0" i="0" u="none" strike="noStrike" kern="1200" baseline="0" dirty="0" smtClean="0">
                        <a:solidFill>
                          <a:srgbClr val="FF0000"/>
                        </a:solidFill>
                        <a:latin typeface="David" panose="020E0502060401010101" pitchFamily="34" charset="-79"/>
                        <a:ea typeface="+mn-ea"/>
                        <a:cs typeface="+mn-cs"/>
                      </a:rPr>
                      <a:t>1.96</a:t>
                    </a:r>
                    <a:endParaRPr lang="en-US" sz="2000" b="0" i="0" u="none" strike="noStrike" kern="1200" baseline="0" dirty="0">
                      <a:solidFill>
                        <a:srgbClr val="FF0000"/>
                      </a:solidFill>
                      <a:latin typeface="David" panose="020E0502060401010101" pitchFamily="34" charset="-79"/>
                      <a:ea typeface="+mn-ea"/>
                      <a:cs typeface="+mn-cs"/>
                    </a:endParaRPr>
                  </a:p>
                </c:rich>
              </c:tx>
              <c:spPr>
                <a:noFill/>
                <a:ln>
                  <a:noFill/>
                </a:ln>
                <a:effectLst/>
              </c:spPr>
              <c:dLblPos val="t"/>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lgn="ctr" rtl="1">
                    <a:defRPr lang="fa-IR" sz="2000" b="0" i="0" u="none" strike="noStrike" kern="1200" baseline="0">
                      <a:solidFill>
                        <a:srgbClr val="FF0000"/>
                      </a:solidFill>
                      <a:latin typeface="David" panose="020E0502060401010101" pitchFamily="34" charset="-79"/>
                      <a:ea typeface="+mn-ea"/>
                      <a:cs typeface="+mn-cs"/>
                    </a:defRPr>
                  </a:pPr>
                  <a:endParaRPr lang="fa-IR"/>
                </a:p>
              </c:txPr>
              <c:dLblPos val="t"/>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lgn="ctr" rtl="1">
                    <a:defRPr lang="fa-IR" sz="2000" b="0" i="0" u="none" strike="noStrike" kern="1200" baseline="0">
                      <a:solidFill>
                        <a:srgbClr val="FF0000"/>
                      </a:solidFill>
                      <a:latin typeface="David" panose="020E0502060401010101" pitchFamily="34" charset="-79"/>
                      <a:ea typeface="+mn-ea"/>
                      <a:cs typeface="+mn-cs"/>
                    </a:defRPr>
                  </a:pPr>
                  <a:endParaRPr lang="fa-IR"/>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lang="fa-IR" sz="2000" b="0" i="0" u="none" strike="noStrike" kern="1200" baseline="0">
                    <a:solidFill>
                      <a:srgbClr val="FF0000"/>
                    </a:solidFill>
                    <a:latin typeface="F_Nazanin" panose="05000000000000000000" pitchFamily="2" charset="2"/>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'نرخ رشد جمعیت کشور'!$A$3:$A$8</c:f>
              <c:strCache>
                <c:ptCount val="6"/>
                <c:pt idx="0">
                  <c:v>از 1335 تا 1345</c:v>
                </c:pt>
                <c:pt idx="1">
                  <c:v>از 1345 تا 1355</c:v>
                </c:pt>
                <c:pt idx="2">
                  <c:v>از 1355 تا 1365</c:v>
                </c:pt>
                <c:pt idx="3">
                  <c:v>از 1365 تا 1375</c:v>
                </c:pt>
                <c:pt idx="4">
                  <c:v>از 1375 تا 1385</c:v>
                </c:pt>
                <c:pt idx="5">
                  <c:v>از 1385 تا 1390</c:v>
                </c:pt>
              </c:strCache>
            </c:strRef>
          </c:cat>
          <c:val>
            <c:numRef>
              <c:f>'نرخ رشد جمعیت کشور'!$B$3:$B$8</c:f>
              <c:numCache>
                <c:formatCode>General</c:formatCode>
                <c:ptCount val="6"/>
                <c:pt idx="0">
                  <c:v>3.13</c:v>
                </c:pt>
                <c:pt idx="1">
                  <c:v>2.71</c:v>
                </c:pt>
                <c:pt idx="2">
                  <c:v>3.92</c:v>
                </c:pt>
                <c:pt idx="3">
                  <c:v>1.960000000000012</c:v>
                </c:pt>
                <c:pt idx="4">
                  <c:v>1.62</c:v>
                </c:pt>
                <c:pt idx="5">
                  <c:v>1.29</c:v>
                </c:pt>
              </c:numCache>
            </c:numRef>
          </c:val>
          <c:smooth val="1"/>
        </c:ser>
        <c:dLbls>
          <c:showLegendKey val="0"/>
          <c:showVal val="1"/>
          <c:showCatName val="0"/>
          <c:showSerName val="0"/>
          <c:showPercent val="0"/>
          <c:showBubbleSize val="0"/>
        </c:dLbls>
        <c:marker val="1"/>
        <c:smooth val="0"/>
        <c:axId val="118871552"/>
        <c:axId val="118873088"/>
      </c:lineChart>
      <c:catAx>
        <c:axId val="11887155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fa-IR" sz="1600" b="0" i="0" u="none" strike="noStrike" kern="1200" baseline="0">
                <a:solidFill>
                  <a:schemeClr val="tx1"/>
                </a:solidFill>
                <a:latin typeface="F_Nazanin" panose="05000000000000000000" pitchFamily="2" charset="2"/>
                <a:ea typeface="+mn-ea"/>
                <a:cs typeface="B Nazanin" panose="00000400000000000000" pitchFamily="2" charset="-78"/>
              </a:defRPr>
            </a:pPr>
            <a:endParaRPr lang="fa-IR"/>
          </a:p>
        </c:txPr>
        <c:crossAx val="118873088"/>
        <c:crosses val="autoZero"/>
        <c:auto val="1"/>
        <c:lblAlgn val="ctr"/>
        <c:lblOffset val="100"/>
        <c:noMultiLvlLbl val="0"/>
      </c:catAx>
      <c:valAx>
        <c:axId val="11887308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rtl="1">
              <a:defRPr lang="fa-IR" sz="2000" b="0" i="0" u="none" strike="noStrike" kern="1200" baseline="0">
                <a:solidFill>
                  <a:srgbClr val="FF0000"/>
                </a:solidFill>
                <a:latin typeface="David" panose="020E0502060401010101" pitchFamily="34" charset="-79"/>
                <a:ea typeface="+mn-ea"/>
                <a:cs typeface="+mn-cs"/>
              </a:defRPr>
            </a:pPr>
            <a:endParaRPr lang="fa-IR"/>
          </a:p>
        </c:txPr>
        <c:crossAx val="11887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a-I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'8'!$L$2</c:f>
              <c:strCache>
                <c:ptCount val="1"/>
                <c:pt idx="0">
                  <c:v>30+</c:v>
                </c:pt>
              </c:strCache>
            </c:strRef>
          </c:tx>
          <c:spPr>
            <a:solidFill>
              <a:schemeClr val="accent3"/>
            </a:solidFill>
          </c:spPr>
          <c:dLbls>
            <c:dLbl>
              <c:idx val="0"/>
              <c:layout>
                <c:manualLayout>
                  <c:x val="3.8861030506968201E-2"/>
                  <c:y val="-9.2825943316241742E-3"/>
                </c:manualLayout>
              </c:layout>
              <c:showLegendKey val="0"/>
              <c:showVal val="1"/>
              <c:showCatName val="0"/>
              <c:showSerName val="0"/>
              <c:showPercent val="0"/>
              <c:showBubbleSize val="0"/>
            </c:dLbl>
            <c:dLbl>
              <c:idx val="1"/>
              <c:layout>
                <c:manualLayout>
                  <c:x val="1.2174657361303291E-2"/>
                  <c:y val="-2.4753584884330587E-2"/>
                </c:manualLayout>
              </c:layout>
              <c:showLegendKey val="0"/>
              <c:showVal val="1"/>
              <c:showCatName val="0"/>
              <c:showSerName val="0"/>
              <c:showPercent val="0"/>
              <c:showBubbleSize val="0"/>
            </c:dLbl>
            <c:dLbl>
              <c:idx val="2"/>
              <c:layout>
                <c:manualLayout>
                  <c:x val="4.8100716082051494E-3"/>
                  <c:y val="-4.6412971658120222E-2"/>
                </c:manualLayout>
              </c:layout>
              <c:showLegendKey val="0"/>
              <c:showVal val="1"/>
              <c:showCatName val="0"/>
              <c:showSerName val="0"/>
              <c:showPercent val="0"/>
              <c:showBubbleSize val="0"/>
            </c:dLbl>
            <c:dLbl>
              <c:idx val="3"/>
              <c:layout>
                <c:manualLayout>
                  <c:x val="-1.6033572027350565E-3"/>
                  <c:y val="-6.1883962210826524E-2"/>
                </c:manualLayout>
              </c:layout>
              <c:showLegendKey val="0"/>
              <c:showVal val="1"/>
              <c:showCatName val="0"/>
              <c:showSerName val="0"/>
              <c:showPercent val="0"/>
              <c:showBubbleSize val="0"/>
            </c:dLbl>
            <c:dLbl>
              <c:idx val="4"/>
              <c:layout>
                <c:manualLayout>
                  <c:x val="6.4134288109402113E-3"/>
                  <c:y val="-9.2825943316240625E-2"/>
                </c:manualLayout>
              </c:layout>
              <c:showLegendKey val="0"/>
              <c:showVal val="1"/>
              <c:showCatName val="0"/>
              <c:showSerName val="0"/>
              <c:showPercent val="0"/>
              <c:showBubbleSize val="0"/>
            </c:dLbl>
            <c:dLbl>
              <c:idx val="5"/>
              <c:layout>
                <c:manualLayout>
                  <c:x val="0"/>
                  <c:y val="-0.1237679244216537"/>
                </c:manualLayout>
              </c:layout>
              <c:showLegendKey val="0"/>
              <c:showVal val="1"/>
              <c:showCatName val="0"/>
              <c:showSerName val="0"/>
              <c:showPercent val="0"/>
              <c:showBubbleSize val="0"/>
            </c:dLbl>
            <c:dLbl>
              <c:idx val="6"/>
              <c:layout>
                <c:manualLayout>
                  <c:x val="-1.0462600115138741E-2"/>
                  <c:y val="-0.17327509419031495"/>
                </c:manualLayout>
              </c:layout>
              <c:showLegendKey val="0"/>
              <c:showVal val="1"/>
              <c:showCatName val="0"/>
              <c:showSerName val="0"/>
              <c:showPercent val="0"/>
              <c:showBubbleSize val="0"/>
            </c:dLbl>
            <c:dLbl>
              <c:idx val="7"/>
              <c:layout>
                <c:manualLayout>
                  <c:x val="-5.0084586561089058E-2"/>
                  <c:y val="-0.19184028285356244"/>
                </c:manualLayout>
              </c:layout>
              <c:spPr/>
              <c:txPr>
                <a:bodyPr/>
                <a:lstStyle/>
                <a:p>
                  <a:pPr rtl="1">
                    <a:defRPr lang="fa-IR" sz="2800">
                      <a:solidFill>
                        <a:srgbClr val="FF0000"/>
                      </a:solidFill>
                    </a:defRPr>
                  </a:pPr>
                  <a:endParaRPr lang="fa-IR"/>
                </a:p>
              </c:txPr>
              <c:showLegendKey val="0"/>
              <c:showVal val="1"/>
              <c:showCatName val="0"/>
              <c:showSerName val="0"/>
              <c:showPercent val="0"/>
              <c:showBubbleSize val="0"/>
            </c:dLbl>
            <c:txPr>
              <a:bodyPr/>
              <a:lstStyle/>
              <a:p>
                <a:pPr rtl="1">
                  <a:defRPr lang="fa-IR" sz="2400"/>
                </a:pPr>
                <a:endParaRPr lang="fa-IR"/>
              </a:p>
            </c:txPr>
            <c:showLegendKey val="0"/>
            <c:showVal val="1"/>
            <c:showCatName val="0"/>
            <c:showSerName val="0"/>
            <c:showPercent val="0"/>
            <c:showBubbleSize val="0"/>
            <c:showLeaderLines val="0"/>
          </c:dLbls>
          <c:cat>
            <c:numRef>
              <c:f>'8'!$A$4:$A$11</c:f>
              <c:numCache>
                <c:formatCode>General</c:formatCode>
                <c:ptCount val="8"/>
                <c:pt idx="0">
                  <c:v>1384</c:v>
                </c:pt>
                <c:pt idx="1">
                  <c:v>1385</c:v>
                </c:pt>
                <c:pt idx="2">
                  <c:v>1386</c:v>
                </c:pt>
                <c:pt idx="3">
                  <c:v>1387</c:v>
                </c:pt>
                <c:pt idx="4">
                  <c:v>1388</c:v>
                </c:pt>
                <c:pt idx="5">
                  <c:v>1389</c:v>
                </c:pt>
                <c:pt idx="6">
                  <c:v>1390</c:v>
                </c:pt>
                <c:pt idx="7">
                  <c:v>1391</c:v>
                </c:pt>
              </c:numCache>
            </c:numRef>
          </c:cat>
          <c:val>
            <c:numRef>
              <c:f>'8'!$M$4:$M$11</c:f>
              <c:numCache>
                <c:formatCode>0.0</c:formatCode>
                <c:ptCount val="8"/>
                <c:pt idx="0">
                  <c:v>27.539379796257236</c:v>
                </c:pt>
                <c:pt idx="1">
                  <c:v>28.254054259915797</c:v>
                </c:pt>
                <c:pt idx="2">
                  <c:v>28.703478513190976</c:v>
                </c:pt>
                <c:pt idx="3">
                  <c:v>29.478145600107027</c:v>
                </c:pt>
                <c:pt idx="4">
                  <c:v>30.442836848636535</c:v>
                </c:pt>
                <c:pt idx="5">
                  <c:v>31.234519629379289</c:v>
                </c:pt>
                <c:pt idx="6">
                  <c:v>32.194278354152381</c:v>
                </c:pt>
                <c:pt idx="7">
                  <c:v>33.100262250409514</c:v>
                </c:pt>
              </c:numCache>
            </c:numRef>
          </c:val>
        </c:ser>
        <c:dLbls>
          <c:showLegendKey val="0"/>
          <c:showVal val="0"/>
          <c:showCatName val="0"/>
          <c:showSerName val="0"/>
          <c:showPercent val="0"/>
          <c:showBubbleSize val="0"/>
        </c:dLbls>
        <c:axId val="118936320"/>
        <c:axId val="118937856"/>
      </c:areaChart>
      <c:catAx>
        <c:axId val="118936320"/>
        <c:scaling>
          <c:orientation val="minMax"/>
        </c:scaling>
        <c:delete val="0"/>
        <c:axPos val="b"/>
        <c:numFmt formatCode="General" sourceLinked="1"/>
        <c:majorTickMark val="out"/>
        <c:minorTickMark val="none"/>
        <c:tickLblPos val="nextTo"/>
        <c:txPr>
          <a:bodyPr/>
          <a:lstStyle/>
          <a:p>
            <a:pPr>
              <a:defRPr lang="fa-IR"/>
            </a:pPr>
            <a:endParaRPr lang="fa-IR"/>
          </a:p>
        </c:txPr>
        <c:crossAx val="118937856"/>
        <c:crosses val="autoZero"/>
        <c:auto val="1"/>
        <c:lblAlgn val="ctr"/>
        <c:lblOffset val="100"/>
        <c:noMultiLvlLbl val="0"/>
      </c:catAx>
      <c:valAx>
        <c:axId val="118937856"/>
        <c:scaling>
          <c:orientation val="minMax"/>
          <c:min val="20"/>
        </c:scaling>
        <c:delete val="0"/>
        <c:axPos val="l"/>
        <c:majorGridlines/>
        <c:numFmt formatCode="0.0" sourceLinked="1"/>
        <c:majorTickMark val="out"/>
        <c:minorTickMark val="none"/>
        <c:tickLblPos val="nextTo"/>
        <c:txPr>
          <a:bodyPr/>
          <a:lstStyle/>
          <a:p>
            <a:pPr>
              <a:defRPr lang="fa-IR"/>
            </a:pPr>
            <a:endParaRPr lang="fa-IR"/>
          </a:p>
        </c:txPr>
        <c:crossAx val="118936320"/>
        <c:crosses val="autoZero"/>
        <c:crossBetween val="midCat"/>
      </c:valAx>
    </c:plotArea>
    <c:legend>
      <c:legendPos val="b"/>
      <c:overlay val="0"/>
      <c:txPr>
        <a:bodyPr/>
        <a:lstStyle/>
        <a:p>
          <a:pPr>
            <a:defRPr lang="fa-IR"/>
          </a:pPr>
          <a:endParaRPr lang="fa-IR"/>
        </a:p>
      </c:txPr>
    </c:legend>
    <c:plotVisOnly val="1"/>
    <c:dispBlanksAs val="zero"/>
    <c:showDLblsOverMax val="0"/>
  </c:chart>
  <c:txPr>
    <a:bodyPr/>
    <a:lstStyle/>
    <a:p>
      <a:pPr>
        <a:defRPr sz="1800" b="1">
          <a:cs typeface="B Nazanin" pitchFamily="2" charset="-78"/>
        </a:defRPr>
      </a:pPr>
      <a:endParaRPr lang="fa-I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3D2A1-F6D9-43C5-A131-1BECEA3AEB4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971622-C933-44FE-B945-21E9856E93D8}">
      <dgm:prSet phldrT="[Text]" custT="1"/>
      <dgm:spPr/>
      <dgm:t>
        <a:bodyPr/>
        <a:lstStyle/>
        <a:p>
          <a:pPr algn="r" rtl="1"/>
          <a:r>
            <a:rPr lang="fa-IR" sz="1400" b="1" dirty="0" smtClean="0"/>
            <a:t>افزایش جمعیت کشورهای در حال توسعه و با منابع غنی</a:t>
          </a:r>
          <a:endParaRPr lang="en-US" sz="1400" b="1" dirty="0"/>
        </a:p>
      </dgm:t>
    </dgm:pt>
    <dgm:pt modelId="{5EC97E6E-F7F9-4665-9696-F2AB9FDD253C}" type="parTrans" cxnId="{CCF8A127-FBD7-4A3F-80AB-F7A34A3461C6}">
      <dgm:prSet/>
      <dgm:spPr/>
      <dgm:t>
        <a:bodyPr/>
        <a:lstStyle/>
        <a:p>
          <a:endParaRPr lang="en-US"/>
        </a:p>
      </dgm:t>
    </dgm:pt>
    <dgm:pt modelId="{57EDC938-5D78-4297-ABAF-20D2658B4317}" type="sibTrans" cxnId="{CCF8A127-FBD7-4A3F-80AB-F7A34A3461C6}">
      <dgm:prSet/>
      <dgm:spPr/>
      <dgm:t>
        <a:bodyPr/>
        <a:lstStyle/>
        <a:p>
          <a:endParaRPr lang="en-US"/>
        </a:p>
      </dgm:t>
    </dgm:pt>
    <dgm:pt modelId="{CEBAC2C0-4AC5-4B2D-9C1A-B0037EB22B27}">
      <dgm:prSet phldrT="[Text]" custT="1"/>
      <dgm:spPr/>
      <dgm:t>
        <a:bodyPr/>
        <a:lstStyle/>
        <a:p>
          <a:pPr algn="r" rtl="1"/>
          <a:r>
            <a:rPr lang="fa-IR" sz="1400" b="1" dirty="0" smtClean="0"/>
            <a:t>افزایش قیمت نفت جهت تامین نیازهای رفاهی و معیشتی مردم توسط دولت‌ها</a:t>
          </a:r>
          <a:endParaRPr lang="en-US" sz="1400" b="1" dirty="0"/>
        </a:p>
      </dgm:t>
    </dgm:pt>
    <dgm:pt modelId="{5E79E51A-F2A2-480F-B286-13F3FA29C0A6}" type="parTrans" cxnId="{A5062FCF-2089-452F-8545-50ACD999F4D2}">
      <dgm:prSet/>
      <dgm:spPr/>
      <dgm:t>
        <a:bodyPr/>
        <a:lstStyle/>
        <a:p>
          <a:endParaRPr lang="en-US"/>
        </a:p>
      </dgm:t>
    </dgm:pt>
    <dgm:pt modelId="{5FF51859-A609-48AE-8461-9290B9B2A1F1}" type="sibTrans" cxnId="{A5062FCF-2089-452F-8545-50ACD999F4D2}">
      <dgm:prSet/>
      <dgm:spPr/>
      <dgm:t>
        <a:bodyPr/>
        <a:lstStyle/>
        <a:p>
          <a:endParaRPr lang="en-US"/>
        </a:p>
      </dgm:t>
    </dgm:pt>
    <dgm:pt modelId="{371B6957-411F-423E-8DA0-613EA1D949DB}">
      <dgm:prSet phldrT="[Text]" custT="1"/>
      <dgm:spPr/>
      <dgm:t>
        <a:bodyPr/>
        <a:lstStyle/>
        <a:p>
          <a:pPr algn="r">
            <a:lnSpc>
              <a:spcPct val="80000"/>
            </a:lnSpc>
          </a:pPr>
          <a:r>
            <a:rPr lang="fa-IR" sz="1400" b="1" dirty="0" smtClean="0"/>
            <a:t>تاثیر بسیار منفی بر روی اقتصاد آمریکا و به خطر انداختن منافع کشورهای صنعتی  و بهره آن‌ها از این منابع و سرمایه گذاری در کشورهای فوق</a:t>
          </a:r>
          <a:endParaRPr lang="en-US" sz="1400" b="1" dirty="0"/>
        </a:p>
      </dgm:t>
    </dgm:pt>
    <dgm:pt modelId="{FBBE489D-7219-45F9-942B-E1F9B3727349}" type="parTrans" cxnId="{E01B361A-93FC-4404-9CF6-3981BAA823D5}">
      <dgm:prSet/>
      <dgm:spPr/>
      <dgm:t>
        <a:bodyPr/>
        <a:lstStyle/>
        <a:p>
          <a:endParaRPr lang="en-US"/>
        </a:p>
      </dgm:t>
    </dgm:pt>
    <dgm:pt modelId="{07A6148F-B1F2-4522-B990-AC03CA98D397}" type="sibTrans" cxnId="{E01B361A-93FC-4404-9CF6-3981BAA823D5}">
      <dgm:prSet/>
      <dgm:spPr/>
      <dgm:t>
        <a:bodyPr/>
        <a:lstStyle/>
        <a:p>
          <a:endParaRPr lang="en-US"/>
        </a:p>
      </dgm:t>
    </dgm:pt>
    <dgm:pt modelId="{6ECB77C0-2561-4ECB-BC34-F9B0154A4752}">
      <dgm:prSet custT="1"/>
      <dgm:spPr/>
      <dgm:t>
        <a:bodyPr/>
        <a:lstStyle/>
        <a:p>
          <a:pPr algn="r" rtl="1"/>
          <a:r>
            <a:rPr lang="fa-IR" sz="1400" b="1" dirty="0" smtClean="0"/>
            <a:t>بالا رفتن خواست‌ها و انتظارات عمومی: آموزش، اشتغال، بهداشت و مسکن</a:t>
          </a:r>
          <a:endParaRPr lang="en-US" sz="1400" b="1" dirty="0"/>
        </a:p>
      </dgm:t>
    </dgm:pt>
    <dgm:pt modelId="{A5D4AD6B-8A0A-4621-97E5-BF9C8F897CEC}" type="parTrans" cxnId="{E758C9E1-89A2-4150-B44E-F95F04D86959}">
      <dgm:prSet/>
      <dgm:spPr/>
      <dgm:t>
        <a:bodyPr/>
        <a:lstStyle/>
        <a:p>
          <a:endParaRPr lang="en-US"/>
        </a:p>
      </dgm:t>
    </dgm:pt>
    <dgm:pt modelId="{334BD77E-D897-4961-A33F-EB74B868500B}" type="sibTrans" cxnId="{E758C9E1-89A2-4150-B44E-F95F04D86959}">
      <dgm:prSet/>
      <dgm:spPr/>
      <dgm:t>
        <a:bodyPr/>
        <a:lstStyle/>
        <a:p>
          <a:endParaRPr lang="en-US"/>
        </a:p>
      </dgm:t>
    </dgm:pt>
    <dgm:pt modelId="{17FF839C-D793-4C2A-8EFA-17C81EB1EF57}">
      <dgm:prSet custT="1"/>
      <dgm:spPr/>
      <dgm:t>
        <a:bodyPr/>
        <a:lstStyle/>
        <a:p>
          <a:pPr algn="r" rtl="1"/>
          <a:r>
            <a:rPr lang="fa-IR" sz="1400" b="1" dirty="0" smtClean="0"/>
            <a:t>ناپایداری اجتماعی و سیاسی در این کشورها</a:t>
          </a:r>
          <a:endParaRPr lang="en-US" sz="1400" b="1" dirty="0"/>
        </a:p>
      </dgm:t>
    </dgm:pt>
    <dgm:pt modelId="{752BD317-03A9-41AD-B45A-D3D1EA64382E}" type="parTrans" cxnId="{23435986-76C5-4AB9-A3D2-AEA3EE2CA7B8}">
      <dgm:prSet/>
      <dgm:spPr/>
      <dgm:t>
        <a:bodyPr/>
        <a:lstStyle/>
        <a:p>
          <a:endParaRPr lang="en-US"/>
        </a:p>
      </dgm:t>
    </dgm:pt>
    <dgm:pt modelId="{8194CB39-07D8-4FF0-9906-9CEF84C96249}" type="sibTrans" cxnId="{23435986-76C5-4AB9-A3D2-AEA3EE2CA7B8}">
      <dgm:prSet/>
      <dgm:spPr/>
      <dgm:t>
        <a:bodyPr/>
        <a:lstStyle/>
        <a:p>
          <a:endParaRPr lang="en-US"/>
        </a:p>
      </dgm:t>
    </dgm:pt>
    <dgm:pt modelId="{97D01475-686A-4BD3-9ECE-353D38312B9B}" type="pres">
      <dgm:prSet presAssocID="{DDB3D2A1-F6D9-43C5-A131-1BECEA3AEB49}" presName="outerComposite" presStyleCnt="0">
        <dgm:presLayoutVars>
          <dgm:chMax val="5"/>
          <dgm:dir/>
          <dgm:resizeHandles val="exact"/>
        </dgm:presLayoutVars>
      </dgm:prSet>
      <dgm:spPr/>
      <dgm:t>
        <a:bodyPr/>
        <a:lstStyle/>
        <a:p>
          <a:endParaRPr lang="en-US"/>
        </a:p>
      </dgm:t>
    </dgm:pt>
    <dgm:pt modelId="{A327F067-B11E-497E-9934-6AC8B58FE83B}" type="pres">
      <dgm:prSet presAssocID="{DDB3D2A1-F6D9-43C5-A131-1BECEA3AEB49}" presName="dummyMaxCanvas" presStyleCnt="0">
        <dgm:presLayoutVars/>
      </dgm:prSet>
      <dgm:spPr/>
      <dgm:t>
        <a:bodyPr/>
        <a:lstStyle/>
        <a:p>
          <a:endParaRPr lang="en-US"/>
        </a:p>
      </dgm:t>
    </dgm:pt>
    <dgm:pt modelId="{08BD5A7D-7F14-448D-A171-15D31BBE9D7B}" type="pres">
      <dgm:prSet presAssocID="{DDB3D2A1-F6D9-43C5-A131-1BECEA3AEB49}" presName="FiveNodes_1" presStyleLbl="node1" presStyleIdx="0" presStyleCnt="5" custScaleY="62093" custLinFactNeighborY="93553">
        <dgm:presLayoutVars>
          <dgm:bulletEnabled val="1"/>
        </dgm:presLayoutVars>
      </dgm:prSet>
      <dgm:spPr/>
      <dgm:t>
        <a:bodyPr/>
        <a:lstStyle/>
        <a:p>
          <a:endParaRPr lang="en-US"/>
        </a:p>
      </dgm:t>
    </dgm:pt>
    <dgm:pt modelId="{E2B0DE68-6FA2-4C80-89A4-1396C919CC44}" type="pres">
      <dgm:prSet presAssocID="{DDB3D2A1-F6D9-43C5-A131-1BECEA3AEB49}" presName="FiveNodes_2" presStyleLbl="node1" presStyleIdx="1" presStyleCnt="5" custScaleY="62093" custLinFactNeighborY="59865">
        <dgm:presLayoutVars>
          <dgm:bulletEnabled val="1"/>
        </dgm:presLayoutVars>
      </dgm:prSet>
      <dgm:spPr/>
      <dgm:t>
        <a:bodyPr/>
        <a:lstStyle/>
        <a:p>
          <a:endParaRPr lang="en-US"/>
        </a:p>
      </dgm:t>
    </dgm:pt>
    <dgm:pt modelId="{33364CAF-B956-4686-B9A7-112550479ED1}" type="pres">
      <dgm:prSet presAssocID="{DDB3D2A1-F6D9-43C5-A131-1BECEA3AEB49}" presName="FiveNodes_3" presStyleLbl="node1" presStyleIdx="2" presStyleCnt="5" custScaleY="62093" custLinFactNeighborY="26178">
        <dgm:presLayoutVars>
          <dgm:bulletEnabled val="1"/>
        </dgm:presLayoutVars>
      </dgm:prSet>
      <dgm:spPr/>
      <dgm:t>
        <a:bodyPr/>
        <a:lstStyle/>
        <a:p>
          <a:endParaRPr lang="en-US"/>
        </a:p>
      </dgm:t>
    </dgm:pt>
    <dgm:pt modelId="{58FFFA25-1C48-4B97-8AC5-A6FEB19D73D6}" type="pres">
      <dgm:prSet presAssocID="{DDB3D2A1-F6D9-43C5-A131-1BECEA3AEB49}" presName="FiveNodes_4" presStyleLbl="node1" presStyleIdx="3" presStyleCnt="5" custScaleY="62093" custLinFactNeighborY="-7510">
        <dgm:presLayoutVars>
          <dgm:bulletEnabled val="1"/>
        </dgm:presLayoutVars>
      </dgm:prSet>
      <dgm:spPr/>
      <dgm:t>
        <a:bodyPr/>
        <a:lstStyle/>
        <a:p>
          <a:endParaRPr lang="en-US"/>
        </a:p>
      </dgm:t>
    </dgm:pt>
    <dgm:pt modelId="{F770EA7F-49FF-4188-A049-1264A8B54614}" type="pres">
      <dgm:prSet presAssocID="{DDB3D2A1-F6D9-43C5-A131-1BECEA3AEB49}" presName="FiveNodes_5" presStyleLbl="node1" presStyleIdx="4" presStyleCnt="5" custLinFactNeighborY="-14425">
        <dgm:presLayoutVars>
          <dgm:bulletEnabled val="1"/>
        </dgm:presLayoutVars>
      </dgm:prSet>
      <dgm:spPr/>
      <dgm:t>
        <a:bodyPr/>
        <a:lstStyle/>
        <a:p>
          <a:endParaRPr lang="en-US"/>
        </a:p>
      </dgm:t>
    </dgm:pt>
    <dgm:pt modelId="{7103BA56-0854-421E-A4AD-05AE0351C08B}" type="pres">
      <dgm:prSet presAssocID="{DDB3D2A1-F6D9-43C5-A131-1BECEA3AEB49}" presName="FiveConn_1-2" presStyleLbl="fgAccFollowNode1" presStyleIdx="0" presStyleCnt="4" custLinFactY="17914" custLinFactNeighborY="100000">
        <dgm:presLayoutVars>
          <dgm:bulletEnabled val="1"/>
        </dgm:presLayoutVars>
      </dgm:prSet>
      <dgm:spPr/>
      <dgm:t>
        <a:bodyPr/>
        <a:lstStyle/>
        <a:p>
          <a:endParaRPr lang="en-US"/>
        </a:p>
      </dgm:t>
    </dgm:pt>
    <dgm:pt modelId="{D4273299-D9E6-4454-9260-8777BD879F3A}" type="pres">
      <dgm:prSet presAssocID="{DDB3D2A1-F6D9-43C5-A131-1BECEA3AEB49}" presName="FiveConn_2-3" presStyleLbl="fgAccFollowNode1" presStyleIdx="1" presStyleCnt="4" custLinFactNeighborY="66087">
        <dgm:presLayoutVars>
          <dgm:bulletEnabled val="1"/>
        </dgm:presLayoutVars>
      </dgm:prSet>
      <dgm:spPr/>
      <dgm:t>
        <a:bodyPr/>
        <a:lstStyle/>
        <a:p>
          <a:endParaRPr lang="en-US"/>
        </a:p>
      </dgm:t>
    </dgm:pt>
    <dgm:pt modelId="{D828D7F5-030E-44BE-97FE-08F7B58A0458}" type="pres">
      <dgm:prSet presAssocID="{DDB3D2A1-F6D9-43C5-A131-1BECEA3AEB49}" presName="FiveConn_3-4" presStyleLbl="fgAccFollowNode1" presStyleIdx="2" presStyleCnt="4" custLinFactNeighborY="16825">
        <dgm:presLayoutVars>
          <dgm:bulletEnabled val="1"/>
        </dgm:presLayoutVars>
      </dgm:prSet>
      <dgm:spPr/>
      <dgm:t>
        <a:bodyPr/>
        <a:lstStyle/>
        <a:p>
          <a:endParaRPr lang="en-US"/>
        </a:p>
      </dgm:t>
    </dgm:pt>
    <dgm:pt modelId="{E026492D-2DD0-45E8-877E-09587CF58624}" type="pres">
      <dgm:prSet presAssocID="{DDB3D2A1-F6D9-43C5-A131-1BECEA3AEB49}" presName="FiveConn_4-5" presStyleLbl="fgAccFollowNode1" presStyleIdx="3" presStyleCnt="4" custLinFactNeighborY="-36712">
        <dgm:presLayoutVars>
          <dgm:bulletEnabled val="1"/>
        </dgm:presLayoutVars>
      </dgm:prSet>
      <dgm:spPr/>
      <dgm:t>
        <a:bodyPr/>
        <a:lstStyle/>
        <a:p>
          <a:endParaRPr lang="en-US"/>
        </a:p>
      </dgm:t>
    </dgm:pt>
    <dgm:pt modelId="{265875D7-7122-45FE-B345-502D47D3B2A5}" type="pres">
      <dgm:prSet presAssocID="{DDB3D2A1-F6D9-43C5-A131-1BECEA3AEB49}" presName="FiveNodes_1_text" presStyleLbl="node1" presStyleIdx="4" presStyleCnt="5">
        <dgm:presLayoutVars>
          <dgm:bulletEnabled val="1"/>
        </dgm:presLayoutVars>
      </dgm:prSet>
      <dgm:spPr/>
      <dgm:t>
        <a:bodyPr/>
        <a:lstStyle/>
        <a:p>
          <a:endParaRPr lang="en-US"/>
        </a:p>
      </dgm:t>
    </dgm:pt>
    <dgm:pt modelId="{057E7E11-A84F-4D97-834F-04CA2814CF31}" type="pres">
      <dgm:prSet presAssocID="{DDB3D2A1-F6D9-43C5-A131-1BECEA3AEB49}" presName="FiveNodes_2_text" presStyleLbl="node1" presStyleIdx="4" presStyleCnt="5">
        <dgm:presLayoutVars>
          <dgm:bulletEnabled val="1"/>
        </dgm:presLayoutVars>
      </dgm:prSet>
      <dgm:spPr/>
      <dgm:t>
        <a:bodyPr/>
        <a:lstStyle/>
        <a:p>
          <a:endParaRPr lang="en-US"/>
        </a:p>
      </dgm:t>
    </dgm:pt>
    <dgm:pt modelId="{5182BA20-08EF-4096-99E0-E7F6FBB9D30D}" type="pres">
      <dgm:prSet presAssocID="{DDB3D2A1-F6D9-43C5-A131-1BECEA3AEB49}" presName="FiveNodes_3_text" presStyleLbl="node1" presStyleIdx="4" presStyleCnt="5">
        <dgm:presLayoutVars>
          <dgm:bulletEnabled val="1"/>
        </dgm:presLayoutVars>
      </dgm:prSet>
      <dgm:spPr/>
      <dgm:t>
        <a:bodyPr/>
        <a:lstStyle/>
        <a:p>
          <a:endParaRPr lang="en-US"/>
        </a:p>
      </dgm:t>
    </dgm:pt>
    <dgm:pt modelId="{36EFBB97-B851-4625-A692-4861B8B91446}" type="pres">
      <dgm:prSet presAssocID="{DDB3D2A1-F6D9-43C5-A131-1BECEA3AEB49}" presName="FiveNodes_4_text" presStyleLbl="node1" presStyleIdx="4" presStyleCnt="5">
        <dgm:presLayoutVars>
          <dgm:bulletEnabled val="1"/>
        </dgm:presLayoutVars>
      </dgm:prSet>
      <dgm:spPr/>
      <dgm:t>
        <a:bodyPr/>
        <a:lstStyle/>
        <a:p>
          <a:endParaRPr lang="en-US"/>
        </a:p>
      </dgm:t>
    </dgm:pt>
    <dgm:pt modelId="{D22C76B9-19E7-4ACA-B85B-9CBA1C6E150B}" type="pres">
      <dgm:prSet presAssocID="{DDB3D2A1-F6D9-43C5-A131-1BECEA3AEB49}" presName="FiveNodes_5_text" presStyleLbl="node1" presStyleIdx="4" presStyleCnt="5">
        <dgm:presLayoutVars>
          <dgm:bulletEnabled val="1"/>
        </dgm:presLayoutVars>
      </dgm:prSet>
      <dgm:spPr/>
      <dgm:t>
        <a:bodyPr/>
        <a:lstStyle/>
        <a:p>
          <a:endParaRPr lang="en-US"/>
        </a:p>
      </dgm:t>
    </dgm:pt>
  </dgm:ptLst>
  <dgm:cxnLst>
    <dgm:cxn modelId="{4F646382-6F4A-443A-B8FC-2524A2783427}" type="presOf" srcId="{6ECB77C0-2561-4ECB-BC34-F9B0154A4752}" destId="{E2B0DE68-6FA2-4C80-89A4-1396C919CC44}" srcOrd="0" destOrd="0" presId="urn:microsoft.com/office/officeart/2005/8/layout/vProcess5"/>
    <dgm:cxn modelId="{A5E8A044-7D46-4E6B-A8D7-BE9FAB65BF5B}" type="presOf" srcId="{334BD77E-D897-4961-A33F-EB74B868500B}" destId="{D4273299-D9E6-4454-9260-8777BD879F3A}" srcOrd="0" destOrd="0" presId="urn:microsoft.com/office/officeart/2005/8/layout/vProcess5"/>
    <dgm:cxn modelId="{E758C9E1-89A2-4150-B44E-F95F04D86959}" srcId="{DDB3D2A1-F6D9-43C5-A131-1BECEA3AEB49}" destId="{6ECB77C0-2561-4ECB-BC34-F9B0154A4752}" srcOrd="1" destOrd="0" parTransId="{A5D4AD6B-8A0A-4621-97E5-BF9C8F897CEC}" sibTransId="{334BD77E-D897-4961-A33F-EB74B868500B}"/>
    <dgm:cxn modelId="{3726D64D-F12C-4947-84E7-F847CFD43962}" type="presOf" srcId="{371B6957-411F-423E-8DA0-613EA1D949DB}" destId="{D22C76B9-19E7-4ACA-B85B-9CBA1C6E150B}" srcOrd="1" destOrd="0" presId="urn:microsoft.com/office/officeart/2005/8/layout/vProcess5"/>
    <dgm:cxn modelId="{07A965EC-60A7-4FA4-8A7C-90496781B479}" type="presOf" srcId="{5FF51859-A609-48AE-8461-9290B9B2A1F1}" destId="{E026492D-2DD0-45E8-877E-09587CF58624}" srcOrd="0" destOrd="0" presId="urn:microsoft.com/office/officeart/2005/8/layout/vProcess5"/>
    <dgm:cxn modelId="{EE53BE70-5B74-4F8F-8BBF-BCB2BF817FCF}" type="presOf" srcId="{5F971622-C933-44FE-B945-21E9856E93D8}" destId="{265875D7-7122-45FE-B345-502D47D3B2A5}" srcOrd="1" destOrd="0" presId="urn:microsoft.com/office/officeart/2005/8/layout/vProcess5"/>
    <dgm:cxn modelId="{32320FF0-BED5-4279-A00E-B1031EE6A061}" type="presOf" srcId="{5F971622-C933-44FE-B945-21E9856E93D8}" destId="{08BD5A7D-7F14-448D-A171-15D31BBE9D7B}" srcOrd="0" destOrd="0" presId="urn:microsoft.com/office/officeart/2005/8/layout/vProcess5"/>
    <dgm:cxn modelId="{AE002132-F92A-4673-8F50-EA627A8B134D}" type="presOf" srcId="{371B6957-411F-423E-8DA0-613EA1D949DB}" destId="{F770EA7F-49FF-4188-A049-1264A8B54614}" srcOrd="0" destOrd="0" presId="urn:microsoft.com/office/officeart/2005/8/layout/vProcess5"/>
    <dgm:cxn modelId="{087CF474-9A0C-4571-B666-AA49D8B52749}" type="presOf" srcId="{DDB3D2A1-F6D9-43C5-A131-1BECEA3AEB49}" destId="{97D01475-686A-4BD3-9ECE-353D38312B9B}" srcOrd="0" destOrd="0" presId="urn:microsoft.com/office/officeart/2005/8/layout/vProcess5"/>
    <dgm:cxn modelId="{A5062FCF-2089-452F-8545-50ACD999F4D2}" srcId="{DDB3D2A1-F6D9-43C5-A131-1BECEA3AEB49}" destId="{CEBAC2C0-4AC5-4B2D-9C1A-B0037EB22B27}" srcOrd="3" destOrd="0" parTransId="{5E79E51A-F2A2-480F-B286-13F3FA29C0A6}" sibTransId="{5FF51859-A609-48AE-8461-9290B9B2A1F1}"/>
    <dgm:cxn modelId="{225BA37E-D3A2-417B-AF50-A777A8B87E08}" type="presOf" srcId="{17FF839C-D793-4C2A-8EFA-17C81EB1EF57}" destId="{5182BA20-08EF-4096-99E0-E7F6FBB9D30D}" srcOrd="1" destOrd="0" presId="urn:microsoft.com/office/officeart/2005/8/layout/vProcess5"/>
    <dgm:cxn modelId="{CCF8A127-FBD7-4A3F-80AB-F7A34A3461C6}" srcId="{DDB3D2A1-F6D9-43C5-A131-1BECEA3AEB49}" destId="{5F971622-C933-44FE-B945-21E9856E93D8}" srcOrd="0" destOrd="0" parTransId="{5EC97E6E-F7F9-4665-9696-F2AB9FDD253C}" sibTransId="{57EDC938-5D78-4297-ABAF-20D2658B4317}"/>
    <dgm:cxn modelId="{BF6E0F72-D52A-445D-9D8A-AD463AA3B4ED}" type="presOf" srcId="{CEBAC2C0-4AC5-4B2D-9C1A-B0037EB22B27}" destId="{58FFFA25-1C48-4B97-8AC5-A6FEB19D73D6}" srcOrd="0" destOrd="0" presId="urn:microsoft.com/office/officeart/2005/8/layout/vProcess5"/>
    <dgm:cxn modelId="{23435986-76C5-4AB9-A3D2-AEA3EE2CA7B8}" srcId="{DDB3D2A1-F6D9-43C5-A131-1BECEA3AEB49}" destId="{17FF839C-D793-4C2A-8EFA-17C81EB1EF57}" srcOrd="2" destOrd="0" parTransId="{752BD317-03A9-41AD-B45A-D3D1EA64382E}" sibTransId="{8194CB39-07D8-4FF0-9906-9CEF84C96249}"/>
    <dgm:cxn modelId="{E95B46A7-60D7-41B1-BB13-F609D764D69B}" type="presOf" srcId="{8194CB39-07D8-4FF0-9906-9CEF84C96249}" destId="{D828D7F5-030E-44BE-97FE-08F7B58A0458}" srcOrd="0" destOrd="0" presId="urn:microsoft.com/office/officeart/2005/8/layout/vProcess5"/>
    <dgm:cxn modelId="{D18D1974-DAFB-4D3D-A001-382D5750CEAF}" type="presOf" srcId="{17FF839C-D793-4C2A-8EFA-17C81EB1EF57}" destId="{33364CAF-B956-4686-B9A7-112550479ED1}" srcOrd="0" destOrd="0" presId="urn:microsoft.com/office/officeart/2005/8/layout/vProcess5"/>
    <dgm:cxn modelId="{8CDDDDF1-3AD3-47C3-B5AD-B226290C1027}" type="presOf" srcId="{CEBAC2C0-4AC5-4B2D-9C1A-B0037EB22B27}" destId="{36EFBB97-B851-4625-A692-4861B8B91446}" srcOrd="1" destOrd="0" presId="urn:microsoft.com/office/officeart/2005/8/layout/vProcess5"/>
    <dgm:cxn modelId="{DCFBD209-BA71-468B-A953-E8975984F190}" type="presOf" srcId="{57EDC938-5D78-4297-ABAF-20D2658B4317}" destId="{7103BA56-0854-421E-A4AD-05AE0351C08B}" srcOrd="0" destOrd="0" presId="urn:microsoft.com/office/officeart/2005/8/layout/vProcess5"/>
    <dgm:cxn modelId="{33128048-C05C-4A8E-97BC-0E69A84C4621}" type="presOf" srcId="{6ECB77C0-2561-4ECB-BC34-F9B0154A4752}" destId="{057E7E11-A84F-4D97-834F-04CA2814CF31}" srcOrd="1" destOrd="0" presId="urn:microsoft.com/office/officeart/2005/8/layout/vProcess5"/>
    <dgm:cxn modelId="{E01B361A-93FC-4404-9CF6-3981BAA823D5}" srcId="{DDB3D2A1-F6D9-43C5-A131-1BECEA3AEB49}" destId="{371B6957-411F-423E-8DA0-613EA1D949DB}" srcOrd="4" destOrd="0" parTransId="{FBBE489D-7219-45F9-942B-E1F9B3727349}" sibTransId="{07A6148F-B1F2-4522-B990-AC03CA98D397}"/>
    <dgm:cxn modelId="{0D7072CB-05E2-4304-A6AB-0172A89CA1E9}" type="presParOf" srcId="{97D01475-686A-4BD3-9ECE-353D38312B9B}" destId="{A327F067-B11E-497E-9934-6AC8B58FE83B}" srcOrd="0" destOrd="0" presId="urn:microsoft.com/office/officeart/2005/8/layout/vProcess5"/>
    <dgm:cxn modelId="{CF8A85DA-CF78-4602-8253-DDB69C74DBF8}" type="presParOf" srcId="{97D01475-686A-4BD3-9ECE-353D38312B9B}" destId="{08BD5A7D-7F14-448D-A171-15D31BBE9D7B}" srcOrd="1" destOrd="0" presId="urn:microsoft.com/office/officeart/2005/8/layout/vProcess5"/>
    <dgm:cxn modelId="{92739899-A6DD-4E0C-AE11-0B42E51163E8}" type="presParOf" srcId="{97D01475-686A-4BD3-9ECE-353D38312B9B}" destId="{E2B0DE68-6FA2-4C80-89A4-1396C919CC44}" srcOrd="2" destOrd="0" presId="urn:microsoft.com/office/officeart/2005/8/layout/vProcess5"/>
    <dgm:cxn modelId="{8CAA9FE0-2B6E-4864-BD70-33685B5F9521}" type="presParOf" srcId="{97D01475-686A-4BD3-9ECE-353D38312B9B}" destId="{33364CAF-B956-4686-B9A7-112550479ED1}" srcOrd="3" destOrd="0" presId="urn:microsoft.com/office/officeart/2005/8/layout/vProcess5"/>
    <dgm:cxn modelId="{D7266484-8ADA-4F71-BFF0-E00392ACF67D}" type="presParOf" srcId="{97D01475-686A-4BD3-9ECE-353D38312B9B}" destId="{58FFFA25-1C48-4B97-8AC5-A6FEB19D73D6}" srcOrd="4" destOrd="0" presId="urn:microsoft.com/office/officeart/2005/8/layout/vProcess5"/>
    <dgm:cxn modelId="{2306A1E5-D08D-41BC-9519-89FD1A09BABB}" type="presParOf" srcId="{97D01475-686A-4BD3-9ECE-353D38312B9B}" destId="{F770EA7F-49FF-4188-A049-1264A8B54614}" srcOrd="5" destOrd="0" presId="urn:microsoft.com/office/officeart/2005/8/layout/vProcess5"/>
    <dgm:cxn modelId="{F9288FAA-29E2-407C-AEF8-5C8DBEEBE2AD}" type="presParOf" srcId="{97D01475-686A-4BD3-9ECE-353D38312B9B}" destId="{7103BA56-0854-421E-A4AD-05AE0351C08B}" srcOrd="6" destOrd="0" presId="urn:microsoft.com/office/officeart/2005/8/layout/vProcess5"/>
    <dgm:cxn modelId="{DB3D1F64-6B2C-4D65-8C63-6A0B734375ED}" type="presParOf" srcId="{97D01475-686A-4BD3-9ECE-353D38312B9B}" destId="{D4273299-D9E6-4454-9260-8777BD879F3A}" srcOrd="7" destOrd="0" presId="urn:microsoft.com/office/officeart/2005/8/layout/vProcess5"/>
    <dgm:cxn modelId="{BEAEE4F9-225F-4D4A-AC35-03F864B156BE}" type="presParOf" srcId="{97D01475-686A-4BD3-9ECE-353D38312B9B}" destId="{D828D7F5-030E-44BE-97FE-08F7B58A0458}" srcOrd="8" destOrd="0" presId="urn:microsoft.com/office/officeart/2005/8/layout/vProcess5"/>
    <dgm:cxn modelId="{C9A8DF77-E36C-4CF3-86C8-777A29337D86}" type="presParOf" srcId="{97D01475-686A-4BD3-9ECE-353D38312B9B}" destId="{E026492D-2DD0-45E8-877E-09587CF58624}" srcOrd="9" destOrd="0" presId="urn:microsoft.com/office/officeart/2005/8/layout/vProcess5"/>
    <dgm:cxn modelId="{7A1D389A-308C-4A75-8A71-6C15092CBFD4}" type="presParOf" srcId="{97D01475-686A-4BD3-9ECE-353D38312B9B}" destId="{265875D7-7122-45FE-B345-502D47D3B2A5}" srcOrd="10" destOrd="0" presId="urn:microsoft.com/office/officeart/2005/8/layout/vProcess5"/>
    <dgm:cxn modelId="{B5040CA3-B5A2-49D3-B64C-A92E6C52F411}" type="presParOf" srcId="{97D01475-686A-4BD3-9ECE-353D38312B9B}" destId="{057E7E11-A84F-4D97-834F-04CA2814CF31}" srcOrd="11" destOrd="0" presId="urn:microsoft.com/office/officeart/2005/8/layout/vProcess5"/>
    <dgm:cxn modelId="{635FA475-9C42-4A43-A460-08806836C389}" type="presParOf" srcId="{97D01475-686A-4BD3-9ECE-353D38312B9B}" destId="{5182BA20-08EF-4096-99E0-E7F6FBB9D30D}" srcOrd="12" destOrd="0" presId="urn:microsoft.com/office/officeart/2005/8/layout/vProcess5"/>
    <dgm:cxn modelId="{1F86B41D-93FE-49FB-BB55-E231A171E904}" type="presParOf" srcId="{97D01475-686A-4BD3-9ECE-353D38312B9B}" destId="{36EFBB97-B851-4625-A692-4861B8B91446}" srcOrd="13" destOrd="0" presId="urn:microsoft.com/office/officeart/2005/8/layout/vProcess5"/>
    <dgm:cxn modelId="{392A4C5C-8573-4C14-B315-E11C864EC4E1}" type="presParOf" srcId="{97D01475-686A-4BD3-9ECE-353D38312B9B}" destId="{D22C76B9-19E7-4ACA-B85B-9CBA1C6E150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7C75A-4549-4E73-B241-A6D65921D19B}"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D650409F-CA8B-4554-867C-6482BC292E26}">
      <dgm:prSet phldrT="[Text]" custT="1"/>
      <dgm:spPr/>
      <dgm:t>
        <a:bodyPr/>
        <a:lstStyle/>
        <a:p>
          <a:pPr rtl="1"/>
          <a:r>
            <a:rPr lang="fa-IR" sz="1800" dirty="0" smtClean="0"/>
            <a:t>سیر نزولی جمعیت کشورهای غربی</a:t>
          </a:r>
          <a:endParaRPr lang="en-US" sz="1800" dirty="0"/>
        </a:p>
      </dgm:t>
    </dgm:pt>
    <dgm:pt modelId="{B087FB66-EC03-40A3-90AB-AFAB560A30E8}" type="parTrans" cxnId="{A3AD1D7A-0DCA-43A0-8E71-4388EE3C4D27}">
      <dgm:prSet/>
      <dgm:spPr/>
      <dgm:t>
        <a:bodyPr/>
        <a:lstStyle/>
        <a:p>
          <a:endParaRPr lang="en-US"/>
        </a:p>
      </dgm:t>
    </dgm:pt>
    <dgm:pt modelId="{AEBDA34C-1DBB-436F-8B46-E6625531165C}" type="sibTrans" cxnId="{A3AD1D7A-0DCA-43A0-8E71-4388EE3C4D27}">
      <dgm:prSet/>
      <dgm:spPr/>
      <dgm:t>
        <a:bodyPr/>
        <a:lstStyle/>
        <a:p>
          <a:endParaRPr lang="en-US"/>
        </a:p>
      </dgm:t>
    </dgm:pt>
    <dgm:pt modelId="{F8A352D3-905E-47DC-B7FA-3E378FDF2DDE}">
      <dgm:prSet phldrT="[Text]" custT="1"/>
      <dgm:spPr/>
      <dgm:t>
        <a:bodyPr/>
        <a:lstStyle/>
        <a:p>
          <a:pPr algn="ctr" rtl="1"/>
          <a:r>
            <a:rPr lang="fa-IR" sz="1800" dirty="0" smtClean="0"/>
            <a:t>دارا بودن تنها 12.1درصد از جمعیت جهانی</a:t>
          </a:r>
          <a:endParaRPr lang="en-US" sz="1800" dirty="0"/>
        </a:p>
      </dgm:t>
    </dgm:pt>
    <dgm:pt modelId="{6DAD32D9-DA14-4EBB-9837-C79615C81EAB}" type="parTrans" cxnId="{A2CE0C54-B9E6-4471-8251-6339E40506CD}">
      <dgm:prSet/>
      <dgm:spPr/>
      <dgm:t>
        <a:bodyPr/>
        <a:lstStyle/>
        <a:p>
          <a:endParaRPr lang="en-US"/>
        </a:p>
      </dgm:t>
    </dgm:pt>
    <dgm:pt modelId="{3C569898-8E9D-45B2-BB26-D7B45DD0D989}" type="sibTrans" cxnId="{A2CE0C54-B9E6-4471-8251-6339E40506CD}">
      <dgm:prSet/>
      <dgm:spPr/>
      <dgm:t>
        <a:bodyPr/>
        <a:lstStyle/>
        <a:p>
          <a:endParaRPr lang="en-US"/>
        </a:p>
      </dgm:t>
    </dgm:pt>
    <dgm:pt modelId="{6AF097B3-39BD-4C4C-85BC-BB9773C7E2FB}">
      <dgm:prSet phldrT="[Text]" custT="1"/>
      <dgm:spPr/>
      <dgm:t>
        <a:bodyPr/>
        <a:lstStyle/>
        <a:p>
          <a:pPr rtl="1"/>
          <a:r>
            <a:rPr lang="fa-IR" sz="1800" dirty="0" smtClean="0"/>
            <a:t>فروپاشی خانواده به دلیل حاکميت ارزش‌های مادی و خودمحوری و لذت طلبی</a:t>
          </a:r>
          <a:endParaRPr lang="en-US" sz="1800" dirty="0"/>
        </a:p>
      </dgm:t>
    </dgm:pt>
    <dgm:pt modelId="{1261F186-B57C-49F0-B29D-A12DCF51D378}" type="parTrans" cxnId="{F7DD92DD-4495-4AE9-8FC2-0A355316D468}">
      <dgm:prSet/>
      <dgm:spPr/>
      <dgm:t>
        <a:bodyPr/>
        <a:lstStyle/>
        <a:p>
          <a:endParaRPr lang="en-US"/>
        </a:p>
      </dgm:t>
    </dgm:pt>
    <dgm:pt modelId="{D343AE4D-DBB6-4AB7-92A3-75198D96FCB3}" type="sibTrans" cxnId="{F7DD92DD-4495-4AE9-8FC2-0A355316D468}">
      <dgm:prSet/>
      <dgm:spPr/>
      <dgm:t>
        <a:bodyPr/>
        <a:lstStyle/>
        <a:p>
          <a:endParaRPr lang="en-US"/>
        </a:p>
      </dgm:t>
    </dgm:pt>
    <dgm:pt modelId="{E93AEB85-D10F-4225-93A8-DD3AB16F3A54}">
      <dgm:prSet phldrT="[Text]" custT="1"/>
      <dgm:spPr/>
      <dgm:t>
        <a:bodyPr/>
        <a:lstStyle/>
        <a:p>
          <a:pPr algn="ctr" rtl="1"/>
          <a:r>
            <a:rPr lang="fa-IR" sz="1800" dirty="0" smtClean="0">
              <a:cs typeface="+mj-cs"/>
            </a:rPr>
            <a:t>افزايش جمعيت عامل قطعی موفقيت ملت‌ها </a:t>
          </a:r>
          <a:r>
            <a:rPr lang="en-US" sz="1800" dirty="0" smtClean="0">
              <a:cs typeface="+mj-cs"/>
            </a:rPr>
            <a:t>)</a:t>
          </a:r>
          <a:r>
            <a:rPr lang="fa-IR" sz="1800" dirty="0" smtClean="0">
              <a:cs typeface="+mj-cs"/>
            </a:rPr>
            <a:t> چين و هند و پاکستان</a:t>
          </a:r>
          <a:r>
            <a:rPr lang="en-US" sz="1800" dirty="0" smtClean="0">
              <a:cs typeface="+mj-cs"/>
            </a:rPr>
            <a:t>(</a:t>
          </a:r>
          <a:endParaRPr lang="en-US" sz="1800" dirty="0">
            <a:cs typeface="+mj-cs"/>
          </a:endParaRPr>
        </a:p>
      </dgm:t>
    </dgm:pt>
    <dgm:pt modelId="{3125F9FF-CA5D-498E-99CB-8071701A3961}" type="parTrans" cxnId="{3DA94491-EC87-4A30-85F8-E099064131C9}">
      <dgm:prSet/>
      <dgm:spPr/>
      <dgm:t>
        <a:bodyPr/>
        <a:lstStyle/>
        <a:p>
          <a:endParaRPr lang="en-US"/>
        </a:p>
      </dgm:t>
    </dgm:pt>
    <dgm:pt modelId="{292E8099-0C11-418C-98BA-2341EC60BF47}" type="sibTrans" cxnId="{3DA94491-EC87-4A30-85F8-E099064131C9}">
      <dgm:prSet/>
      <dgm:spPr/>
      <dgm:t>
        <a:bodyPr/>
        <a:lstStyle/>
        <a:p>
          <a:endParaRPr lang="en-US"/>
        </a:p>
      </dgm:t>
    </dgm:pt>
    <dgm:pt modelId="{6D574B79-A593-4382-A10A-F4C2BAE87AA6}">
      <dgm:prSet phldrT="[Text]" custT="1"/>
      <dgm:spPr/>
      <dgm:t>
        <a:bodyPr/>
        <a:lstStyle/>
        <a:p>
          <a:pPr rtl="1"/>
          <a:r>
            <a:rPr lang="fa-IR" sz="1800" dirty="0" smtClean="0">
              <a:cs typeface="B Nazanin" pitchFamily="2" charset="-78"/>
            </a:rPr>
            <a:t>کشورهای غربی و در رأس آن آمريکا برای ايجاد تعادل جمعيتی به نفع خود و به عنوان يکی از سياست‌های استراتژيک در دکترين دفاع ملی و سياست خارجی به کاهش رشد جمعيت در جهان سوم به‌خصوص کشورهای اسلامی پرداختند.</a:t>
          </a:r>
          <a:endParaRPr lang="en-US" sz="1800" dirty="0">
            <a:cs typeface="B Nazanin" pitchFamily="2" charset="-78"/>
          </a:endParaRPr>
        </a:p>
      </dgm:t>
    </dgm:pt>
    <dgm:pt modelId="{7C4D3A7D-56E0-4E1D-80AD-D313EEA67BAA}" type="parTrans" cxnId="{A43F26D8-70F0-4220-A9CB-16E9B80AAB7F}">
      <dgm:prSet/>
      <dgm:spPr/>
      <dgm:t>
        <a:bodyPr/>
        <a:lstStyle/>
        <a:p>
          <a:endParaRPr lang="en-US"/>
        </a:p>
      </dgm:t>
    </dgm:pt>
    <dgm:pt modelId="{AA61E922-E986-41C5-B5B2-DD751632F2FD}" type="sibTrans" cxnId="{A43F26D8-70F0-4220-A9CB-16E9B80AAB7F}">
      <dgm:prSet/>
      <dgm:spPr/>
      <dgm:t>
        <a:bodyPr/>
        <a:lstStyle/>
        <a:p>
          <a:endParaRPr lang="en-US"/>
        </a:p>
      </dgm:t>
    </dgm:pt>
    <dgm:pt modelId="{3E386FC3-0B76-4E92-9DED-DDCDDE774F7A}" type="pres">
      <dgm:prSet presAssocID="{C667C75A-4549-4E73-B241-A6D65921D19B}" presName="Name0" presStyleCnt="0">
        <dgm:presLayoutVars>
          <dgm:chMax val="7"/>
          <dgm:chPref val="5"/>
        </dgm:presLayoutVars>
      </dgm:prSet>
      <dgm:spPr/>
      <dgm:t>
        <a:bodyPr/>
        <a:lstStyle/>
        <a:p>
          <a:endParaRPr lang="en-US"/>
        </a:p>
      </dgm:t>
    </dgm:pt>
    <dgm:pt modelId="{2D1BAE5A-58ED-4B93-9556-A4CD6DFAB0BE}" type="pres">
      <dgm:prSet presAssocID="{C667C75A-4549-4E73-B241-A6D65921D19B}" presName="arrowNode" presStyleLbl="node1" presStyleIdx="0" presStyleCnt="1" custLinFactNeighborX="3021"/>
      <dgm:spPr/>
      <dgm:t>
        <a:bodyPr/>
        <a:lstStyle/>
        <a:p>
          <a:endParaRPr lang="en-US"/>
        </a:p>
      </dgm:t>
    </dgm:pt>
    <dgm:pt modelId="{8F9ACC19-9888-4CA3-9FB0-D8DE0F0E55EB}" type="pres">
      <dgm:prSet presAssocID="{D650409F-CA8B-4554-867C-6482BC292E26}" presName="txNode1" presStyleLbl="revTx" presStyleIdx="0" presStyleCnt="5" custScaleX="177156" custLinFactNeighborY="13167">
        <dgm:presLayoutVars>
          <dgm:bulletEnabled val="1"/>
        </dgm:presLayoutVars>
      </dgm:prSet>
      <dgm:spPr/>
      <dgm:t>
        <a:bodyPr/>
        <a:lstStyle/>
        <a:p>
          <a:endParaRPr lang="en-US"/>
        </a:p>
      </dgm:t>
    </dgm:pt>
    <dgm:pt modelId="{FEC35227-8203-4BDA-A687-5914DBDF36A2}" type="pres">
      <dgm:prSet presAssocID="{F8A352D3-905E-47DC-B7FA-3E378FDF2DDE}" presName="txNode2" presStyleLbl="revTx" presStyleIdx="1" presStyleCnt="5" custScaleX="82645" custLinFactNeighborX="-1715">
        <dgm:presLayoutVars>
          <dgm:bulletEnabled val="1"/>
        </dgm:presLayoutVars>
      </dgm:prSet>
      <dgm:spPr/>
      <dgm:t>
        <a:bodyPr/>
        <a:lstStyle/>
        <a:p>
          <a:endParaRPr lang="en-US"/>
        </a:p>
      </dgm:t>
    </dgm:pt>
    <dgm:pt modelId="{55D9CBED-3819-4C7B-BC89-175E4D693998}" type="pres">
      <dgm:prSet presAssocID="{3C569898-8E9D-45B2-BB26-D7B45DD0D989}" presName="dotNode2" presStyleCnt="0"/>
      <dgm:spPr/>
    </dgm:pt>
    <dgm:pt modelId="{662A0342-554C-4245-BA26-6AAA882A0E43}" type="pres">
      <dgm:prSet presAssocID="{3C569898-8E9D-45B2-BB26-D7B45DD0D989}" presName="dotRepeatNode" presStyleLbl="fgShp" presStyleIdx="0" presStyleCnt="3"/>
      <dgm:spPr/>
      <dgm:t>
        <a:bodyPr/>
        <a:lstStyle/>
        <a:p>
          <a:endParaRPr lang="en-US"/>
        </a:p>
      </dgm:t>
    </dgm:pt>
    <dgm:pt modelId="{AAF9B5A6-0EF4-4DDE-B6CF-83F013A2D3A4}" type="pres">
      <dgm:prSet presAssocID="{6AF097B3-39BD-4C4C-85BC-BB9773C7E2FB}" presName="txNode3" presStyleLbl="revTx" presStyleIdx="2" presStyleCnt="5" custScaleX="121000" custLinFactNeighborX="-10801" custLinFactNeighborY="40493">
        <dgm:presLayoutVars>
          <dgm:bulletEnabled val="1"/>
        </dgm:presLayoutVars>
      </dgm:prSet>
      <dgm:spPr/>
      <dgm:t>
        <a:bodyPr/>
        <a:lstStyle/>
        <a:p>
          <a:endParaRPr lang="en-US"/>
        </a:p>
      </dgm:t>
    </dgm:pt>
    <dgm:pt modelId="{776D963C-F0AF-4D98-974D-33A806B63BFC}" type="pres">
      <dgm:prSet presAssocID="{D343AE4D-DBB6-4AB7-92A3-75198D96FCB3}" presName="dotNode3" presStyleCnt="0"/>
      <dgm:spPr/>
    </dgm:pt>
    <dgm:pt modelId="{73FD8EE2-596E-45DD-A2B5-B21061252AF3}" type="pres">
      <dgm:prSet presAssocID="{D343AE4D-DBB6-4AB7-92A3-75198D96FCB3}" presName="dotRepeatNode" presStyleLbl="fgShp" presStyleIdx="1" presStyleCnt="3"/>
      <dgm:spPr/>
      <dgm:t>
        <a:bodyPr/>
        <a:lstStyle/>
        <a:p>
          <a:endParaRPr lang="en-US"/>
        </a:p>
      </dgm:t>
    </dgm:pt>
    <dgm:pt modelId="{55025D17-74C7-4712-B1B6-0C6B831465D8}" type="pres">
      <dgm:prSet presAssocID="{E93AEB85-D10F-4225-93A8-DD3AB16F3A54}" presName="txNode4" presStyleLbl="revTx" presStyleIdx="3" presStyleCnt="5" custScaleX="194872" custScaleY="110000" custLinFactNeighborX="56199">
        <dgm:presLayoutVars>
          <dgm:bulletEnabled val="1"/>
        </dgm:presLayoutVars>
      </dgm:prSet>
      <dgm:spPr/>
      <dgm:t>
        <a:bodyPr/>
        <a:lstStyle/>
        <a:p>
          <a:endParaRPr lang="en-US"/>
        </a:p>
      </dgm:t>
    </dgm:pt>
    <dgm:pt modelId="{683CCE9B-F5C6-4090-AA41-3128BA081050}" type="pres">
      <dgm:prSet presAssocID="{292E8099-0C11-418C-98BA-2341EC60BF47}" presName="dotNode4" presStyleCnt="0"/>
      <dgm:spPr/>
    </dgm:pt>
    <dgm:pt modelId="{B072F3AF-DC95-4885-9268-7324B2DEF6F1}" type="pres">
      <dgm:prSet presAssocID="{292E8099-0C11-418C-98BA-2341EC60BF47}" presName="dotRepeatNode" presStyleLbl="fgShp" presStyleIdx="2" presStyleCnt="3"/>
      <dgm:spPr/>
      <dgm:t>
        <a:bodyPr/>
        <a:lstStyle/>
        <a:p>
          <a:endParaRPr lang="en-US"/>
        </a:p>
      </dgm:t>
    </dgm:pt>
    <dgm:pt modelId="{FE0BE03A-E4D8-4B5D-9564-93C49240A333}" type="pres">
      <dgm:prSet presAssocID="{6D574B79-A593-4382-A10A-F4C2BAE87AA6}" presName="txNode5" presStyleLbl="revTx" presStyleIdx="4" presStyleCnt="5" custScaleX="259374">
        <dgm:presLayoutVars>
          <dgm:bulletEnabled val="1"/>
        </dgm:presLayoutVars>
      </dgm:prSet>
      <dgm:spPr/>
      <dgm:t>
        <a:bodyPr/>
        <a:lstStyle/>
        <a:p>
          <a:endParaRPr lang="en-US"/>
        </a:p>
      </dgm:t>
    </dgm:pt>
  </dgm:ptLst>
  <dgm:cxnLst>
    <dgm:cxn modelId="{36D1223B-CD6E-4BDC-984E-BCCED6AA0830}" type="presOf" srcId="{C667C75A-4549-4E73-B241-A6D65921D19B}" destId="{3E386FC3-0B76-4E92-9DED-DDCDDE774F7A}" srcOrd="0" destOrd="0" presId="urn:microsoft.com/office/officeart/2009/3/layout/DescendingProcess"/>
    <dgm:cxn modelId="{A2CE0C54-B9E6-4471-8251-6339E40506CD}" srcId="{C667C75A-4549-4E73-B241-A6D65921D19B}" destId="{F8A352D3-905E-47DC-B7FA-3E378FDF2DDE}" srcOrd="1" destOrd="0" parTransId="{6DAD32D9-DA14-4EBB-9837-C79615C81EAB}" sibTransId="{3C569898-8E9D-45B2-BB26-D7B45DD0D989}"/>
    <dgm:cxn modelId="{A43F26D8-70F0-4220-A9CB-16E9B80AAB7F}" srcId="{C667C75A-4549-4E73-B241-A6D65921D19B}" destId="{6D574B79-A593-4382-A10A-F4C2BAE87AA6}" srcOrd="4" destOrd="0" parTransId="{7C4D3A7D-56E0-4E1D-80AD-D313EEA67BAA}" sibTransId="{AA61E922-E986-41C5-B5B2-DD751632F2FD}"/>
    <dgm:cxn modelId="{73601CD2-304D-406C-94AE-E1A3331A07A7}" type="presOf" srcId="{292E8099-0C11-418C-98BA-2341EC60BF47}" destId="{B072F3AF-DC95-4885-9268-7324B2DEF6F1}" srcOrd="0" destOrd="0" presId="urn:microsoft.com/office/officeart/2009/3/layout/DescendingProcess"/>
    <dgm:cxn modelId="{79DBC57D-AE67-4A1E-B866-57C2EDE846D8}" type="presOf" srcId="{E93AEB85-D10F-4225-93A8-DD3AB16F3A54}" destId="{55025D17-74C7-4712-B1B6-0C6B831465D8}" srcOrd="0" destOrd="0" presId="urn:microsoft.com/office/officeart/2009/3/layout/DescendingProcess"/>
    <dgm:cxn modelId="{01FE5083-D81D-4A2C-A758-1806D7907FEB}" type="presOf" srcId="{F8A352D3-905E-47DC-B7FA-3E378FDF2DDE}" destId="{FEC35227-8203-4BDA-A687-5914DBDF36A2}" srcOrd="0" destOrd="0" presId="urn:microsoft.com/office/officeart/2009/3/layout/DescendingProcess"/>
    <dgm:cxn modelId="{3DA94491-EC87-4A30-85F8-E099064131C9}" srcId="{C667C75A-4549-4E73-B241-A6D65921D19B}" destId="{E93AEB85-D10F-4225-93A8-DD3AB16F3A54}" srcOrd="3" destOrd="0" parTransId="{3125F9FF-CA5D-498E-99CB-8071701A3961}" sibTransId="{292E8099-0C11-418C-98BA-2341EC60BF47}"/>
    <dgm:cxn modelId="{26D5666F-68EA-45C3-BED0-801EC0AC8136}" type="presOf" srcId="{D650409F-CA8B-4554-867C-6482BC292E26}" destId="{8F9ACC19-9888-4CA3-9FB0-D8DE0F0E55EB}" srcOrd="0" destOrd="0" presId="urn:microsoft.com/office/officeart/2009/3/layout/DescendingProcess"/>
    <dgm:cxn modelId="{4BA146DA-E065-43F2-894D-B8697EE1228C}" type="presOf" srcId="{D343AE4D-DBB6-4AB7-92A3-75198D96FCB3}" destId="{73FD8EE2-596E-45DD-A2B5-B21061252AF3}" srcOrd="0" destOrd="0" presId="urn:microsoft.com/office/officeart/2009/3/layout/DescendingProcess"/>
    <dgm:cxn modelId="{F7DD92DD-4495-4AE9-8FC2-0A355316D468}" srcId="{C667C75A-4549-4E73-B241-A6D65921D19B}" destId="{6AF097B3-39BD-4C4C-85BC-BB9773C7E2FB}" srcOrd="2" destOrd="0" parTransId="{1261F186-B57C-49F0-B29D-A12DCF51D378}" sibTransId="{D343AE4D-DBB6-4AB7-92A3-75198D96FCB3}"/>
    <dgm:cxn modelId="{459E0859-660D-47C1-AAE3-C75E5AB9640C}" type="presOf" srcId="{6AF097B3-39BD-4C4C-85BC-BB9773C7E2FB}" destId="{AAF9B5A6-0EF4-4DDE-B6CF-83F013A2D3A4}" srcOrd="0" destOrd="0" presId="urn:microsoft.com/office/officeart/2009/3/layout/DescendingProcess"/>
    <dgm:cxn modelId="{A3AD1D7A-0DCA-43A0-8E71-4388EE3C4D27}" srcId="{C667C75A-4549-4E73-B241-A6D65921D19B}" destId="{D650409F-CA8B-4554-867C-6482BC292E26}" srcOrd="0" destOrd="0" parTransId="{B087FB66-EC03-40A3-90AB-AFAB560A30E8}" sibTransId="{AEBDA34C-1DBB-436F-8B46-E6625531165C}"/>
    <dgm:cxn modelId="{93D93C7C-4A1E-417B-A362-749D3CD1853C}" type="presOf" srcId="{6D574B79-A593-4382-A10A-F4C2BAE87AA6}" destId="{FE0BE03A-E4D8-4B5D-9564-93C49240A333}" srcOrd="0" destOrd="0" presId="urn:microsoft.com/office/officeart/2009/3/layout/DescendingProcess"/>
    <dgm:cxn modelId="{7E82F2ED-46EA-4AA5-9913-D17A36AC9B77}" type="presOf" srcId="{3C569898-8E9D-45B2-BB26-D7B45DD0D989}" destId="{662A0342-554C-4245-BA26-6AAA882A0E43}" srcOrd="0" destOrd="0" presId="urn:microsoft.com/office/officeart/2009/3/layout/DescendingProcess"/>
    <dgm:cxn modelId="{C4A8CCCA-B165-463A-A61F-88B6745F6778}" type="presParOf" srcId="{3E386FC3-0B76-4E92-9DED-DDCDDE774F7A}" destId="{2D1BAE5A-58ED-4B93-9556-A4CD6DFAB0BE}" srcOrd="0" destOrd="0" presId="urn:microsoft.com/office/officeart/2009/3/layout/DescendingProcess"/>
    <dgm:cxn modelId="{451E0B38-EB39-44E3-998F-57657A591F12}" type="presParOf" srcId="{3E386FC3-0B76-4E92-9DED-DDCDDE774F7A}" destId="{8F9ACC19-9888-4CA3-9FB0-D8DE0F0E55EB}" srcOrd="1" destOrd="0" presId="urn:microsoft.com/office/officeart/2009/3/layout/DescendingProcess"/>
    <dgm:cxn modelId="{717D8E5F-9921-4436-996D-99B3A29DE10F}" type="presParOf" srcId="{3E386FC3-0B76-4E92-9DED-DDCDDE774F7A}" destId="{FEC35227-8203-4BDA-A687-5914DBDF36A2}" srcOrd="2" destOrd="0" presId="urn:microsoft.com/office/officeart/2009/3/layout/DescendingProcess"/>
    <dgm:cxn modelId="{38EB13A6-7BEF-422B-A317-717C2405EC22}" type="presParOf" srcId="{3E386FC3-0B76-4E92-9DED-DDCDDE774F7A}" destId="{55D9CBED-3819-4C7B-BC89-175E4D693998}" srcOrd="3" destOrd="0" presId="urn:microsoft.com/office/officeart/2009/3/layout/DescendingProcess"/>
    <dgm:cxn modelId="{3161C52A-FE88-4DD1-B954-6F577A519108}" type="presParOf" srcId="{55D9CBED-3819-4C7B-BC89-175E4D693998}" destId="{662A0342-554C-4245-BA26-6AAA882A0E43}" srcOrd="0" destOrd="0" presId="urn:microsoft.com/office/officeart/2009/3/layout/DescendingProcess"/>
    <dgm:cxn modelId="{69B42B25-2D39-4965-87AF-92F74DDE4F8F}" type="presParOf" srcId="{3E386FC3-0B76-4E92-9DED-DDCDDE774F7A}" destId="{AAF9B5A6-0EF4-4DDE-B6CF-83F013A2D3A4}" srcOrd="4" destOrd="0" presId="urn:microsoft.com/office/officeart/2009/3/layout/DescendingProcess"/>
    <dgm:cxn modelId="{7F8DAC2E-2B83-4FFE-B278-1FCF6D76566A}" type="presParOf" srcId="{3E386FC3-0B76-4E92-9DED-DDCDDE774F7A}" destId="{776D963C-F0AF-4D98-974D-33A806B63BFC}" srcOrd="5" destOrd="0" presId="urn:microsoft.com/office/officeart/2009/3/layout/DescendingProcess"/>
    <dgm:cxn modelId="{95636135-3F0A-4CC9-826A-09101F292C11}" type="presParOf" srcId="{776D963C-F0AF-4D98-974D-33A806B63BFC}" destId="{73FD8EE2-596E-45DD-A2B5-B21061252AF3}" srcOrd="0" destOrd="0" presId="urn:microsoft.com/office/officeart/2009/3/layout/DescendingProcess"/>
    <dgm:cxn modelId="{B92559B5-1E94-4393-878C-D51C1270F702}" type="presParOf" srcId="{3E386FC3-0B76-4E92-9DED-DDCDDE774F7A}" destId="{55025D17-74C7-4712-B1B6-0C6B831465D8}" srcOrd="6" destOrd="0" presId="urn:microsoft.com/office/officeart/2009/3/layout/DescendingProcess"/>
    <dgm:cxn modelId="{76B33C59-041C-4637-BBA4-CC536441B2D8}" type="presParOf" srcId="{3E386FC3-0B76-4E92-9DED-DDCDDE774F7A}" destId="{683CCE9B-F5C6-4090-AA41-3128BA081050}" srcOrd="7" destOrd="0" presId="urn:microsoft.com/office/officeart/2009/3/layout/DescendingProcess"/>
    <dgm:cxn modelId="{0186FC0F-7A91-4EFD-93E1-80AF1349E435}" type="presParOf" srcId="{683CCE9B-F5C6-4090-AA41-3128BA081050}" destId="{B072F3AF-DC95-4885-9268-7324B2DEF6F1}" srcOrd="0" destOrd="0" presId="urn:microsoft.com/office/officeart/2009/3/layout/DescendingProcess"/>
    <dgm:cxn modelId="{0B019EE0-CF47-46E7-8D72-DBF39F080B67}" type="presParOf" srcId="{3E386FC3-0B76-4E92-9DED-DDCDDE774F7A}" destId="{FE0BE03A-E4D8-4B5D-9564-93C49240A333}"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6FD929-8480-4E45-9626-6E77CC11D59E}"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pPr rtl="1"/>
          <a:endParaRPr lang="fa-IR"/>
        </a:p>
      </dgm:t>
    </dgm:pt>
    <dgm:pt modelId="{B63EC131-6483-4A20-A527-A708BDE86933}">
      <dgm:prSet phldrT="[Text]" custT="1"/>
      <dgm:spPr/>
      <dgm:t>
        <a:bodyPr/>
        <a:lstStyle/>
        <a:p>
          <a:pPr algn="ctr" rtl="1"/>
          <a:r>
            <a:rPr lang="fa-IR" sz="1200">
              <a:solidFill>
                <a:srgbClr val="FFFF00"/>
              </a:solidFill>
              <a:cs typeface="B Nazanin" pitchFamily="2" charset="-78"/>
            </a:rPr>
            <a:t>چالشهای سیاسی و امنیتی</a:t>
          </a:r>
        </a:p>
        <a:p>
          <a:pPr algn="ctr" rtl="1"/>
          <a:r>
            <a:rPr lang="fa-IR" sz="1200">
              <a:solidFill>
                <a:srgbClr val="FFFF00"/>
              </a:solidFill>
              <a:cs typeface="B Nazanin" pitchFamily="2" charset="-78"/>
            </a:rPr>
            <a:t>ناشی از کاهش جمعیت</a:t>
          </a:r>
        </a:p>
      </dgm:t>
    </dgm:pt>
    <dgm:pt modelId="{00D9F50D-4C55-42B8-A53F-98C244D851B0}" type="parTrans" cxnId="{28E19B96-93A2-4670-B15E-86E1DFBDDEF4}">
      <dgm:prSet custT="1"/>
      <dgm:spPr/>
      <dgm:t>
        <a:bodyPr/>
        <a:lstStyle/>
        <a:p>
          <a:pPr algn="ctr" rtl="1"/>
          <a:endParaRPr lang="fa-IR" sz="1200">
            <a:solidFill>
              <a:schemeClr val="tx1"/>
            </a:solidFill>
            <a:cs typeface="B Nazanin" pitchFamily="2" charset="-78"/>
          </a:endParaRPr>
        </a:p>
      </dgm:t>
    </dgm:pt>
    <dgm:pt modelId="{284C6B12-281F-4A40-830E-2800C622FF2D}" type="sibTrans" cxnId="{28E19B96-93A2-4670-B15E-86E1DFBDDEF4}">
      <dgm:prSet/>
      <dgm:spPr/>
      <dgm:t>
        <a:bodyPr/>
        <a:lstStyle/>
        <a:p>
          <a:pPr algn="ctr" rtl="1"/>
          <a:endParaRPr lang="fa-IR" sz="1200">
            <a:cs typeface="B Nazanin" pitchFamily="2" charset="-78"/>
          </a:endParaRPr>
        </a:p>
      </dgm:t>
    </dgm:pt>
    <dgm:pt modelId="{B43C1071-4971-484D-A280-1FC663876B59}">
      <dgm:prSet phldrT="[Text]" custT="1"/>
      <dgm:spPr/>
      <dgm:t>
        <a:bodyPr/>
        <a:lstStyle/>
        <a:p>
          <a:pPr algn="ctr" rtl="1"/>
          <a:r>
            <a:rPr lang="fa-IR" sz="1200">
              <a:solidFill>
                <a:srgbClr val="FFFF00"/>
              </a:solidFill>
              <a:cs typeface="B Nazanin" pitchFamily="2" charset="-78"/>
            </a:rPr>
            <a:t>ساختار سنی سالخورده جمعیت</a:t>
          </a:r>
        </a:p>
      </dgm:t>
    </dgm:pt>
    <dgm:pt modelId="{F13B71E5-A0A1-4B14-81B4-185148B48B80}" type="parTrans" cxnId="{E10FD4F8-05C1-4065-839D-9592F5836518}">
      <dgm:prSet custT="1"/>
      <dgm:spPr/>
      <dgm:t>
        <a:bodyPr/>
        <a:lstStyle/>
        <a:p>
          <a:pPr algn="ctr" rtl="1"/>
          <a:endParaRPr lang="fa-IR" sz="1200">
            <a:solidFill>
              <a:schemeClr val="tx1"/>
            </a:solidFill>
            <a:cs typeface="B Nazanin" pitchFamily="2" charset="-78"/>
          </a:endParaRPr>
        </a:p>
      </dgm:t>
    </dgm:pt>
    <dgm:pt modelId="{4859381B-CAF7-4AC0-B7BC-EFFFE57E0044}" type="sibTrans" cxnId="{E10FD4F8-05C1-4065-839D-9592F5836518}">
      <dgm:prSet/>
      <dgm:spPr/>
      <dgm:t>
        <a:bodyPr/>
        <a:lstStyle/>
        <a:p>
          <a:pPr algn="ctr" rtl="1"/>
          <a:endParaRPr lang="fa-IR" sz="1200">
            <a:cs typeface="B Nazanin" pitchFamily="2" charset="-78"/>
          </a:endParaRPr>
        </a:p>
      </dgm:t>
    </dgm:pt>
    <dgm:pt modelId="{A6B13024-0FB1-4455-B664-C285F19739CB}">
      <dgm:prSet custT="1"/>
      <dgm:spPr/>
      <dgm:t>
        <a:bodyPr/>
        <a:lstStyle/>
        <a:p>
          <a:pPr algn="ctr" rtl="1"/>
          <a:r>
            <a:rPr lang="fa-IR" sz="1200">
              <a:solidFill>
                <a:srgbClr val="FFFF00"/>
              </a:solidFill>
              <a:cs typeface="B Nazanin" pitchFamily="2" charset="-78"/>
            </a:rPr>
            <a:t>تراکم پایین</a:t>
          </a:r>
        </a:p>
      </dgm:t>
    </dgm:pt>
    <dgm:pt modelId="{313E8F45-3AAC-43A5-9131-7BDE46362007}" type="parTrans" cxnId="{95F8CA22-BD7F-4405-95BA-859FC95AD1B8}">
      <dgm:prSet custT="1"/>
      <dgm:spPr/>
      <dgm:t>
        <a:bodyPr/>
        <a:lstStyle/>
        <a:p>
          <a:pPr algn="ctr" rtl="1"/>
          <a:endParaRPr lang="fa-IR" sz="1200">
            <a:solidFill>
              <a:schemeClr val="tx1"/>
            </a:solidFill>
            <a:cs typeface="B Nazanin" pitchFamily="2" charset="-78"/>
          </a:endParaRPr>
        </a:p>
      </dgm:t>
    </dgm:pt>
    <dgm:pt modelId="{6AFDBFC5-5963-407E-BD0A-AC84A0D0A59D}" type="sibTrans" cxnId="{95F8CA22-BD7F-4405-95BA-859FC95AD1B8}">
      <dgm:prSet/>
      <dgm:spPr/>
      <dgm:t>
        <a:bodyPr/>
        <a:lstStyle/>
        <a:p>
          <a:pPr algn="ctr" rtl="1"/>
          <a:endParaRPr lang="fa-IR" sz="1200">
            <a:cs typeface="B Nazanin" pitchFamily="2" charset="-78"/>
          </a:endParaRPr>
        </a:p>
      </dgm:t>
    </dgm:pt>
    <dgm:pt modelId="{8E98AA28-BD4C-4A64-A5FE-1D5EB82D00AD}">
      <dgm:prSet custT="1"/>
      <dgm:spPr/>
      <dgm:t>
        <a:bodyPr/>
        <a:lstStyle/>
        <a:p>
          <a:pPr algn="ctr" rtl="1"/>
          <a:r>
            <a:rPr lang="fa-IR" sz="1200">
              <a:solidFill>
                <a:srgbClr val="FFFF00"/>
              </a:solidFill>
              <a:cs typeface="B Nazanin" pitchFamily="2" charset="-78"/>
            </a:rPr>
            <a:t>تغییر ترکیب اقوام و مذاهب مختلف </a:t>
          </a:r>
        </a:p>
      </dgm:t>
    </dgm:pt>
    <dgm:pt modelId="{30863B4C-1AA2-47E5-834A-F09C4321406E}" type="parTrans" cxnId="{9DDC14D2-B8D0-41CE-BED2-BA5537D717BF}">
      <dgm:prSet custT="1"/>
      <dgm:spPr/>
      <dgm:t>
        <a:bodyPr/>
        <a:lstStyle/>
        <a:p>
          <a:pPr algn="ctr" rtl="1"/>
          <a:endParaRPr lang="fa-IR" sz="1200">
            <a:solidFill>
              <a:schemeClr val="tx1"/>
            </a:solidFill>
            <a:cs typeface="B Nazanin" pitchFamily="2" charset="-78"/>
          </a:endParaRPr>
        </a:p>
      </dgm:t>
    </dgm:pt>
    <dgm:pt modelId="{955AE740-B760-46E7-863E-67E2BE5549BF}" type="sibTrans" cxnId="{9DDC14D2-B8D0-41CE-BED2-BA5537D717BF}">
      <dgm:prSet/>
      <dgm:spPr/>
      <dgm:t>
        <a:bodyPr/>
        <a:lstStyle/>
        <a:p>
          <a:pPr algn="ctr" rtl="1"/>
          <a:endParaRPr lang="fa-IR" sz="1200">
            <a:cs typeface="B Nazanin" pitchFamily="2" charset="-78"/>
          </a:endParaRPr>
        </a:p>
      </dgm:t>
    </dgm:pt>
    <dgm:pt modelId="{169090CB-580C-4039-A07E-47911D56627A}">
      <dgm:prSet custT="1"/>
      <dgm:spPr/>
      <dgm:t>
        <a:bodyPr/>
        <a:lstStyle/>
        <a:p>
          <a:pPr algn="ctr" rtl="1"/>
          <a:r>
            <a:rPr lang="fa-IR" sz="1200">
              <a:solidFill>
                <a:srgbClr val="FFFF00"/>
              </a:solidFill>
              <a:cs typeface="B Nazanin" pitchFamily="2" charset="-78"/>
            </a:rPr>
            <a:t>کاهش اقتدار کشور در اثر کاهش جمعیت</a:t>
          </a:r>
        </a:p>
      </dgm:t>
    </dgm:pt>
    <dgm:pt modelId="{7793E7D3-6264-4526-A46A-B4A2A5DF40FC}" type="parTrans" cxnId="{6FB87548-9BC0-4326-AE50-E491CDCF2AB4}">
      <dgm:prSet custT="1"/>
      <dgm:spPr/>
      <dgm:t>
        <a:bodyPr/>
        <a:lstStyle/>
        <a:p>
          <a:pPr algn="ctr" rtl="1"/>
          <a:endParaRPr lang="fa-IR" sz="1200">
            <a:solidFill>
              <a:schemeClr val="tx1"/>
            </a:solidFill>
            <a:cs typeface="B Nazanin" pitchFamily="2" charset="-78"/>
          </a:endParaRPr>
        </a:p>
      </dgm:t>
    </dgm:pt>
    <dgm:pt modelId="{0A13B52B-0388-4564-AE04-1E7B83FA57B6}" type="sibTrans" cxnId="{6FB87548-9BC0-4326-AE50-E491CDCF2AB4}">
      <dgm:prSet/>
      <dgm:spPr/>
      <dgm:t>
        <a:bodyPr/>
        <a:lstStyle/>
        <a:p>
          <a:pPr algn="ctr" rtl="1"/>
          <a:endParaRPr lang="fa-IR" sz="1200">
            <a:cs typeface="B Nazanin" pitchFamily="2" charset="-78"/>
          </a:endParaRPr>
        </a:p>
      </dgm:t>
    </dgm:pt>
    <dgm:pt modelId="{551BDFD9-5DB2-400A-A9AA-0DC96C3C3DE9}">
      <dgm:prSet custT="1"/>
      <dgm:spPr/>
      <dgm:t>
        <a:bodyPr/>
        <a:lstStyle/>
        <a:p>
          <a:pPr algn="ctr" rtl="1"/>
          <a:r>
            <a:rPr lang="fa-IR" sz="1200">
              <a:solidFill>
                <a:srgbClr val="FFFF00"/>
              </a:solidFill>
              <a:cs typeface="B Nazanin" pitchFamily="2" charset="-78"/>
            </a:rPr>
            <a:t>کاهش توان نظامی</a:t>
          </a:r>
        </a:p>
      </dgm:t>
    </dgm:pt>
    <dgm:pt modelId="{714567AA-83C0-4EE1-88A7-396F09D29F54}" type="parTrans" cxnId="{CBA88216-C15C-449B-9A68-A95C387A4D41}">
      <dgm:prSet custT="1"/>
      <dgm:spPr/>
      <dgm:t>
        <a:bodyPr/>
        <a:lstStyle/>
        <a:p>
          <a:pPr algn="ctr" rtl="1"/>
          <a:endParaRPr lang="fa-IR" sz="1200">
            <a:solidFill>
              <a:schemeClr val="tx1"/>
            </a:solidFill>
            <a:cs typeface="B Nazanin" pitchFamily="2" charset="-78"/>
          </a:endParaRPr>
        </a:p>
      </dgm:t>
    </dgm:pt>
    <dgm:pt modelId="{D5FDFFE9-AD69-4ABD-98A7-EE76C447E224}" type="sibTrans" cxnId="{CBA88216-C15C-449B-9A68-A95C387A4D41}">
      <dgm:prSet/>
      <dgm:spPr/>
      <dgm:t>
        <a:bodyPr/>
        <a:lstStyle/>
        <a:p>
          <a:pPr algn="ctr" rtl="1"/>
          <a:endParaRPr lang="fa-IR" sz="1200">
            <a:cs typeface="B Nazanin" pitchFamily="2" charset="-78"/>
          </a:endParaRPr>
        </a:p>
      </dgm:t>
    </dgm:pt>
    <dgm:pt modelId="{55AC68D0-D617-41D5-A7AA-780F8DCFC2EC}">
      <dgm:prSet custT="1"/>
      <dgm:spPr/>
      <dgm:t>
        <a:bodyPr/>
        <a:lstStyle/>
        <a:p>
          <a:pPr algn="ctr" rtl="1"/>
          <a:r>
            <a:rPr lang="fa-IR" sz="1200">
              <a:solidFill>
                <a:srgbClr val="FFFF00"/>
              </a:solidFill>
              <a:cs typeface="B Nazanin" pitchFamily="2" charset="-78"/>
            </a:rPr>
            <a:t>محافظه کار شدن سیاستمداران</a:t>
          </a:r>
        </a:p>
      </dgm:t>
    </dgm:pt>
    <dgm:pt modelId="{70CA992D-01FF-4A19-AEAC-AB4264878EEB}" type="parTrans" cxnId="{304E8561-0C80-48F5-A1C8-553418334015}">
      <dgm:prSet custT="1"/>
      <dgm:spPr/>
      <dgm:t>
        <a:bodyPr/>
        <a:lstStyle/>
        <a:p>
          <a:pPr algn="ctr" rtl="1"/>
          <a:endParaRPr lang="fa-IR" sz="1200">
            <a:solidFill>
              <a:schemeClr val="tx1"/>
            </a:solidFill>
            <a:cs typeface="B Nazanin" pitchFamily="2" charset="-78"/>
          </a:endParaRPr>
        </a:p>
      </dgm:t>
    </dgm:pt>
    <dgm:pt modelId="{C48064FB-E7D9-4FCF-B6BA-EBADBDACF0A1}" type="sibTrans" cxnId="{304E8561-0C80-48F5-A1C8-553418334015}">
      <dgm:prSet/>
      <dgm:spPr/>
      <dgm:t>
        <a:bodyPr/>
        <a:lstStyle/>
        <a:p>
          <a:pPr algn="ctr" rtl="1"/>
          <a:endParaRPr lang="fa-IR" sz="1200">
            <a:cs typeface="B Nazanin" pitchFamily="2" charset="-78"/>
          </a:endParaRPr>
        </a:p>
      </dgm:t>
    </dgm:pt>
    <dgm:pt modelId="{36DD94E3-8523-47FD-9DEF-16609B7808DB}">
      <dgm:prSet/>
      <dgm:spPr/>
      <dgm:t>
        <a:bodyPr/>
        <a:lstStyle/>
        <a:p>
          <a:pPr rtl="1"/>
          <a:r>
            <a:rPr lang="fa-IR">
              <a:solidFill>
                <a:srgbClr val="FFFF00"/>
              </a:solidFill>
              <a:cs typeface="B Nazanin" pitchFamily="2" charset="-78"/>
            </a:rPr>
            <a:t>مهاجرپذیری و تغییر ترکیب تابعیت در ایران</a:t>
          </a:r>
        </a:p>
      </dgm:t>
    </dgm:pt>
    <dgm:pt modelId="{1E4B77CE-853C-4D8E-A5C8-C4E0EC9B3040}" type="parTrans" cxnId="{D0F1CB85-64BC-432E-A688-0A13FA73D20C}">
      <dgm:prSet/>
      <dgm:spPr/>
      <dgm:t>
        <a:bodyPr/>
        <a:lstStyle/>
        <a:p>
          <a:pPr rtl="1"/>
          <a:endParaRPr lang="fa-IR"/>
        </a:p>
      </dgm:t>
    </dgm:pt>
    <dgm:pt modelId="{B8BB7516-9E3E-418A-8AB1-FCFD764EB66E}" type="sibTrans" cxnId="{D0F1CB85-64BC-432E-A688-0A13FA73D20C}">
      <dgm:prSet/>
      <dgm:spPr/>
      <dgm:t>
        <a:bodyPr/>
        <a:lstStyle/>
        <a:p>
          <a:pPr rtl="1"/>
          <a:endParaRPr lang="fa-IR"/>
        </a:p>
      </dgm:t>
    </dgm:pt>
    <dgm:pt modelId="{31CECD2B-AC05-4D67-AFC9-9CC96C0CE018}" type="pres">
      <dgm:prSet presAssocID="{3F6FD929-8480-4E45-9626-6E77CC11D59E}" presName="diagram" presStyleCnt="0">
        <dgm:presLayoutVars>
          <dgm:chPref val="1"/>
          <dgm:dir val="rev"/>
          <dgm:animOne val="branch"/>
          <dgm:animLvl val="lvl"/>
          <dgm:resizeHandles val="exact"/>
        </dgm:presLayoutVars>
      </dgm:prSet>
      <dgm:spPr/>
      <dgm:t>
        <a:bodyPr/>
        <a:lstStyle/>
        <a:p>
          <a:pPr rtl="1"/>
          <a:endParaRPr lang="fa-IR"/>
        </a:p>
      </dgm:t>
    </dgm:pt>
    <dgm:pt modelId="{77D36DA7-375E-45C5-9950-E0D7532BE37B}" type="pres">
      <dgm:prSet presAssocID="{B63EC131-6483-4A20-A527-A708BDE86933}" presName="root1" presStyleCnt="0"/>
      <dgm:spPr/>
    </dgm:pt>
    <dgm:pt modelId="{E60D31EF-3F7B-4B97-A519-14392052962B}" type="pres">
      <dgm:prSet presAssocID="{B63EC131-6483-4A20-A527-A708BDE86933}" presName="LevelOneTextNode" presStyleLbl="node0" presStyleIdx="0" presStyleCnt="2" custScaleX="218948" custScaleY="170998">
        <dgm:presLayoutVars>
          <dgm:chPref val="3"/>
        </dgm:presLayoutVars>
      </dgm:prSet>
      <dgm:spPr/>
      <dgm:t>
        <a:bodyPr/>
        <a:lstStyle/>
        <a:p>
          <a:pPr rtl="1"/>
          <a:endParaRPr lang="fa-IR"/>
        </a:p>
      </dgm:t>
    </dgm:pt>
    <dgm:pt modelId="{F94D9CCA-14B9-4810-B53E-0AB40D2C4ABB}" type="pres">
      <dgm:prSet presAssocID="{B63EC131-6483-4A20-A527-A708BDE86933}" presName="level2hierChild" presStyleCnt="0"/>
      <dgm:spPr/>
    </dgm:pt>
    <dgm:pt modelId="{9F4865EE-902E-4F84-8249-B15685334A37}" type="pres">
      <dgm:prSet presAssocID="{F13B71E5-A0A1-4B14-81B4-185148B48B80}" presName="conn2-1" presStyleLbl="parChTrans1D2" presStyleIdx="0" presStyleCnt="4"/>
      <dgm:spPr/>
      <dgm:t>
        <a:bodyPr/>
        <a:lstStyle/>
        <a:p>
          <a:pPr rtl="1"/>
          <a:endParaRPr lang="fa-IR"/>
        </a:p>
      </dgm:t>
    </dgm:pt>
    <dgm:pt modelId="{34205864-D234-43AF-8952-A1667D46E19F}" type="pres">
      <dgm:prSet presAssocID="{F13B71E5-A0A1-4B14-81B4-185148B48B80}" presName="connTx" presStyleLbl="parChTrans1D2" presStyleIdx="0" presStyleCnt="4"/>
      <dgm:spPr/>
      <dgm:t>
        <a:bodyPr/>
        <a:lstStyle/>
        <a:p>
          <a:pPr rtl="1"/>
          <a:endParaRPr lang="fa-IR"/>
        </a:p>
      </dgm:t>
    </dgm:pt>
    <dgm:pt modelId="{DE2060E5-A29B-483F-AA31-F9EB783A55C7}" type="pres">
      <dgm:prSet presAssocID="{B43C1071-4971-484D-A280-1FC663876B59}" presName="root2" presStyleCnt="0"/>
      <dgm:spPr/>
    </dgm:pt>
    <dgm:pt modelId="{17B86BE4-56D1-4133-910C-15CB1C892939}" type="pres">
      <dgm:prSet presAssocID="{B43C1071-4971-484D-A280-1FC663876B59}" presName="LevelTwoTextNode" presStyleLbl="node2" presStyleIdx="0" presStyleCnt="4" custScaleX="289050" custLinFactY="111290" custLinFactNeighborX="7886" custLinFactNeighborY="200000">
        <dgm:presLayoutVars>
          <dgm:chPref val="3"/>
        </dgm:presLayoutVars>
      </dgm:prSet>
      <dgm:spPr/>
      <dgm:t>
        <a:bodyPr/>
        <a:lstStyle/>
        <a:p>
          <a:pPr rtl="1"/>
          <a:endParaRPr lang="fa-IR"/>
        </a:p>
      </dgm:t>
    </dgm:pt>
    <dgm:pt modelId="{D8F82612-7B52-40D2-83A3-F7C1232A105C}" type="pres">
      <dgm:prSet presAssocID="{B43C1071-4971-484D-A280-1FC663876B59}" presName="level3hierChild" presStyleCnt="0"/>
      <dgm:spPr/>
    </dgm:pt>
    <dgm:pt modelId="{057E6C8F-2E12-469A-AB4C-2C4744EE0AA1}" type="pres">
      <dgm:prSet presAssocID="{714567AA-83C0-4EE1-88A7-396F09D29F54}" presName="conn2-1" presStyleLbl="parChTrans1D3" presStyleIdx="0" presStyleCnt="2" custScaleX="2000000"/>
      <dgm:spPr/>
      <dgm:t>
        <a:bodyPr/>
        <a:lstStyle/>
        <a:p>
          <a:pPr rtl="1"/>
          <a:endParaRPr lang="fa-IR"/>
        </a:p>
      </dgm:t>
    </dgm:pt>
    <dgm:pt modelId="{764F0DDF-418A-418B-951C-65042DE0F917}" type="pres">
      <dgm:prSet presAssocID="{714567AA-83C0-4EE1-88A7-396F09D29F54}" presName="connTx" presStyleLbl="parChTrans1D3" presStyleIdx="0" presStyleCnt="2"/>
      <dgm:spPr/>
      <dgm:t>
        <a:bodyPr/>
        <a:lstStyle/>
        <a:p>
          <a:pPr rtl="1"/>
          <a:endParaRPr lang="fa-IR"/>
        </a:p>
      </dgm:t>
    </dgm:pt>
    <dgm:pt modelId="{FC660A13-D829-4A9B-90D0-C42B27CFC0F1}" type="pres">
      <dgm:prSet presAssocID="{551BDFD9-5DB2-400A-A9AA-0DC96C3C3DE9}" presName="root2" presStyleCnt="0"/>
      <dgm:spPr/>
    </dgm:pt>
    <dgm:pt modelId="{9BE2F24C-4D19-4FFA-9066-699EB9E88F3D}" type="pres">
      <dgm:prSet presAssocID="{551BDFD9-5DB2-400A-A9AA-0DC96C3C3DE9}" presName="LevelTwoTextNode" presStyleLbl="node3" presStyleIdx="0" presStyleCnt="2" custScaleX="286473" custLinFactY="127669" custLinFactNeighborX="10216" custLinFactNeighborY="200000">
        <dgm:presLayoutVars>
          <dgm:chPref val="3"/>
        </dgm:presLayoutVars>
      </dgm:prSet>
      <dgm:spPr/>
      <dgm:t>
        <a:bodyPr/>
        <a:lstStyle/>
        <a:p>
          <a:pPr rtl="1"/>
          <a:endParaRPr lang="fa-IR"/>
        </a:p>
      </dgm:t>
    </dgm:pt>
    <dgm:pt modelId="{51A05C17-CDF5-4353-9689-886F97799864}" type="pres">
      <dgm:prSet presAssocID="{551BDFD9-5DB2-400A-A9AA-0DC96C3C3DE9}" presName="level3hierChild" presStyleCnt="0"/>
      <dgm:spPr/>
    </dgm:pt>
    <dgm:pt modelId="{569D331B-37AE-4D15-8A00-0CDD9AE7ACCB}" type="pres">
      <dgm:prSet presAssocID="{70CA992D-01FF-4A19-AEAC-AB4264878EEB}" presName="conn2-1" presStyleLbl="parChTrans1D3" presStyleIdx="1" presStyleCnt="2" custScaleX="2000000"/>
      <dgm:spPr/>
      <dgm:t>
        <a:bodyPr/>
        <a:lstStyle/>
        <a:p>
          <a:pPr rtl="1"/>
          <a:endParaRPr lang="fa-IR"/>
        </a:p>
      </dgm:t>
    </dgm:pt>
    <dgm:pt modelId="{F8EEA466-CD40-4C14-A60A-4919700AC48A}" type="pres">
      <dgm:prSet presAssocID="{70CA992D-01FF-4A19-AEAC-AB4264878EEB}" presName="connTx" presStyleLbl="parChTrans1D3" presStyleIdx="1" presStyleCnt="2"/>
      <dgm:spPr/>
      <dgm:t>
        <a:bodyPr/>
        <a:lstStyle/>
        <a:p>
          <a:pPr rtl="1"/>
          <a:endParaRPr lang="fa-IR"/>
        </a:p>
      </dgm:t>
    </dgm:pt>
    <dgm:pt modelId="{16E17389-1B09-4E2B-A710-6FD983BD4EB6}" type="pres">
      <dgm:prSet presAssocID="{55AC68D0-D617-41D5-A7AA-780F8DCFC2EC}" presName="root2" presStyleCnt="0"/>
      <dgm:spPr/>
    </dgm:pt>
    <dgm:pt modelId="{DE38C2A3-7919-4100-89C1-F5C572B9BE4F}" type="pres">
      <dgm:prSet presAssocID="{55AC68D0-D617-41D5-A7AA-780F8DCFC2EC}" presName="LevelTwoTextNode" presStyleLbl="node3" presStyleIdx="1" presStyleCnt="2" custScaleX="289186" custLinFactY="122279" custLinFactNeighborX="14258" custLinFactNeighborY="200000">
        <dgm:presLayoutVars>
          <dgm:chPref val="3"/>
        </dgm:presLayoutVars>
      </dgm:prSet>
      <dgm:spPr/>
      <dgm:t>
        <a:bodyPr/>
        <a:lstStyle/>
        <a:p>
          <a:pPr rtl="1"/>
          <a:endParaRPr lang="fa-IR"/>
        </a:p>
      </dgm:t>
    </dgm:pt>
    <dgm:pt modelId="{DB998343-4E1F-41A8-B80A-7B9327893517}" type="pres">
      <dgm:prSet presAssocID="{55AC68D0-D617-41D5-A7AA-780F8DCFC2EC}" presName="level3hierChild" presStyleCnt="0"/>
      <dgm:spPr/>
    </dgm:pt>
    <dgm:pt modelId="{5EB583ED-3BD4-4336-B822-A2C7FF83A012}" type="pres">
      <dgm:prSet presAssocID="{313E8F45-3AAC-43A5-9131-7BDE46362007}" presName="conn2-1" presStyleLbl="parChTrans1D2" presStyleIdx="1" presStyleCnt="4"/>
      <dgm:spPr/>
      <dgm:t>
        <a:bodyPr/>
        <a:lstStyle/>
        <a:p>
          <a:pPr rtl="1"/>
          <a:endParaRPr lang="fa-IR"/>
        </a:p>
      </dgm:t>
    </dgm:pt>
    <dgm:pt modelId="{91309299-8A93-4AF4-85A1-F28AD31301EF}" type="pres">
      <dgm:prSet presAssocID="{313E8F45-3AAC-43A5-9131-7BDE46362007}" presName="connTx" presStyleLbl="parChTrans1D2" presStyleIdx="1" presStyleCnt="4"/>
      <dgm:spPr/>
      <dgm:t>
        <a:bodyPr/>
        <a:lstStyle/>
        <a:p>
          <a:pPr rtl="1"/>
          <a:endParaRPr lang="fa-IR"/>
        </a:p>
      </dgm:t>
    </dgm:pt>
    <dgm:pt modelId="{2B2E3D99-56B2-4EF0-8B7C-AE8BB2854529}" type="pres">
      <dgm:prSet presAssocID="{A6B13024-0FB1-4455-B664-C285F19739CB}" presName="root2" presStyleCnt="0"/>
      <dgm:spPr/>
    </dgm:pt>
    <dgm:pt modelId="{7D697944-8141-4F57-9A70-12EC6C6BDE23}" type="pres">
      <dgm:prSet presAssocID="{A6B13024-0FB1-4455-B664-C285F19739CB}" presName="LevelTwoTextNode" presStyleLbl="node2" presStyleIdx="1" presStyleCnt="4" custScaleX="289186" custLinFactNeighborX="7756" custLinFactNeighborY="89402">
        <dgm:presLayoutVars>
          <dgm:chPref val="3"/>
        </dgm:presLayoutVars>
      </dgm:prSet>
      <dgm:spPr/>
      <dgm:t>
        <a:bodyPr/>
        <a:lstStyle/>
        <a:p>
          <a:pPr rtl="1"/>
          <a:endParaRPr lang="fa-IR"/>
        </a:p>
      </dgm:t>
    </dgm:pt>
    <dgm:pt modelId="{0BCCC182-0160-473B-8C10-3A57CF069C88}" type="pres">
      <dgm:prSet presAssocID="{A6B13024-0FB1-4455-B664-C285F19739CB}" presName="level3hierChild" presStyleCnt="0"/>
      <dgm:spPr/>
    </dgm:pt>
    <dgm:pt modelId="{1E749049-06D3-4B03-98FF-BB4EC2523AEE}" type="pres">
      <dgm:prSet presAssocID="{30863B4C-1AA2-47E5-834A-F09C4321406E}" presName="conn2-1" presStyleLbl="parChTrans1D2" presStyleIdx="2" presStyleCnt="4"/>
      <dgm:spPr/>
      <dgm:t>
        <a:bodyPr/>
        <a:lstStyle/>
        <a:p>
          <a:pPr rtl="1"/>
          <a:endParaRPr lang="fa-IR"/>
        </a:p>
      </dgm:t>
    </dgm:pt>
    <dgm:pt modelId="{C4090D1B-8750-46C5-A2C7-753D48C2E85C}" type="pres">
      <dgm:prSet presAssocID="{30863B4C-1AA2-47E5-834A-F09C4321406E}" presName="connTx" presStyleLbl="parChTrans1D2" presStyleIdx="2" presStyleCnt="4"/>
      <dgm:spPr/>
      <dgm:t>
        <a:bodyPr/>
        <a:lstStyle/>
        <a:p>
          <a:pPr rtl="1"/>
          <a:endParaRPr lang="fa-IR"/>
        </a:p>
      </dgm:t>
    </dgm:pt>
    <dgm:pt modelId="{B2D1C8DE-ABC2-402E-AE19-74BB9B5948BA}" type="pres">
      <dgm:prSet presAssocID="{8E98AA28-BD4C-4A64-A5FE-1D5EB82D00AD}" presName="root2" presStyleCnt="0"/>
      <dgm:spPr/>
    </dgm:pt>
    <dgm:pt modelId="{404FC7D4-9687-4381-A106-196C46C25302}" type="pres">
      <dgm:prSet presAssocID="{8E98AA28-BD4C-4A64-A5FE-1D5EB82D00AD}" presName="LevelTwoTextNode" presStyleLbl="node2" presStyleIdx="2" presStyleCnt="4" custScaleX="289186" custLinFactY="-28509" custLinFactNeighborX="6409" custLinFactNeighborY="-100000">
        <dgm:presLayoutVars>
          <dgm:chPref val="3"/>
        </dgm:presLayoutVars>
      </dgm:prSet>
      <dgm:spPr/>
      <dgm:t>
        <a:bodyPr/>
        <a:lstStyle/>
        <a:p>
          <a:pPr rtl="1"/>
          <a:endParaRPr lang="fa-IR"/>
        </a:p>
      </dgm:t>
    </dgm:pt>
    <dgm:pt modelId="{8D8D5009-1D99-4553-BF22-B3CC6F2650DA}" type="pres">
      <dgm:prSet presAssocID="{8E98AA28-BD4C-4A64-A5FE-1D5EB82D00AD}" presName="level3hierChild" presStyleCnt="0"/>
      <dgm:spPr/>
    </dgm:pt>
    <dgm:pt modelId="{64402366-DA4E-4E16-B846-1382086005AB}" type="pres">
      <dgm:prSet presAssocID="{7793E7D3-6264-4526-A46A-B4A2A5DF40FC}" presName="conn2-1" presStyleLbl="parChTrans1D2" presStyleIdx="3" presStyleCnt="4"/>
      <dgm:spPr/>
      <dgm:t>
        <a:bodyPr/>
        <a:lstStyle/>
        <a:p>
          <a:pPr rtl="1"/>
          <a:endParaRPr lang="fa-IR"/>
        </a:p>
      </dgm:t>
    </dgm:pt>
    <dgm:pt modelId="{21EB8D1C-2DAB-4CA5-869B-245A5A7A4010}" type="pres">
      <dgm:prSet presAssocID="{7793E7D3-6264-4526-A46A-B4A2A5DF40FC}" presName="connTx" presStyleLbl="parChTrans1D2" presStyleIdx="3" presStyleCnt="4"/>
      <dgm:spPr/>
      <dgm:t>
        <a:bodyPr/>
        <a:lstStyle/>
        <a:p>
          <a:pPr rtl="1"/>
          <a:endParaRPr lang="fa-IR"/>
        </a:p>
      </dgm:t>
    </dgm:pt>
    <dgm:pt modelId="{F946B3D8-C051-402E-8F5A-29B747676247}" type="pres">
      <dgm:prSet presAssocID="{169090CB-580C-4039-A07E-47911D56627A}" presName="root2" presStyleCnt="0"/>
      <dgm:spPr/>
    </dgm:pt>
    <dgm:pt modelId="{EB29DF96-B006-4462-9DE1-05CD3EFD0442}" type="pres">
      <dgm:prSet presAssocID="{169090CB-580C-4039-A07E-47911D56627A}" presName="LevelTwoTextNode" presStyleLbl="node2" presStyleIdx="3" presStyleCnt="4" custScaleX="289186" custScaleY="146600" custLinFactY="-190211" custLinFactNeighborX="7573" custLinFactNeighborY="-200000">
        <dgm:presLayoutVars>
          <dgm:chPref val="3"/>
        </dgm:presLayoutVars>
      </dgm:prSet>
      <dgm:spPr/>
      <dgm:t>
        <a:bodyPr/>
        <a:lstStyle/>
        <a:p>
          <a:pPr rtl="1"/>
          <a:endParaRPr lang="fa-IR"/>
        </a:p>
      </dgm:t>
    </dgm:pt>
    <dgm:pt modelId="{9CEF6921-1437-4344-830F-5E1309119225}" type="pres">
      <dgm:prSet presAssocID="{169090CB-580C-4039-A07E-47911D56627A}" presName="level3hierChild" presStyleCnt="0"/>
      <dgm:spPr/>
    </dgm:pt>
    <dgm:pt modelId="{54B102C7-5CBC-472B-99D9-384B4FCA7B27}" type="pres">
      <dgm:prSet presAssocID="{36DD94E3-8523-47FD-9DEF-16609B7808DB}" presName="root1" presStyleCnt="0"/>
      <dgm:spPr/>
    </dgm:pt>
    <dgm:pt modelId="{83A9B24B-A7C5-45BA-9208-8F593D2E03C3}" type="pres">
      <dgm:prSet presAssocID="{36DD94E3-8523-47FD-9DEF-16609B7808DB}" presName="LevelOneTextNode" presStyleLbl="node0" presStyleIdx="1" presStyleCnt="2" custScaleX="289186" custLinFactX="-100000" custLinFactNeighborX="-147709" custLinFactNeighborY="-54754">
        <dgm:presLayoutVars>
          <dgm:chPref val="3"/>
        </dgm:presLayoutVars>
      </dgm:prSet>
      <dgm:spPr/>
      <dgm:t>
        <a:bodyPr/>
        <a:lstStyle/>
        <a:p>
          <a:pPr rtl="1"/>
          <a:endParaRPr lang="fa-IR"/>
        </a:p>
      </dgm:t>
    </dgm:pt>
    <dgm:pt modelId="{F9C74911-9EFD-48F1-84B5-136CC99EE013}" type="pres">
      <dgm:prSet presAssocID="{36DD94E3-8523-47FD-9DEF-16609B7808DB}" presName="level2hierChild" presStyleCnt="0"/>
      <dgm:spPr/>
    </dgm:pt>
  </dgm:ptLst>
  <dgm:cxnLst>
    <dgm:cxn modelId="{95F8CA22-BD7F-4405-95BA-859FC95AD1B8}" srcId="{B63EC131-6483-4A20-A527-A708BDE86933}" destId="{A6B13024-0FB1-4455-B664-C285F19739CB}" srcOrd="1" destOrd="0" parTransId="{313E8F45-3AAC-43A5-9131-7BDE46362007}" sibTransId="{6AFDBFC5-5963-407E-BD0A-AC84A0D0A59D}"/>
    <dgm:cxn modelId="{E742BE6D-5B98-440E-85EB-E2466DAE6499}" type="presOf" srcId="{70CA992D-01FF-4A19-AEAC-AB4264878EEB}" destId="{F8EEA466-CD40-4C14-A60A-4919700AC48A}" srcOrd="1" destOrd="0" presId="urn:microsoft.com/office/officeart/2005/8/layout/hierarchy2"/>
    <dgm:cxn modelId="{7EB33F23-1A3C-49D1-B58E-D281F79D9483}" type="presOf" srcId="{169090CB-580C-4039-A07E-47911D56627A}" destId="{EB29DF96-B006-4462-9DE1-05CD3EFD0442}" srcOrd="0" destOrd="0" presId="urn:microsoft.com/office/officeart/2005/8/layout/hierarchy2"/>
    <dgm:cxn modelId="{28E19B96-93A2-4670-B15E-86E1DFBDDEF4}" srcId="{3F6FD929-8480-4E45-9626-6E77CC11D59E}" destId="{B63EC131-6483-4A20-A527-A708BDE86933}" srcOrd="0" destOrd="0" parTransId="{00D9F50D-4C55-42B8-A53F-98C244D851B0}" sibTransId="{284C6B12-281F-4A40-830E-2800C622FF2D}"/>
    <dgm:cxn modelId="{01FE6493-CD9D-44A8-A400-DA84C5CFBF5B}" type="presOf" srcId="{551BDFD9-5DB2-400A-A9AA-0DC96C3C3DE9}" destId="{9BE2F24C-4D19-4FFA-9066-699EB9E88F3D}" srcOrd="0" destOrd="0" presId="urn:microsoft.com/office/officeart/2005/8/layout/hierarchy2"/>
    <dgm:cxn modelId="{D07C7671-3C18-4971-A5B8-158F7A032BCE}" type="presOf" srcId="{714567AA-83C0-4EE1-88A7-396F09D29F54}" destId="{764F0DDF-418A-418B-951C-65042DE0F917}" srcOrd="1" destOrd="0" presId="urn:microsoft.com/office/officeart/2005/8/layout/hierarchy2"/>
    <dgm:cxn modelId="{EA996B39-F8F9-4542-93A0-968FDA80B235}" type="presOf" srcId="{30863B4C-1AA2-47E5-834A-F09C4321406E}" destId="{1E749049-06D3-4B03-98FF-BB4EC2523AEE}" srcOrd="0" destOrd="0" presId="urn:microsoft.com/office/officeart/2005/8/layout/hierarchy2"/>
    <dgm:cxn modelId="{E10FD4F8-05C1-4065-839D-9592F5836518}" srcId="{B63EC131-6483-4A20-A527-A708BDE86933}" destId="{B43C1071-4971-484D-A280-1FC663876B59}" srcOrd="0" destOrd="0" parTransId="{F13B71E5-A0A1-4B14-81B4-185148B48B80}" sibTransId="{4859381B-CAF7-4AC0-B7BC-EFFFE57E0044}"/>
    <dgm:cxn modelId="{6FB87548-9BC0-4326-AE50-E491CDCF2AB4}" srcId="{B63EC131-6483-4A20-A527-A708BDE86933}" destId="{169090CB-580C-4039-A07E-47911D56627A}" srcOrd="3" destOrd="0" parTransId="{7793E7D3-6264-4526-A46A-B4A2A5DF40FC}" sibTransId="{0A13B52B-0388-4564-AE04-1E7B83FA57B6}"/>
    <dgm:cxn modelId="{279C836E-F635-479F-8724-4A8BEDD7D901}" type="presOf" srcId="{7793E7D3-6264-4526-A46A-B4A2A5DF40FC}" destId="{21EB8D1C-2DAB-4CA5-869B-245A5A7A4010}" srcOrd="1" destOrd="0" presId="urn:microsoft.com/office/officeart/2005/8/layout/hierarchy2"/>
    <dgm:cxn modelId="{8CF01552-1D6A-4D56-9C3B-269E7AC12D55}" type="presOf" srcId="{70CA992D-01FF-4A19-AEAC-AB4264878EEB}" destId="{569D331B-37AE-4D15-8A00-0CDD9AE7ACCB}" srcOrd="0" destOrd="0" presId="urn:microsoft.com/office/officeart/2005/8/layout/hierarchy2"/>
    <dgm:cxn modelId="{576C5131-E1C7-4F8B-9018-F5590A759F4C}" type="presOf" srcId="{B63EC131-6483-4A20-A527-A708BDE86933}" destId="{E60D31EF-3F7B-4B97-A519-14392052962B}" srcOrd="0" destOrd="0" presId="urn:microsoft.com/office/officeart/2005/8/layout/hierarchy2"/>
    <dgm:cxn modelId="{EA8F7E88-10F0-4DDC-BBC4-92C72A54CB39}" type="presOf" srcId="{8E98AA28-BD4C-4A64-A5FE-1D5EB82D00AD}" destId="{404FC7D4-9687-4381-A106-196C46C25302}" srcOrd="0" destOrd="0" presId="urn:microsoft.com/office/officeart/2005/8/layout/hierarchy2"/>
    <dgm:cxn modelId="{304E8561-0C80-48F5-A1C8-553418334015}" srcId="{B43C1071-4971-484D-A280-1FC663876B59}" destId="{55AC68D0-D617-41D5-A7AA-780F8DCFC2EC}" srcOrd="1" destOrd="0" parTransId="{70CA992D-01FF-4A19-AEAC-AB4264878EEB}" sibTransId="{C48064FB-E7D9-4FCF-B6BA-EBADBDACF0A1}"/>
    <dgm:cxn modelId="{A0EE11AA-156A-44B7-ADF4-D0689EA4BB3C}" type="presOf" srcId="{313E8F45-3AAC-43A5-9131-7BDE46362007}" destId="{91309299-8A93-4AF4-85A1-F28AD31301EF}" srcOrd="1" destOrd="0" presId="urn:microsoft.com/office/officeart/2005/8/layout/hierarchy2"/>
    <dgm:cxn modelId="{4E956822-240D-4336-868F-7526344BCA06}" type="presOf" srcId="{F13B71E5-A0A1-4B14-81B4-185148B48B80}" destId="{34205864-D234-43AF-8952-A1667D46E19F}" srcOrd="1" destOrd="0" presId="urn:microsoft.com/office/officeart/2005/8/layout/hierarchy2"/>
    <dgm:cxn modelId="{C1E10AA2-12C3-42A6-B846-620C26EFCABC}" type="presOf" srcId="{313E8F45-3AAC-43A5-9131-7BDE46362007}" destId="{5EB583ED-3BD4-4336-B822-A2C7FF83A012}" srcOrd="0" destOrd="0" presId="urn:microsoft.com/office/officeart/2005/8/layout/hierarchy2"/>
    <dgm:cxn modelId="{DE3A83AE-C524-42D2-A817-4FF68C0535D6}" type="presOf" srcId="{30863B4C-1AA2-47E5-834A-F09C4321406E}" destId="{C4090D1B-8750-46C5-A2C7-753D48C2E85C}" srcOrd="1" destOrd="0" presId="urn:microsoft.com/office/officeart/2005/8/layout/hierarchy2"/>
    <dgm:cxn modelId="{9DDC14D2-B8D0-41CE-BED2-BA5537D717BF}" srcId="{B63EC131-6483-4A20-A527-A708BDE86933}" destId="{8E98AA28-BD4C-4A64-A5FE-1D5EB82D00AD}" srcOrd="2" destOrd="0" parTransId="{30863B4C-1AA2-47E5-834A-F09C4321406E}" sibTransId="{955AE740-B760-46E7-863E-67E2BE5549BF}"/>
    <dgm:cxn modelId="{C8AC9A33-AFE2-4872-9B39-5BD9928C3CD7}" type="presOf" srcId="{714567AA-83C0-4EE1-88A7-396F09D29F54}" destId="{057E6C8F-2E12-469A-AB4C-2C4744EE0AA1}" srcOrd="0" destOrd="0" presId="urn:microsoft.com/office/officeart/2005/8/layout/hierarchy2"/>
    <dgm:cxn modelId="{EACF92EF-1E57-4AE0-ACF4-E2DFB1783DBE}" type="presOf" srcId="{7793E7D3-6264-4526-A46A-B4A2A5DF40FC}" destId="{64402366-DA4E-4E16-B846-1382086005AB}" srcOrd="0" destOrd="0" presId="urn:microsoft.com/office/officeart/2005/8/layout/hierarchy2"/>
    <dgm:cxn modelId="{4E24B395-98C6-4151-91F1-ABACD1B7B724}" type="presOf" srcId="{A6B13024-0FB1-4455-B664-C285F19739CB}" destId="{7D697944-8141-4F57-9A70-12EC6C6BDE23}" srcOrd="0" destOrd="0" presId="urn:microsoft.com/office/officeart/2005/8/layout/hierarchy2"/>
    <dgm:cxn modelId="{79422A7B-AE89-43FC-8A1E-0F0CA3D37DE5}" type="presOf" srcId="{55AC68D0-D617-41D5-A7AA-780F8DCFC2EC}" destId="{DE38C2A3-7919-4100-89C1-F5C572B9BE4F}" srcOrd="0" destOrd="0" presId="urn:microsoft.com/office/officeart/2005/8/layout/hierarchy2"/>
    <dgm:cxn modelId="{1F5A1E28-9B36-43A9-B54C-004C82AEC686}" type="presOf" srcId="{B43C1071-4971-484D-A280-1FC663876B59}" destId="{17B86BE4-56D1-4133-910C-15CB1C892939}" srcOrd="0" destOrd="0" presId="urn:microsoft.com/office/officeart/2005/8/layout/hierarchy2"/>
    <dgm:cxn modelId="{E9E4CA70-D505-44CF-A118-39216A588C14}" type="presOf" srcId="{36DD94E3-8523-47FD-9DEF-16609B7808DB}" destId="{83A9B24B-A7C5-45BA-9208-8F593D2E03C3}" srcOrd="0" destOrd="0" presId="urn:microsoft.com/office/officeart/2005/8/layout/hierarchy2"/>
    <dgm:cxn modelId="{D0F1CB85-64BC-432E-A688-0A13FA73D20C}" srcId="{3F6FD929-8480-4E45-9626-6E77CC11D59E}" destId="{36DD94E3-8523-47FD-9DEF-16609B7808DB}" srcOrd="1" destOrd="0" parTransId="{1E4B77CE-853C-4D8E-A5C8-C4E0EC9B3040}" sibTransId="{B8BB7516-9E3E-418A-8AB1-FCFD764EB66E}"/>
    <dgm:cxn modelId="{DCC8593D-5700-40C7-B831-197F1942EFB8}" type="presOf" srcId="{F13B71E5-A0A1-4B14-81B4-185148B48B80}" destId="{9F4865EE-902E-4F84-8249-B15685334A37}" srcOrd="0" destOrd="0" presId="urn:microsoft.com/office/officeart/2005/8/layout/hierarchy2"/>
    <dgm:cxn modelId="{CBA88216-C15C-449B-9A68-A95C387A4D41}" srcId="{B43C1071-4971-484D-A280-1FC663876B59}" destId="{551BDFD9-5DB2-400A-A9AA-0DC96C3C3DE9}" srcOrd="0" destOrd="0" parTransId="{714567AA-83C0-4EE1-88A7-396F09D29F54}" sibTransId="{D5FDFFE9-AD69-4ABD-98A7-EE76C447E224}"/>
    <dgm:cxn modelId="{BF6F9474-FB24-480B-8F35-8510F64C2454}" type="presOf" srcId="{3F6FD929-8480-4E45-9626-6E77CC11D59E}" destId="{31CECD2B-AC05-4D67-AFC9-9CC96C0CE018}" srcOrd="0" destOrd="0" presId="urn:microsoft.com/office/officeart/2005/8/layout/hierarchy2"/>
    <dgm:cxn modelId="{DBE1FD0C-F389-4DE7-B5AF-8603967FAE31}" type="presParOf" srcId="{31CECD2B-AC05-4D67-AFC9-9CC96C0CE018}" destId="{77D36DA7-375E-45C5-9950-E0D7532BE37B}" srcOrd="0" destOrd="0" presId="urn:microsoft.com/office/officeart/2005/8/layout/hierarchy2"/>
    <dgm:cxn modelId="{B01A01F7-69E9-4B30-8756-D437F18EF692}" type="presParOf" srcId="{77D36DA7-375E-45C5-9950-E0D7532BE37B}" destId="{E60D31EF-3F7B-4B97-A519-14392052962B}" srcOrd="0" destOrd="0" presId="urn:microsoft.com/office/officeart/2005/8/layout/hierarchy2"/>
    <dgm:cxn modelId="{8ADEAB80-FB4C-4561-84D2-93A8DC433E85}" type="presParOf" srcId="{77D36DA7-375E-45C5-9950-E0D7532BE37B}" destId="{F94D9CCA-14B9-4810-B53E-0AB40D2C4ABB}" srcOrd="1" destOrd="0" presId="urn:microsoft.com/office/officeart/2005/8/layout/hierarchy2"/>
    <dgm:cxn modelId="{2DB1A335-B53B-4307-A868-06802B4AD0E9}" type="presParOf" srcId="{F94D9CCA-14B9-4810-B53E-0AB40D2C4ABB}" destId="{9F4865EE-902E-4F84-8249-B15685334A37}" srcOrd="0" destOrd="0" presId="urn:microsoft.com/office/officeart/2005/8/layout/hierarchy2"/>
    <dgm:cxn modelId="{57099110-C24C-4383-89FE-5F22D138DDAC}" type="presParOf" srcId="{9F4865EE-902E-4F84-8249-B15685334A37}" destId="{34205864-D234-43AF-8952-A1667D46E19F}" srcOrd="0" destOrd="0" presId="urn:microsoft.com/office/officeart/2005/8/layout/hierarchy2"/>
    <dgm:cxn modelId="{A99C21E4-42AC-461E-BAD9-2DD23B352063}" type="presParOf" srcId="{F94D9CCA-14B9-4810-B53E-0AB40D2C4ABB}" destId="{DE2060E5-A29B-483F-AA31-F9EB783A55C7}" srcOrd="1" destOrd="0" presId="urn:microsoft.com/office/officeart/2005/8/layout/hierarchy2"/>
    <dgm:cxn modelId="{2CD28E2F-BE4C-45DB-8EDE-A1E73DBDF0BC}" type="presParOf" srcId="{DE2060E5-A29B-483F-AA31-F9EB783A55C7}" destId="{17B86BE4-56D1-4133-910C-15CB1C892939}" srcOrd="0" destOrd="0" presId="urn:microsoft.com/office/officeart/2005/8/layout/hierarchy2"/>
    <dgm:cxn modelId="{AACA6EB4-34FF-458B-91B7-3062ADFA097F}" type="presParOf" srcId="{DE2060E5-A29B-483F-AA31-F9EB783A55C7}" destId="{D8F82612-7B52-40D2-83A3-F7C1232A105C}" srcOrd="1" destOrd="0" presId="urn:microsoft.com/office/officeart/2005/8/layout/hierarchy2"/>
    <dgm:cxn modelId="{D91FC70D-B7C9-49E6-B049-90C490381463}" type="presParOf" srcId="{D8F82612-7B52-40D2-83A3-F7C1232A105C}" destId="{057E6C8F-2E12-469A-AB4C-2C4744EE0AA1}" srcOrd="0" destOrd="0" presId="urn:microsoft.com/office/officeart/2005/8/layout/hierarchy2"/>
    <dgm:cxn modelId="{8216B1F1-A08D-4B8E-9EBE-B7246FFA9EE5}" type="presParOf" srcId="{057E6C8F-2E12-469A-AB4C-2C4744EE0AA1}" destId="{764F0DDF-418A-418B-951C-65042DE0F917}" srcOrd="0" destOrd="0" presId="urn:microsoft.com/office/officeart/2005/8/layout/hierarchy2"/>
    <dgm:cxn modelId="{F12352BF-50A1-46CF-AE2E-53E3A1686E19}" type="presParOf" srcId="{D8F82612-7B52-40D2-83A3-F7C1232A105C}" destId="{FC660A13-D829-4A9B-90D0-C42B27CFC0F1}" srcOrd="1" destOrd="0" presId="urn:microsoft.com/office/officeart/2005/8/layout/hierarchy2"/>
    <dgm:cxn modelId="{B667313E-1510-4D31-B448-92F59EF34426}" type="presParOf" srcId="{FC660A13-D829-4A9B-90D0-C42B27CFC0F1}" destId="{9BE2F24C-4D19-4FFA-9066-699EB9E88F3D}" srcOrd="0" destOrd="0" presId="urn:microsoft.com/office/officeart/2005/8/layout/hierarchy2"/>
    <dgm:cxn modelId="{2A1DD973-176F-4262-BBD9-258E8E9BB943}" type="presParOf" srcId="{FC660A13-D829-4A9B-90D0-C42B27CFC0F1}" destId="{51A05C17-CDF5-4353-9689-886F97799864}" srcOrd="1" destOrd="0" presId="urn:microsoft.com/office/officeart/2005/8/layout/hierarchy2"/>
    <dgm:cxn modelId="{F911CA8E-09C2-4A45-85A8-059239953581}" type="presParOf" srcId="{D8F82612-7B52-40D2-83A3-F7C1232A105C}" destId="{569D331B-37AE-4D15-8A00-0CDD9AE7ACCB}" srcOrd="2" destOrd="0" presId="urn:microsoft.com/office/officeart/2005/8/layout/hierarchy2"/>
    <dgm:cxn modelId="{E6513A87-1986-45A9-97E5-6B9408FF0CE1}" type="presParOf" srcId="{569D331B-37AE-4D15-8A00-0CDD9AE7ACCB}" destId="{F8EEA466-CD40-4C14-A60A-4919700AC48A}" srcOrd="0" destOrd="0" presId="urn:microsoft.com/office/officeart/2005/8/layout/hierarchy2"/>
    <dgm:cxn modelId="{CADD26C8-3FCE-4883-AC70-4E5D6110B395}" type="presParOf" srcId="{D8F82612-7B52-40D2-83A3-F7C1232A105C}" destId="{16E17389-1B09-4E2B-A710-6FD983BD4EB6}" srcOrd="3" destOrd="0" presId="urn:microsoft.com/office/officeart/2005/8/layout/hierarchy2"/>
    <dgm:cxn modelId="{3ACECF5D-6837-4733-A098-76AED479302C}" type="presParOf" srcId="{16E17389-1B09-4E2B-A710-6FD983BD4EB6}" destId="{DE38C2A3-7919-4100-89C1-F5C572B9BE4F}" srcOrd="0" destOrd="0" presId="urn:microsoft.com/office/officeart/2005/8/layout/hierarchy2"/>
    <dgm:cxn modelId="{DE5F84FB-5762-4947-89D6-8E84F9DCAE4F}" type="presParOf" srcId="{16E17389-1B09-4E2B-A710-6FD983BD4EB6}" destId="{DB998343-4E1F-41A8-B80A-7B9327893517}" srcOrd="1" destOrd="0" presId="urn:microsoft.com/office/officeart/2005/8/layout/hierarchy2"/>
    <dgm:cxn modelId="{9693ED76-2AA5-48E6-A732-D362E5C1A450}" type="presParOf" srcId="{F94D9CCA-14B9-4810-B53E-0AB40D2C4ABB}" destId="{5EB583ED-3BD4-4336-B822-A2C7FF83A012}" srcOrd="2" destOrd="0" presId="urn:microsoft.com/office/officeart/2005/8/layout/hierarchy2"/>
    <dgm:cxn modelId="{E737DF70-3DD9-4BBA-B3DC-D8F559106015}" type="presParOf" srcId="{5EB583ED-3BD4-4336-B822-A2C7FF83A012}" destId="{91309299-8A93-4AF4-85A1-F28AD31301EF}" srcOrd="0" destOrd="0" presId="urn:microsoft.com/office/officeart/2005/8/layout/hierarchy2"/>
    <dgm:cxn modelId="{129A0C06-289E-4356-AEC4-C7B8EAEED78C}" type="presParOf" srcId="{F94D9CCA-14B9-4810-B53E-0AB40D2C4ABB}" destId="{2B2E3D99-56B2-4EF0-8B7C-AE8BB2854529}" srcOrd="3" destOrd="0" presId="urn:microsoft.com/office/officeart/2005/8/layout/hierarchy2"/>
    <dgm:cxn modelId="{457EF3F6-4A7C-4802-80B2-98538595F6BF}" type="presParOf" srcId="{2B2E3D99-56B2-4EF0-8B7C-AE8BB2854529}" destId="{7D697944-8141-4F57-9A70-12EC6C6BDE23}" srcOrd="0" destOrd="0" presId="urn:microsoft.com/office/officeart/2005/8/layout/hierarchy2"/>
    <dgm:cxn modelId="{8D163E44-7197-4AAD-8E51-C39DBBBCEC3C}" type="presParOf" srcId="{2B2E3D99-56B2-4EF0-8B7C-AE8BB2854529}" destId="{0BCCC182-0160-473B-8C10-3A57CF069C88}" srcOrd="1" destOrd="0" presId="urn:microsoft.com/office/officeart/2005/8/layout/hierarchy2"/>
    <dgm:cxn modelId="{34FF90E1-3724-4060-8CDB-CA46C35BE51F}" type="presParOf" srcId="{F94D9CCA-14B9-4810-B53E-0AB40D2C4ABB}" destId="{1E749049-06D3-4B03-98FF-BB4EC2523AEE}" srcOrd="4" destOrd="0" presId="urn:microsoft.com/office/officeart/2005/8/layout/hierarchy2"/>
    <dgm:cxn modelId="{3174619A-E046-45DE-8D7A-49B2118CC209}" type="presParOf" srcId="{1E749049-06D3-4B03-98FF-BB4EC2523AEE}" destId="{C4090D1B-8750-46C5-A2C7-753D48C2E85C}" srcOrd="0" destOrd="0" presId="urn:microsoft.com/office/officeart/2005/8/layout/hierarchy2"/>
    <dgm:cxn modelId="{C5EC74CD-F8C0-4D05-A594-5B1EB9A7652E}" type="presParOf" srcId="{F94D9CCA-14B9-4810-B53E-0AB40D2C4ABB}" destId="{B2D1C8DE-ABC2-402E-AE19-74BB9B5948BA}" srcOrd="5" destOrd="0" presId="urn:microsoft.com/office/officeart/2005/8/layout/hierarchy2"/>
    <dgm:cxn modelId="{64AD2CA8-3421-44C8-9F77-E67C8E4562F2}" type="presParOf" srcId="{B2D1C8DE-ABC2-402E-AE19-74BB9B5948BA}" destId="{404FC7D4-9687-4381-A106-196C46C25302}" srcOrd="0" destOrd="0" presId="urn:microsoft.com/office/officeart/2005/8/layout/hierarchy2"/>
    <dgm:cxn modelId="{BF50BA26-DA4B-4163-8BAE-C0309900BA3B}" type="presParOf" srcId="{B2D1C8DE-ABC2-402E-AE19-74BB9B5948BA}" destId="{8D8D5009-1D99-4553-BF22-B3CC6F2650DA}" srcOrd="1" destOrd="0" presId="urn:microsoft.com/office/officeart/2005/8/layout/hierarchy2"/>
    <dgm:cxn modelId="{46F42885-D1BA-492D-87B1-C9E68F7C6090}" type="presParOf" srcId="{F94D9CCA-14B9-4810-B53E-0AB40D2C4ABB}" destId="{64402366-DA4E-4E16-B846-1382086005AB}" srcOrd="6" destOrd="0" presId="urn:microsoft.com/office/officeart/2005/8/layout/hierarchy2"/>
    <dgm:cxn modelId="{1B061E9F-479B-40CE-A54E-2A3E274B7B00}" type="presParOf" srcId="{64402366-DA4E-4E16-B846-1382086005AB}" destId="{21EB8D1C-2DAB-4CA5-869B-245A5A7A4010}" srcOrd="0" destOrd="0" presId="urn:microsoft.com/office/officeart/2005/8/layout/hierarchy2"/>
    <dgm:cxn modelId="{41FA8D76-A2A3-4AD3-933E-9787E5951696}" type="presParOf" srcId="{F94D9CCA-14B9-4810-B53E-0AB40D2C4ABB}" destId="{F946B3D8-C051-402E-8F5A-29B747676247}" srcOrd="7" destOrd="0" presId="urn:microsoft.com/office/officeart/2005/8/layout/hierarchy2"/>
    <dgm:cxn modelId="{A047FB19-F107-45DA-BDE4-75B1BDE646C9}" type="presParOf" srcId="{F946B3D8-C051-402E-8F5A-29B747676247}" destId="{EB29DF96-B006-4462-9DE1-05CD3EFD0442}" srcOrd="0" destOrd="0" presId="urn:microsoft.com/office/officeart/2005/8/layout/hierarchy2"/>
    <dgm:cxn modelId="{B84ABDF8-B7C0-4C70-8EC2-37AFC0BDE5CB}" type="presParOf" srcId="{F946B3D8-C051-402E-8F5A-29B747676247}" destId="{9CEF6921-1437-4344-830F-5E1309119225}" srcOrd="1" destOrd="0" presId="urn:microsoft.com/office/officeart/2005/8/layout/hierarchy2"/>
    <dgm:cxn modelId="{58322E6A-CFA8-4DB9-B496-DB880928A3A9}" type="presParOf" srcId="{31CECD2B-AC05-4D67-AFC9-9CC96C0CE018}" destId="{54B102C7-5CBC-472B-99D9-384B4FCA7B27}" srcOrd="1" destOrd="0" presId="urn:microsoft.com/office/officeart/2005/8/layout/hierarchy2"/>
    <dgm:cxn modelId="{4E69D85A-FC27-41BA-AFD9-3095EA0A742E}" type="presParOf" srcId="{54B102C7-5CBC-472B-99D9-384B4FCA7B27}" destId="{83A9B24B-A7C5-45BA-9208-8F593D2E03C3}" srcOrd="0" destOrd="0" presId="urn:microsoft.com/office/officeart/2005/8/layout/hierarchy2"/>
    <dgm:cxn modelId="{A62D3DEE-9314-4DF3-B6D2-BAA7E13CF628}" type="presParOf" srcId="{54B102C7-5CBC-472B-99D9-384B4FCA7B27}" destId="{F9C74911-9EFD-48F1-84B5-136CC99EE0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D5A7D-7F14-448D-A171-15D31BBE9D7B}">
      <dsp:nvSpPr>
        <dsp:cNvPr id="0" name=""/>
        <dsp:cNvSpPr/>
      </dsp:nvSpPr>
      <dsp:spPr>
        <a:xfrm>
          <a:off x="0" y="808102"/>
          <a:ext cx="5760720" cy="445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افزایش جمعیت کشورهای در حال توسعه و با منابع غنی</a:t>
          </a:r>
          <a:endParaRPr lang="en-US" sz="1400" b="1" kern="1200" dirty="0"/>
        </a:p>
      </dsp:txBody>
      <dsp:txXfrm>
        <a:off x="13063" y="821165"/>
        <a:ext cx="4917560" cy="419870"/>
      </dsp:txXfrm>
    </dsp:sp>
    <dsp:sp modelId="{E2B0DE68-6FA2-4C80-89A4-1396C919CC44}">
      <dsp:nvSpPr>
        <dsp:cNvPr id="0" name=""/>
        <dsp:cNvSpPr/>
      </dsp:nvSpPr>
      <dsp:spPr>
        <a:xfrm>
          <a:off x="430183" y="1384162"/>
          <a:ext cx="5760720" cy="445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بالا رفتن خواست‌ها و انتظارات عمومی: آموزش، اشتغال، بهداشت و مسکن</a:t>
          </a:r>
          <a:endParaRPr lang="en-US" sz="1400" b="1" kern="1200" dirty="0"/>
        </a:p>
      </dsp:txBody>
      <dsp:txXfrm>
        <a:off x="443246" y="1397225"/>
        <a:ext cx="4837534" cy="419870"/>
      </dsp:txXfrm>
    </dsp:sp>
    <dsp:sp modelId="{33364CAF-B956-4686-B9A7-112550479ED1}">
      <dsp:nvSpPr>
        <dsp:cNvPr id="0" name=""/>
        <dsp:cNvSpPr/>
      </dsp:nvSpPr>
      <dsp:spPr>
        <a:xfrm>
          <a:off x="860367" y="1960230"/>
          <a:ext cx="5760720" cy="445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ناپایداری اجتماعی و سیاسی در این کشورها</a:t>
          </a:r>
          <a:endParaRPr lang="en-US" sz="1400" b="1" kern="1200" dirty="0"/>
        </a:p>
      </dsp:txBody>
      <dsp:txXfrm>
        <a:off x="873430" y="1973293"/>
        <a:ext cx="4837534" cy="419870"/>
      </dsp:txXfrm>
    </dsp:sp>
    <dsp:sp modelId="{58FFFA25-1C48-4B97-8AC5-A6FEB19D73D6}">
      <dsp:nvSpPr>
        <dsp:cNvPr id="0" name=""/>
        <dsp:cNvSpPr/>
      </dsp:nvSpPr>
      <dsp:spPr>
        <a:xfrm>
          <a:off x="1290550" y="2536290"/>
          <a:ext cx="5760720" cy="4459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b="1" kern="1200" dirty="0" smtClean="0"/>
            <a:t>افزایش قیمت نفت جهت تامین نیازهای رفاهی و معیشتی مردم توسط دولت‌ها</a:t>
          </a:r>
          <a:endParaRPr lang="en-US" sz="1400" b="1" kern="1200" dirty="0"/>
        </a:p>
      </dsp:txBody>
      <dsp:txXfrm>
        <a:off x="1303613" y="2549353"/>
        <a:ext cx="4837534" cy="419870"/>
      </dsp:txXfrm>
    </dsp:sp>
    <dsp:sp modelId="{F770EA7F-49FF-4188-A049-1264A8B54614}">
      <dsp:nvSpPr>
        <dsp:cNvPr id="0" name=""/>
        <dsp:cNvSpPr/>
      </dsp:nvSpPr>
      <dsp:spPr>
        <a:xfrm>
          <a:off x="1720734" y="3168516"/>
          <a:ext cx="5760720" cy="7182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a:lnSpc>
              <a:spcPct val="80000"/>
            </a:lnSpc>
            <a:spcBef>
              <a:spcPct val="0"/>
            </a:spcBef>
            <a:spcAft>
              <a:spcPct val="35000"/>
            </a:spcAft>
          </a:pPr>
          <a:r>
            <a:rPr lang="fa-IR" sz="1400" b="1" kern="1200" dirty="0" smtClean="0"/>
            <a:t>تاثیر بسیار منفی بر روی اقتصاد آمریکا و به خطر انداختن منافع کشورهای صنعتی  و بهره آن‌ها از این منابع و سرمایه گذاری در کشورهای فوق</a:t>
          </a:r>
          <a:endParaRPr lang="en-US" sz="1400" b="1" kern="1200" dirty="0"/>
        </a:p>
      </dsp:txBody>
      <dsp:txXfrm>
        <a:off x="1741771" y="3189553"/>
        <a:ext cx="4821586" cy="676197"/>
      </dsp:txXfrm>
    </dsp:sp>
    <dsp:sp modelId="{7103BA56-0854-421E-A4AD-05AE0351C08B}">
      <dsp:nvSpPr>
        <dsp:cNvPr id="0" name=""/>
        <dsp:cNvSpPr/>
      </dsp:nvSpPr>
      <dsp:spPr>
        <a:xfrm>
          <a:off x="5293843" y="1075250"/>
          <a:ext cx="466876" cy="4668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98890" y="1075250"/>
        <a:ext cx="256782" cy="351324"/>
      </dsp:txXfrm>
    </dsp:sp>
    <dsp:sp modelId="{D4273299-D9E6-4454-9260-8777BD879F3A}">
      <dsp:nvSpPr>
        <dsp:cNvPr id="0" name=""/>
        <dsp:cNvSpPr/>
      </dsp:nvSpPr>
      <dsp:spPr>
        <a:xfrm>
          <a:off x="5724027" y="1651314"/>
          <a:ext cx="466876" cy="4668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829074" y="1651314"/>
        <a:ext cx="256782" cy="351324"/>
      </dsp:txXfrm>
    </dsp:sp>
    <dsp:sp modelId="{D828D7F5-030E-44BE-97FE-08F7B58A0458}">
      <dsp:nvSpPr>
        <dsp:cNvPr id="0" name=""/>
        <dsp:cNvSpPr/>
      </dsp:nvSpPr>
      <dsp:spPr>
        <a:xfrm>
          <a:off x="6154210" y="2227381"/>
          <a:ext cx="466876" cy="4668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259257" y="2227381"/>
        <a:ext cx="256782" cy="351324"/>
      </dsp:txXfrm>
    </dsp:sp>
    <dsp:sp modelId="{E026492D-2DD0-45E8-877E-09587CF58624}">
      <dsp:nvSpPr>
        <dsp:cNvPr id="0" name=""/>
        <dsp:cNvSpPr/>
      </dsp:nvSpPr>
      <dsp:spPr>
        <a:xfrm>
          <a:off x="6584394" y="2803442"/>
          <a:ext cx="466876" cy="46687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689441" y="2803442"/>
        <a:ext cx="256782" cy="351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0.06377</cdr:x>
      <cdr:y>0.03077</cdr:y>
    </cdr:from>
    <cdr:to>
      <cdr:x>0.10223</cdr:x>
      <cdr:y>0.08252</cdr:y>
    </cdr:to>
    <cdr:sp macro="" textlink="">
      <cdr:nvSpPr>
        <cdr:cNvPr id="2" name="TextBox 1"/>
        <cdr:cNvSpPr txBox="1"/>
      </cdr:nvSpPr>
      <cdr:spPr>
        <a:xfrm xmlns:a="http://schemas.openxmlformats.org/drawingml/2006/main">
          <a:off x="1091046" y="381000"/>
          <a:ext cx="658091" cy="640773"/>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r>
            <a:rPr lang="en-US" sz="1600"/>
            <a:t>TFR</a:t>
          </a:r>
          <a:endParaRPr lang="fa-IR" sz="1600"/>
        </a:p>
      </cdr:txBody>
    </cdr:sp>
  </cdr:relSizeAnchor>
</c:userShapes>
</file>

<file path=ppt/drawings/drawing2.xml><?xml version="1.0" encoding="utf-8"?>
<c:userShapes xmlns:c="http://schemas.openxmlformats.org/drawingml/2006/chart">
  <cdr:relSizeAnchor xmlns:cdr="http://schemas.openxmlformats.org/drawingml/2006/chartDrawing">
    <cdr:from>
      <cdr:x>0.10498</cdr:x>
      <cdr:y>0.91228</cdr:y>
    </cdr:from>
    <cdr:to>
      <cdr:x>0.86199</cdr:x>
      <cdr:y>1</cdr:y>
    </cdr:to>
    <cdr:sp macro="" textlink="">
      <cdr:nvSpPr>
        <cdr:cNvPr id="2" name="TextBox 1"/>
        <cdr:cNvSpPr txBox="1"/>
      </cdr:nvSpPr>
      <cdr:spPr>
        <a:xfrm xmlns:a="http://schemas.openxmlformats.org/drawingml/2006/main">
          <a:off x="831534" y="4136540"/>
          <a:ext cx="5996185" cy="397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rtl="0"/>
          <a:r>
            <a:rPr lang="en-US" dirty="0" smtClean="0"/>
            <a:t>1335-45           1345-55             1355-65            1365-75            1375-85           1385-90</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6B9-1191-46F5-80E3-A389E5447557}"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1E6A2-BEBC-42EE-B030-04BAC11BD4BC}" type="slidenum">
              <a:rPr lang="en-US" smtClean="0"/>
              <a:pPr/>
              <a:t>‹#›</a:t>
            </a:fld>
            <a:endParaRPr lang="en-US"/>
          </a:p>
        </p:txBody>
      </p:sp>
    </p:spTree>
    <p:extLst>
      <p:ext uri="{BB962C8B-B14F-4D97-AF65-F5344CB8AC3E}">
        <p14:creationId xmlns:p14="http://schemas.microsoft.com/office/powerpoint/2010/main" val="2797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7CECE124-34A5-4E87-8606-6D4BD2E35305}" type="slidenum">
              <a:rPr lang="fa-IR">
                <a:solidFill>
                  <a:prstClr val="black"/>
                </a:solidFill>
              </a:rPr>
              <a:pPr>
                <a:defRPr/>
              </a:pPr>
              <a:t>16</a:t>
            </a:fld>
            <a:endParaRPr lang="fa-I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smtClean="0"/>
              <a:t>تجزیه کشور ها خیلی مهم است..</a:t>
            </a:r>
          </a:p>
          <a:p>
            <a:pPr eaLnBrk="1" hangingPunct="1">
              <a:spcBef>
                <a:spcPct val="0"/>
              </a:spcBef>
            </a:pPr>
            <a:r>
              <a:rPr lang="fa-IR" smtClean="0"/>
              <a:t>تلاش زیادی برای جدا سازی مناطق آذربایجان و کردستان از ایران می‌شوند</a:t>
            </a:r>
            <a:endParaRPr lang="en-US" smtClean="0"/>
          </a:p>
          <a:p>
            <a:pPr eaLnBrk="1" hangingPunct="1">
              <a:spcBef>
                <a:spcPct val="0"/>
              </a:spcBef>
            </a:pPr>
            <a:endParaRPr lang="en-US" smtClean="0"/>
          </a:p>
          <a:p>
            <a:pPr eaLnBrk="1" hangingPunct="1">
              <a:spcBef>
                <a:spcPct val="0"/>
              </a:spcBef>
            </a:pPr>
            <a:r>
              <a:rPr lang="en-US" smtClean="0"/>
              <a:t>The United States has spent millions funding militant ethnic separatist groups to cripple Iran. The CIA has worked closely with Kurds, Azeris, Ahwazi Arabs, and the Baluchis. “The latest attacks inside Iran fall in line with US efforts to supply and train Iran’s ethnic minorities to destabilize the Iranian regime,” Fred Burton, a former US state department counter-terrorism agent, admitted.</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0122EE-8FB6-4825-AB07-1352B1F0AEA5}" type="slidenum">
              <a:rPr lang="en-US" smtClean="0">
                <a:cs typeface="B Nazanin" pitchFamily="2" charset="-78"/>
              </a:rPr>
              <a:pPr fontAlgn="base">
                <a:spcBef>
                  <a:spcPct val="0"/>
                </a:spcBef>
                <a:spcAft>
                  <a:spcPct val="0"/>
                </a:spcAft>
                <a:defRPr/>
              </a:pPr>
              <a:t>48</a:t>
            </a:fld>
            <a:endParaRPr lang="en-US" smtClean="0">
              <a:cs typeface="B Nazanin" pitchFamily="2" charset="-7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C6BF1-98B9-4870-B4D8-0CB0733CFD08}" type="slidenum">
              <a:rPr lang="en-US" smtClean="0">
                <a:cs typeface="B Nazanin" pitchFamily="2" charset="-78"/>
              </a:rPr>
              <a:pPr fontAlgn="base">
                <a:spcBef>
                  <a:spcPct val="0"/>
                </a:spcBef>
                <a:spcAft>
                  <a:spcPct val="0"/>
                </a:spcAft>
                <a:defRPr/>
              </a:pPr>
              <a:t>49</a:t>
            </a:fld>
            <a:endParaRPr lang="en-US" smtClean="0">
              <a:cs typeface="B Nazanin" pitchFamily="2" charset="-7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50</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51</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52</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53</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B7BA1CC3-DD6A-4669-B0EF-384E67348C9E}" type="slidenum">
              <a:rPr lang="fa-IR" smtClean="0"/>
              <a:pPr/>
              <a:t>54</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2E3FE-4343-4899-BDB8-535C31785EFB}" type="slidenum">
              <a:rPr lang="en-US" smtClean="0">
                <a:cs typeface="B Nazanin" pitchFamily="2" charset="-78"/>
              </a:rPr>
              <a:pPr fontAlgn="base">
                <a:spcBef>
                  <a:spcPct val="0"/>
                </a:spcBef>
                <a:spcAft>
                  <a:spcPct val="0"/>
                </a:spcAft>
                <a:defRPr/>
              </a:pPr>
              <a:t>61</a:t>
            </a:fld>
            <a:endParaRPr lang="en-US" dirty="0" smtClean="0">
              <a:cs typeface="B Nazanin" pitchFamily="2" charset="-7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E7DD4-F1BC-406E-8F42-4A097D7EDE62}" type="slidenum">
              <a:rPr lang="en-US" smtClean="0">
                <a:cs typeface="B Nazanin" pitchFamily="2" charset="-78"/>
              </a:rPr>
              <a:pPr fontAlgn="base">
                <a:spcBef>
                  <a:spcPct val="0"/>
                </a:spcBef>
                <a:spcAft>
                  <a:spcPct val="0"/>
                </a:spcAft>
                <a:defRPr/>
              </a:pPr>
              <a:t>17</a:t>
            </a:fld>
            <a:endParaRPr lang="en-US" smtClean="0">
              <a:cs typeface="B Nazanin" pitchFamily="2" charset="-7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66D88F-25AE-4732-9AAF-696996930DA5}" type="slidenum">
              <a:rPr lang="en-US" smtClean="0">
                <a:cs typeface="B Nazanin" pitchFamily="2" charset="-78"/>
              </a:rPr>
              <a:pPr fontAlgn="base">
                <a:spcBef>
                  <a:spcPct val="0"/>
                </a:spcBef>
                <a:spcAft>
                  <a:spcPct val="0"/>
                </a:spcAft>
                <a:defRPr/>
              </a:pPr>
              <a:t>20</a:t>
            </a:fld>
            <a:endParaRPr lang="en-US" smtClean="0">
              <a:cs typeface="B Nazanin" pitchFamily="2" charset="-7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a-IR" smtClean="0"/>
              <a:t>با رشد متوسط و ثابت، با کاهش جمعیت روبرو هستیم</a:t>
            </a:r>
            <a:endParaRPr lang="en-US" smtClean="0"/>
          </a:p>
          <a:p>
            <a:pPr eaLnBrk="1" hangingPunct="1">
              <a:spcBef>
                <a:spcPct val="0"/>
              </a:spcBef>
            </a:pPr>
            <a:r>
              <a:rPr lang="fa-IR" smtClean="0"/>
              <a:t>حتی در رشد بالا، پس از 70 سال به جمعیت بالای 100 میلیون نفر می رسیم.</a:t>
            </a: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7126A-9F2C-4D20-A5E9-5BE68D177552}" type="slidenum">
              <a:rPr lang="en-US" smtClean="0">
                <a:cs typeface="B Nazanin" pitchFamily="2" charset="-78"/>
              </a:rPr>
              <a:pPr fontAlgn="base">
                <a:spcBef>
                  <a:spcPct val="0"/>
                </a:spcBef>
                <a:spcAft>
                  <a:spcPct val="0"/>
                </a:spcAft>
                <a:defRPr/>
              </a:pPr>
              <a:t>23</a:t>
            </a:fld>
            <a:endParaRPr lang="en-US" smtClean="0">
              <a:cs typeface="B Nazanin" pitchFamily="2" charset="-7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6CCFBE1B-CEE4-45C6-AD50-F994EDB6F873}" type="slidenum">
              <a:rPr lang="fa-IR">
                <a:solidFill>
                  <a:prstClr val="black"/>
                </a:solidFill>
              </a:rPr>
              <a:pPr>
                <a:defRPr/>
              </a:pPr>
              <a:t>24</a:t>
            </a:fld>
            <a:endParaRPr lang="fa-I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60724-85EC-43B1-A1CE-8CE0745997A8}" type="slidenum">
              <a:rPr lang="en-US" smtClean="0">
                <a:cs typeface="B Nazanin" pitchFamily="2" charset="-78"/>
              </a:rPr>
              <a:pPr fontAlgn="base">
                <a:spcBef>
                  <a:spcPct val="0"/>
                </a:spcBef>
                <a:spcAft>
                  <a:spcPct val="0"/>
                </a:spcAft>
                <a:defRPr/>
              </a:pPr>
              <a:t>25</a:t>
            </a:fld>
            <a:endParaRPr lang="en-US" smtClean="0">
              <a:cs typeface="B Nazanin" pitchFamily="2" charset="-7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8C5EE1-DC9A-4493-9A53-8C46B6B88459}" type="slidenum">
              <a:rPr lang="en-US" smtClean="0">
                <a:cs typeface="B Nazanin" pitchFamily="2" charset="-78"/>
              </a:rPr>
              <a:pPr fontAlgn="base">
                <a:spcBef>
                  <a:spcPct val="0"/>
                </a:spcBef>
                <a:spcAft>
                  <a:spcPct val="0"/>
                </a:spcAft>
                <a:defRPr/>
              </a:pPr>
              <a:t>28</a:t>
            </a:fld>
            <a:endParaRPr lang="en-US" smtClean="0">
              <a:cs typeface="B Nazanin" pitchFamily="2" charset="-7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072068-AD56-477E-B53E-D8E4EF2131D7}" type="slidenum">
              <a:rPr lang="en-US" smtClean="0"/>
              <a:pPr/>
              <a:t>30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 Rapid population growth is not in itself a major factor in pressure on </a:t>
            </a:r>
            <a:r>
              <a:rPr lang="en-US" dirty="0" err="1" smtClean="0"/>
              <a:t>depletable</a:t>
            </a:r>
            <a:endParaRPr lang="en-US" dirty="0" smtClean="0"/>
          </a:p>
          <a:p>
            <a:pPr eaLnBrk="1" fontAlgn="auto" hangingPunct="1">
              <a:spcBef>
                <a:spcPts val="0"/>
              </a:spcBef>
              <a:spcAft>
                <a:spcPts val="0"/>
              </a:spcAft>
              <a:defRPr/>
            </a:pPr>
            <a:r>
              <a:rPr lang="en-US" dirty="0" smtClean="0"/>
              <a:t>resources (fossil fuels and other minerals), since demand for them depends more on levels of</a:t>
            </a:r>
          </a:p>
          <a:p>
            <a:pPr eaLnBrk="1" fontAlgn="auto" hangingPunct="1">
              <a:spcBef>
                <a:spcPts val="0"/>
              </a:spcBef>
              <a:spcAft>
                <a:spcPts val="0"/>
              </a:spcAft>
              <a:defRPr/>
            </a:pPr>
            <a:r>
              <a:rPr lang="en-US" dirty="0" smtClean="0"/>
              <a:t>industrial output than on numbers of people. On the other hand, the world is increasingly</a:t>
            </a:r>
          </a:p>
          <a:p>
            <a:pPr eaLnBrk="1" fontAlgn="auto" hangingPunct="1">
              <a:spcBef>
                <a:spcPts val="0"/>
              </a:spcBef>
              <a:spcAft>
                <a:spcPts val="0"/>
              </a:spcAft>
              <a:defRPr/>
            </a:pPr>
            <a:r>
              <a:rPr lang="en-US" dirty="0" smtClean="0"/>
              <a:t>dependent on mineral supplies from developing countries, and if rapid population frustrates their</a:t>
            </a:r>
          </a:p>
          <a:p>
            <a:pPr eaLnBrk="1" fontAlgn="auto" hangingPunct="1">
              <a:spcBef>
                <a:spcPts val="0"/>
              </a:spcBef>
              <a:spcAft>
                <a:spcPts val="0"/>
              </a:spcAft>
              <a:defRPr/>
            </a:pPr>
            <a:r>
              <a:rPr lang="en-US" dirty="0" smtClean="0"/>
              <a:t>prospects for economic development and social progress, the resulting instability may undermine</a:t>
            </a:r>
          </a:p>
          <a:p>
            <a:pPr eaLnBrk="1" fontAlgn="auto" hangingPunct="1">
              <a:spcBef>
                <a:spcPts val="0"/>
              </a:spcBef>
              <a:spcAft>
                <a:spcPts val="0"/>
              </a:spcAft>
              <a:defRPr/>
            </a:pPr>
            <a:r>
              <a:rPr lang="en-US" dirty="0" smtClean="0"/>
              <a:t>the conditions for expanded output and sustained flows of such resources</a:t>
            </a:r>
          </a:p>
          <a:p>
            <a:pPr eaLnBrk="1" fontAlgn="auto" hangingPunct="1">
              <a:spcBef>
                <a:spcPts val="0"/>
              </a:spcBef>
              <a:spcAft>
                <a:spcPts val="0"/>
              </a:spcAft>
              <a:defRPr/>
            </a:pPr>
            <a:r>
              <a:rPr lang="en-US" dirty="0" smtClean="0"/>
              <a:t>----------------------------</a:t>
            </a:r>
          </a:p>
          <a:p>
            <a:pPr eaLnBrk="1" fontAlgn="auto" hangingPunct="1">
              <a:spcBef>
                <a:spcPts val="0"/>
              </a:spcBef>
              <a:spcAft>
                <a:spcPts val="0"/>
              </a:spcAft>
              <a:defRPr/>
            </a:pPr>
            <a:r>
              <a:rPr lang="en-US" dirty="0" smtClean="0"/>
              <a:t>Adequate  global availability of  fuel and  non-fuel  minerals is not of  much</a:t>
            </a:r>
          </a:p>
          <a:p>
            <a:pPr eaLnBrk="1" fontAlgn="auto" hangingPunct="1">
              <a:spcBef>
                <a:spcPts val="0"/>
              </a:spcBef>
              <a:spcAft>
                <a:spcPts val="0"/>
              </a:spcAft>
              <a:defRPr/>
            </a:pPr>
            <a:r>
              <a:rPr lang="en-US" dirty="0" smtClean="0"/>
              <a:t>benefit to countries who cannot afford to pay for them. Oil supplies currently are adequate to</a:t>
            </a:r>
          </a:p>
          <a:p>
            <a:pPr eaLnBrk="1" fontAlgn="auto" hangingPunct="1">
              <a:spcBef>
                <a:spcPts val="0"/>
              </a:spcBef>
              <a:spcAft>
                <a:spcPts val="0"/>
              </a:spcAft>
              <a:defRPr/>
            </a:pPr>
            <a:r>
              <a:rPr lang="en-US" dirty="0" smtClean="0"/>
              <a:t>cover world needs, but the quadrupling of prices in the past year has created grave financial and</a:t>
            </a:r>
          </a:p>
          <a:p>
            <a:pPr eaLnBrk="1" fontAlgn="auto" hangingPunct="1">
              <a:spcBef>
                <a:spcPts val="0"/>
              </a:spcBef>
              <a:spcAft>
                <a:spcPts val="0"/>
              </a:spcAft>
              <a:defRPr/>
            </a:pPr>
            <a:r>
              <a:rPr lang="en-US" dirty="0" smtClean="0"/>
              <a:t>payment problems for developed and developing countries alike. If similar action to raise prices</a:t>
            </a:r>
          </a:p>
          <a:p>
            <a:pPr eaLnBrk="1" fontAlgn="auto" hangingPunct="1">
              <a:spcBef>
                <a:spcPts val="0"/>
              </a:spcBef>
              <a:spcAft>
                <a:spcPts val="0"/>
              </a:spcAft>
              <a:defRPr/>
            </a:pPr>
            <a:r>
              <a:rPr lang="en-US" dirty="0" smtClean="0"/>
              <a:t>were undertaken by supplies of other important minerals, an already bad situation would be</a:t>
            </a:r>
          </a:p>
          <a:p>
            <a:pPr eaLnBrk="1" fontAlgn="auto" hangingPunct="1">
              <a:spcBef>
                <a:spcPts val="0"/>
              </a:spcBef>
              <a:spcAft>
                <a:spcPts val="0"/>
              </a:spcAft>
              <a:defRPr/>
            </a:pPr>
            <a:r>
              <a:rPr lang="en-US" dirty="0" smtClean="0"/>
              <a:t>intensified. Success in such efforts is questionable, however; there is no case in which the</a:t>
            </a:r>
          </a:p>
          <a:p>
            <a:pPr eaLnBrk="1" fontAlgn="auto" hangingPunct="1">
              <a:spcBef>
                <a:spcPts val="0"/>
              </a:spcBef>
              <a:spcAft>
                <a:spcPts val="0"/>
              </a:spcAft>
              <a:defRPr/>
            </a:pPr>
            <a:r>
              <a:rPr lang="en-US" dirty="0" smtClean="0"/>
              <a:t>quantities involved are remotely comparable  to the cases of  energy; and the scope for successful</a:t>
            </a:r>
          </a:p>
          <a:p>
            <a:pPr eaLnBrk="1" fontAlgn="auto" hangingPunct="1">
              <a:spcBef>
                <a:spcPts val="0"/>
              </a:spcBef>
              <a:spcAft>
                <a:spcPts val="0"/>
              </a:spcAft>
              <a:defRPr/>
            </a:pPr>
            <a:r>
              <a:rPr lang="en-US" dirty="0" smtClean="0"/>
              <a:t>price-gouging or cartel tactics is much smaller.</a:t>
            </a:r>
          </a:p>
          <a:p>
            <a:pPr eaLnBrk="1" fontAlgn="auto" hangingPunct="1">
              <a:spcBef>
                <a:spcPts val="0"/>
              </a:spcBef>
              <a:spcAft>
                <a:spcPts val="0"/>
              </a:spcAft>
              <a:defRPr/>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43201-016D-49AF-9786-D68E5E816F59}" type="slidenum">
              <a:rPr lang="en-US" smtClean="0">
                <a:cs typeface="B Nazanin" pitchFamily="2" charset="-78"/>
              </a:rPr>
              <a:pPr fontAlgn="base">
                <a:spcBef>
                  <a:spcPct val="0"/>
                </a:spcBef>
                <a:spcAft>
                  <a:spcPct val="0"/>
                </a:spcAft>
                <a:defRPr/>
              </a:pPr>
              <a:t>46</a:t>
            </a:fld>
            <a:endParaRPr lang="en-US" smtClean="0">
              <a:cs typeface="B Nazanin" pitchFamily="2" charset="-7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AFE9F0-F2F9-4B46-AE5B-138921E116D9}" type="datetime1">
              <a:rPr lang="en-US" smtClean="0"/>
              <a:pPr/>
              <a:t>7/14/2014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8929272-9026-4EE7-B258-6FE021C147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093CBB-3B4B-44D3-85FB-EFDDC2FE5BF5}"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910C2F-B513-429E-BB88-80B812821CC0}"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چالشها">
    <p:spTree>
      <p:nvGrpSpPr>
        <p:cNvPr id="1" name=""/>
        <p:cNvGrpSpPr/>
        <p:nvPr/>
      </p:nvGrpSpPr>
      <p:grpSpPr>
        <a:xfrm>
          <a:off x="0" y="0"/>
          <a:ext cx="0" cy="0"/>
          <a:chOff x="0" y="0"/>
          <a:chExt cx="0" cy="0"/>
        </a:xfrm>
      </p:grpSpPr>
      <p:sp>
        <p:nvSpPr>
          <p:cNvPr id="3" name="Title 1"/>
          <p:cNvSpPr>
            <a:spLocks noGrp="1"/>
          </p:cNvSpPr>
          <p:nvPr>
            <p:ph type="title"/>
          </p:nvPr>
        </p:nvSpPr>
        <p:spPr>
          <a:xfrm>
            <a:off x="914400" y="0"/>
            <a:ext cx="8229600" cy="836712"/>
          </a:xfrm>
          <a:prstGeom prst="rect">
            <a:avLst/>
          </a:prstGeom>
          <a:ln>
            <a:noFill/>
          </a:ln>
        </p:spPr>
        <p:txBody>
          <a:bodyPr>
            <a:normAutofit/>
          </a:bodyPr>
          <a:lstStyle>
            <a:lvl1pPr algn="r">
              <a:defRPr sz="3200">
                <a:solidFill>
                  <a:schemeClr val="accent6">
                    <a:lumMod val="50000"/>
                  </a:schemeClr>
                </a:solidFill>
                <a:cs typeface="B Davat" pitchFamily="2" charset="-78"/>
              </a:defRPr>
            </a:lvl1pPr>
          </a:lstStyle>
          <a:p>
            <a:r>
              <a:rPr lang="en-US" dirty="0" smtClean="0"/>
              <a:t>Click to edit Master title style</a:t>
            </a:r>
            <a:endParaRPr lang="fa-IR" dirty="0"/>
          </a:p>
        </p:txBody>
      </p:sp>
      <p:cxnSp>
        <p:nvCxnSpPr>
          <p:cNvPr id="6" name="Straight Connector 5"/>
          <p:cNvCxnSpPr/>
          <p:nvPr userDrawn="1"/>
        </p:nvCxnSpPr>
        <p:spPr>
          <a:xfrm flipH="1">
            <a:off x="1115616" y="836712"/>
            <a:ext cx="8028384"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pic>
        <p:nvPicPr>
          <p:cNvPr id="8" name="Picture 7" descr="nemudar.jpg"/>
          <p:cNvPicPr>
            <a:picLocks noChangeAspect="1"/>
          </p:cNvPicPr>
          <p:nvPr userDrawn="1"/>
        </p:nvPicPr>
        <p:blipFill>
          <a:blip r:embed="rId2" cstate="print"/>
          <a:stretch>
            <a:fillRect/>
          </a:stretch>
        </p:blipFill>
        <p:spPr>
          <a:xfrm>
            <a:off x="11904" y="0"/>
            <a:ext cx="1100936" cy="908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0B7EFF-3263-4D8B-89A5-6CDEEE0E3587}"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7520FA-222E-4828-825B-31F57E348804}" type="datetime1">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29272-9026-4EE7-B258-6FE021C147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586794-4716-4CE5-914C-FC5ED2CC6440}" type="datetime1">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FBF8B7-01D0-4BD2-ABDB-F3F51871FDA9}" type="datetime1">
              <a:rPr lang="en-US" smtClean="0"/>
              <a:pPr/>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0D2830-40AB-48F1-BA5D-F8357CAE46C1}" type="datetime1">
              <a:rPr lang="en-US" smtClean="0"/>
              <a:pPr/>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802F9-AF9E-48C6-8A09-447DD9124D43}" type="datetime1">
              <a:rPr lang="en-US" smtClean="0"/>
              <a:pPr/>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25F68F-705E-421F-A061-669691825643}" type="datetime1">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29272-9026-4EE7-B258-6FE021C147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1CF1F9-9DAC-41D8-8E46-5F3E61C479B5}" type="datetime1">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8929272-9026-4EE7-B258-6FE021C1472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5A43B1-DB3D-4521-94CA-2F5B6DEBEDA1}" type="datetime1">
              <a:rPr lang="en-US" smtClean="0"/>
              <a:pPr/>
              <a:t>7/14/2014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929272-9026-4EE7-B258-6FE021C1472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mar.org.ir/"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1605;&#1588;&#1585;&#1608;&#1581;%20&#1578;&#1575;&#1579;&#1740;&#1585;&#1575;&#1578;%20&#1575;&#1580;&#1585;&#1575;&#1740;%20&#1576;&#1585;&#1606;&#1575;&#1605;&#1607;%20&#1578;&#1606;&#1592;&#1740;&#1605;%20&#1582;&#1575;&#1606;&#1608;&#1575;&#1583;&#1607;.ppt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1828800"/>
          </a:xfrm>
        </p:spPr>
        <p:txBody>
          <a:bodyPr>
            <a:normAutofit fontScale="90000"/>
          </a:bodyPr>
          <a:lstStyle/>
          <a:p>
            <a:pPr algn="ctr" rtl="1"/>
            <a:r>
              <a:rPr lang="fa-IR" sz="5000" dirty="0" smtClean="0">
                <a:solidFill>
                  <a:schemeClr val="accent6">
                    <a:lumMod val="20000"/>
                    <a:lumOff val="80000"/>
                  </a:schemeClr>
                </a:solidFill>
                <a:cs typeface="B Titr" pitchFamily="2" charset="-78"/>
              </a:rPr>
              <a:t>گزارش جمعيت در ايران و رابطه </a:t>
            </a:r>
            <a:br>
              <a:rPr lang="fa-IR" sz="5000" dirty="0" smtClean="0">
                <a:solidFill>
                  <a:schemeClr val="accent6">
                    <a:lumMod val="20000"/>
                    <a:lumOff val="80000"/>
                  </a:schemeClr>
                </a:solidFill>
                <a:cs typeface="B Titr" pitchFamily="2" charset="-78"/>
              </a:rPr>
            </a:br>
            <a:r>
              <a:rPr lang="fa-IR" sz="5000" dirty="0" smtClean="0">
                <a:solidFill>
                  <a:schemeClr val="accent6">
                    <a:lumMod val="20000"/>
                    <a:lumOff val="80000"/>
                  </a:schemeClr>
                </a:solidFill>
                <a:cs typeface="B Titr" pitchFamily="2" charset="-78"/>
              </a:rPr>
              <a:t>آن با </a:t>
            </a:r>
            <a:br>
              <a:rPr lang="fa-IR" sz="5000" dirty="0" smtClean="0">
                <a:solidFill>
                  <a:schemeClr val="accent6">
                    <a:lumMod val="20000"/>
                    <a:lumOff val="80000"/>
                  </a:schemeClr>
                </a:solidFill>
                <a:cs typeface="B Titr" pitchFamily="2" charset="-78"/>
              </a:rPr>
            </a:br>
            <a:r>
              <a:rPr lang="fa-IR" sz="5000" dirty="0" smtClean="0">
                <a:solidFill>
                  <a:schemeClr val="accent6">
                    <a:lumMod val="20000"/>
                    <a:lumOff val="80000"/>
                  </a:schemeClr>
                </a:solidFill>
                <a:cs typeface="B Titr" pitchFamily="2" charset="-78"/>
              </a:rPr>
              <a:t>صندوق جمعيت</a:t>
            </a:r>
            <a:endParaRPr lang="en-US" sz="5000" dirty="0">
              <a:solidFill>
                <a:schemeClr val="accent6">
                  <a:lumMod val="20000"/>
                  <a:lumOff val="80000"/>
                </a:schemeClr>
              </a:solidFill>
              <a:cs typeface="B Titr"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819" y="0"/>
            <a:ext cx="4720301" cy="668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59632" y="6372036"/>
            <a:ext cx="6480720" cy="369332"/>
          </a:xfrm>
          <a:prstGeom prst="rect">
            <a:avLst/>
          </a:prstGeom>
          <a:noFill/>
        </p:spPr>
        <p:txBody>
          <a:bodyPr wrap="square" rtlCol="1">
            <a:spAutoFit/>
          </a:bodyPr>
          <a:lstStyle/>
          <a:p>
            <a:r>
              <a:rPr lang="fa-IR" dirty="0" smtClean="0">
                <a:cs typeface="B Nazanin" pitchFamily="2" charset="-78"/>
              </a:rPr>
              <a:t>منبع:</a:t>
            </a:r>
            <a:r>
              <a:rPr lang="fa-IR" sz="1600" dirty="0" smtClean="0">
                <a:cs typeface="B Nazanin" pitchFamily="2" charset="-78"/>
              </a:rPr>
              <a:t> </a:t>
            </a:r>
            <a:r>
              <a:rPr lang="en-US" sz="1400" dirty="0" smtClean="0">
                <a:cs typeface="B Nazanin" pitchFamily="2" charset="-78"/>
              </a:rPr>
              <a:t>United Nations, Department of Economic and Social Affairs</a:t>
            </a:r>
          </a:p>
        </p:txBody>
      </p:sp>
      <p:sp>
        <p:nvSpPr>
          <p:cNvPr id="4" name="Slide Number Placeholder 3"/>
          <p:cNvSpPr>
            <a:spLocks noGrp="1"/>
          </p:cNvSpPr>
          <p:nvPr>
            <p:ph type="sldNum" sz="quarter" idx="12"/>
          </p:nvPr>
        </p:nvSpPr>
        <p:spPr/>
        <p:txBody>
          <a:bodyPr/>
          <a:lstStyle/>
          <a:p>
            <a:fld id="{98929272-9026-4EE7-B258-6FE021C14724}" type="slidenum">
              <a:rPr lang="en-US" smtClean="0"/>
              <a:pPr/>
              <a:t>10</a:t>
            </a:fld>
            <a:endParaRPr lang="en-US"/>
          </a:p>
        </p:txBody>
      </p:sp>
    </p:spTree>
    <p:extLst>
      <p:ext uri="{BB962C8B-B14F-4D97-AF65-F5344CB8AC3E}">
        <p14:creationId xmlns:p14="http://schemas.microsoft.com/office/powerpoint/2010/main" val="924794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lvl="0" algn="justLow" rtl="1"/>
            <a:r>
              <a:rPr lang="fa-IR" dirty="0" smtClean="0">
                <a:cs typeface="B Nazanin" pitchFamily="2" charset="-78"/>
              </a:rPr>
              <a:t>ایجاد مراکز بین المللی در کشور برای انجام عمل وازکتومی، نظیر مرکز جراحی ارومیه، که این مرکز پس از چندسال فعالیت با حمایت صندوق جمعیت به عنوان یک مرکز بین المللی در مبحث وازکتومی معرفی شد.</a:t>
            </a:r>
            <a:endParaRPr lang="en-US" dirty="0" smtClean="0">
              <a:cs typeface="B Nazanin" pitchFamily="2" charset="-78"/>
            </a:endParaRPr>
          </a:p>
          <a:p>
            <a:pPr lvl="0" algn="justLow" rtl="1"/>
            <a:r>
              <a:rPr lang="fa-IR" dirty="0" smtClean="0">
                <a:cs typeface="B Nazanin" pitchFamily="2" charset="-78"/>
              </a:rPr>
              <a:t>تعداد بالای برگزاری کارگاه هایی تحت عنوان بهداشت باروری در سراسر ایران که بودجه عظیمی را صرف برگزاری این کارگاه ها به منظور ترویج هرچه بیشتر جلو گیری از بارداری صرف می کنند.</a:t>
            </a:r>
            <a:endParaRPr lang="en-US" dirty="0" smtClean="0">
              <a:cs typeface="B Nazanin" pitchFamily="2" charset="-78"/>
            </a:endParaRPr>
          </a:p>
          <a:p>
            <a:pPr algn="justLow" rtl="1">
              <a:buNone/>
            </a:pPr>
            <a:r>
              <a:rPr lang="fa-IR" dirty="0" smtClean="0">
                <a:cs typeface="B Nazanin" pitchFamily="2" charset="-78"/>
              </a:rPr>
              <a:t>	حضور و ارتباط افراد مشکوک و نه چندان موجهی با مسئولین و مشاوران دفتر جمعیت وزارت بهداشت، دفتری که می توان آن را مسئول و متولی اصلی مساله کاهش جمعیت دانست، یکی از موضوعاتی است که نمی توان از آن به سادگی گذشت. محمد اسلامی یکی از کارشناسان این دفتر و از اعضای اسبق دفترتحکیم وحدت، یکی از رکن های اصلی اصرار بر اجرای برنامه های تنظیم خانواده در ایران است. وی ارتباط نزدیکی باصفیه شهریاری رئیس انجمن تنظیم خانواده ایران دارد.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410200"/>
          </a:xfrm>
        </p:spPr>
        <p:txBody>
          <a:bodyPr>
            <a:noAutofit/>
          </a:bodyPr>
          <a:lstStyle/>
          <a:p>
            <a:pPr algn="justLow" rtl="1"/>
            <a:r>
              <a:rPr lang="fa-IR" sz="2300" dirty="0" smtClean="0">
                <a:cs typeface="B Nazanin" pitchFamily="2" charset="-78"/>
              </a:rPr>
              <a:t>به گفته بسیاری از پرسنل و مرتبطین وزارت بهداشت،  تیم کارشناسان حاضر در دفتر جمعیت وزارت بهداشت، همگی مهره ای محمد اسلامی بوده که می توان نام همه این افراد را در کتاب های تالیفی شان پیرامون مساله تنظیم خانواده دید.</a:t>
            </a:r>
            <a:endParaRPr lang="en-US" sz="2300" dirty="0" smtClean="0">
              <a:cs typeface="B Nazanin" pitchFamily="2" charset="-78"/>
            </a:endParaRPr>
          </a:p>
          <a:p>
            <a:pPr algn="justLow" rtl="1"/>
            <a:r>
              <a:rPr lang="fa-IR" sz="2300" dirty="0" smtClean="0">
                <a:cs typeface="B Nazanin" pitchFamily="2" charset="-78"/>
              </a:rPr>
              <a:t>لازم است اشاره شود برخی کتب نوشته شده توسط این تیم، کاملا در راستای اهداف صندوق جمعیت بوده است. برای مثال مشاهده می شود کتابی با نام «احکام تنظیم خانواده» توسط این تیم نوشته شده که با حمایت مالی صندوق جمعیت قیمت آن رایگان شده است .</a:t>
            </a:r>
            <a:endParaRPr lang="en-US" sz="2300" dirty="0" smtClean="0">
              <a:cs typeface="B Nazanin" pitchFamily="2" charset="-78"/>
            </a:endParaRPr>
          </a:p>
          <a:p>
            <a:pPr algn="justLow" rtl="1"/>
            <a:r>
              <a:rPr lang="fa-IR" sz="2300" dirty="0" smtClean="0">
                <a:cs typeface="B Nazanin" pitchFamily="2" charset="-78"/>
              </a:rPr>
              <a:t>یا درمورد دیگر کتابی با موضوع همراهی علما در بحث تنظیم خانواده مجددا توسط همین تیم نوشته می شود که با بررسی های صورت گرفته مشخص ی شود با همین موضوع، همایشی نیز در افغانستان و با همکرای صندوق جمعیت در آن‌جا برگزار شده و منجر به صدور قطعنامه به نفع برنامه های تنظیم خانواده نیز میشود.</a:t>
            </a:r>
            <a:endParaRPr lang="en-US" sz="2300" dirty="0" smtClean="0">
              <a:cs typeface="B Nazanin" pitchFamily="2" charset="-78"/>
            </a:endParaRPr>
          </a:p>
          <a:p>
            <a:pPr algn="justLow" rtl="1"/>
            <a:r>
              <a:rPr lang="fa-IR" sz="2300" dirty="0" smtClean="0">
                <a:cs typeface="B Nazanin" pitchFamily="2" charset="-78"/>
              </a:rPr>
              <a:t>در مورد دیگری کتابی پیرامون موضوع وازکتومی منتشر شده است که مشاهده می شود بحث وازکتومی را بسیار عادی و روشی مناسب جلوه داده اند و با درج عباراتی نظیر "وازکتومی موجب کاهش لذت جنسی نمی شود"، "وازکتومی مردانگی را از مرد نمیگیرد"  موجب انحراف ذهن خواننده از بحث اصلی یعنی عقیم شدن فردمی شوند.</a:t>
            </a:r>
            <a:endParaRPr lang="en-US" sz="2300" dirty="0" smtClean="0">
              <a:cs typeface="B Nazanin" pitchFamily="2" charset="-78"/>
            </a:endParaRPr>
          </a:p>
          <a:p>
            <a:pPr algn="justLow" rtl="1"/>
            <a:endParaRPr lang="en-US" sz="2300"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buNone/>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صندوق جمعیت و مجلس شورای اسلامی:</a:t>
            </a:r>
          </a:p>
          <a:p>
            <a:pPr algn="justLow" rtl="1">
              <a:buNone/>
            </a:pPr>
            <a:endParaRPr lang="en-US" b="1" dirty="0" smtClean="0">
              <a:cs typeface="B Nazanin" pitchFamily="2" charset="-78"/>
            </a:endParaRPr>
          </a:p>
          <a:p>
            <a:pPr algn="justLow" rtl="1"/>
            <a:r>
              <a:rPr lang="fa-IR" dirty="0" smtClean="0">
                <a:cs typeface="B Nazanin" pitchFamily="2" charset="-78"/>
              </a:rPr>
              <a:t>مجلس شورای اسلامی، یکی دیگر از دستگاه‌هایی است که مورد توجه صندوق بین المللی جمعیت قرار گرفته است، البته تکرار این نکته ضروری ست که اکثر روابط برقرار شده میان صندوق و دستگاه‌های مختلف، ظواهر قانونی داشته و خارج از عرف و قانون نبوده است لکن باید توجه داشت افراد وابسته و یا همسو با صندوق با حضور در جلسات و کمیسیون‌های  مربوطه، موجب انحراف پرونده جمعیت به سمت و سوی مورد نظرخود می شوند .</a:t>
            </a:r>
            <a:endParaRPr lang="en-US" dirty="0" smtClean="0">
              <a:cs typeface="B Nazanin" pitchFamily="2" charset="-78"/>
            </a:endParaRPr>
          </a:p>
          <a:p>
            <a:pPr algn="justLow" rtl="1"/>
            <a:r>
              <a:rPr lang="fa-IR" dirty="0" smtClean="0">
                <a:cs typeface="B Nazanin" pitchFamily="2" charset="-78"/>
              </a:rPr>
              <a:t>به عنوان مثال در یکی از جلساتی که در ابان ماه سال جاری درمرکز پژوش های مجلس برگزار شد، دیده می شود که تمام افرادی که با صندوق جمعیت به نحوی در ارتباط هستند و یا از این صندوق جایزه بین المللی دریافت کرده اند با افزایش نرخ رشد با توجیهات مختلفی نظیر افزایش فقر، نبود شغل، نبود آب و... مخالف اند و در مقابل متخصصان دیگر در همان جلسه با نظریات این عده مخالفت و آمارو ارقام ارائه شده توسط گروه مذکور در مورد جمعیت را رد کرده اند و معتقد به افزایش نرخ رشد جمعیت هستند.</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صندوق جمعیت و سمن‌ها (</a:t>
            </a:r>
            <a:r>
              <a:rPr lang="en-US" b="1" dirty="0" smtClean="0">
                <a:effectLst>
                  <a:outerShdw blurRad="38100" dist="38100" dir="2700000" algn="tl">
                    <a:srgbClr val="000000">
                      <a:alpha val="43137"/>
                    </a:srgbClr>
                  </a:outerShdw>
                </a:effectLst>
                <a:cs typeface="B Nazanin" pitchFamily="2" charset="-78"/>
              </a:rPr>
              <a:t>NGO</a:t>
            </a:r>
            <a:r>
              <a:rPr lang="fa-IR" b="1" dirty="0" smtClean="0">
                <a:effectLst>
                  <a:outerShdw blurRad="38100" dist="38100" dir="2700000" algn="tl">
                    <a:srgbClr val="000000">
                      <a:alpha val="43137"/>
                    </a:srgbClr>
                  </a:outerShdw>
                </a:effectLst>
                <a:cs typeface="B Nazanin" pitchFamily="2" charset="-78"/>
              </a:rPr>
              <a:t> ها):</a:t>
            </a:r>
          </a:p>
          <a:p>
            <a:pPr algn="justLow" rtl="1">
              <a:buNone/>
            </a:pPr>
            <a:endParaRPr lang="en-US" b="1" dirty="0" smtClean="0">
              <a:cs typeface="B Nazanin" pitchFamily="2" charset="-78"/>
            </a:endParaRPr>
          </a:p>
          <a:p>
            <a:pPr algn="justLow" rtl="1"/>
            <a:r>
              <a:rPr lang="fa-IR" dirty="0" smtClean="0">
                <a:cs typeface="B Nazanin" pitchFamily="2" charset="-78"/>
              </a:rPr>
              <a:t>سازمان های مردم نهاد یا همان </a:t>
            </a:r>
            <a:r>
              <a:rPr lang="en-US" dirty="0" smtClean="0">
                <a:cs typeface="B Nazanin" pitchFamily="2" charset="-78"/>
              </a:rPr>
              <a:t>NGO</a:t>
            </a:r>
            <a:r>
              <a:rPr lang="fa-IR" dirty="0" smtClean="0">
                <a:cs typeface="B Nazanin" pitchFamily="2" charset="-78"/>
              </a:rPr>
              <a:t>ها، یکی از ابزارهای مهم و تاثیرگذار اتاق های فکر غرب در کشورهای نظیر ایران هستند. همان طور که در نمودار ابتدای گزارش نیز آمد، خود دستگاه های امریکایی این ادعا را تایید و درنمودار بازوران اجرایی خود، از </a:t>
            </a:r>
            <a:r>
              <a:rPr lang="en-US" dirty="0" smtClean="0">
                <a:cs typeface="B Nazanin" pitchFamily="2" charset="-78"/>
              </a:rPr>
              <a:t>NGO</a:t>
            </a:r>
            <a:r>
              <a:rPr lang="fa-IR" dirty="0" smtClean="0">
                <a:cs typeface="B Nazanin" pitchFamily="2" charset="-78"/>
              </a:rPr>
              <a:t>ها به عنوان یکی از بازوان عملیاتی خود نام برده اند.</a:t>
            </a:r>
            <a:endParaRPr lang="en-US" dirty="0" smtClean="0">
              <a:cs typeface="B Nazanin" pitchFamily="2" charset="-78"/>
            </a:endParaRPr>
          </a:p>
          <a:p>
            <a:pPr algn="justLow" rtl="1"/>
            <a:r>
              <a:rPr lang="fa-IR" dirty="0" smtClean="0">
                <a:cs typeface="B Nazanin" pitchFamily="2" charset="-78"/>
              </a:rPr>
              <a:t>قابل توجه است که بزرگ ترین </a:t>
            </a:r>
            <a:r>
              <a:rPr lang="en-US" dirty="0" smtClean="0">
                <a:cs typeface="B Nazanin" pitchFamily="2" charset="-78"/>
              </a:rPr>
              <a:t>NGO</a:t>
            </a:r>
            <a:r>
              <a:rPr lang="fa-IR" dirty="0" smtClean="0">
                <a:cs typeface="B Nazanin" pitchFamily="2" charset="-78"/>
              </a:rPr>
              <a:t> دنیا، در کشور ایران و در موضوع تنظیم خانواده مشغول به فعالیت است. «انجمن تنظیم خانواده ایران» توسط ستاره فرمانفرمائینان در سال 137؟ تاسیس وبلافاصله به عضویت فدراسیون بین المللی درآمد و بدین ترتیب توانست از حمایت های کثیر مالی و محتوایی این فدراسیون بهره گیرد. باید توجه داشت که این عضویت سریع در  یک فدراسیون بین المللی بدون حمایت و پشتیبانی غرب چگونه امکان پذیر است؟</a:t>
            </a:r>
            <a:endParaRPr lang="en-US" dirty="0" smtClean="0">
              <a:cs typeface="B Nazanin" pitchFamily="2" charset="-78"/>
            </a:endParaRPr>
          </a:p>
          <a:p>
            <a:pPr algn="justLow" rtl="1"/>
            <a:r>
              <a:rPr lang="fa-IR" dirty="0" smtClean="0">
                <a:cs typeface="B Nazanin" pitchFamily="2" charset="-78"/>
              </a:rPr>
              <a:t>صفیه شهریاری  رئیس این انجمن، فردی است کهضمن سفرهای بسیار به خارج از کشور، هم اکنون توسط وزارت اطلاعات علی الظاهر محدود شده است لکن همچنان فعالیت های خود را در موضع تنظیم خانواده ادامه می دهد.</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r>
              <a:rPr lang="fa-IR" dirty="0" smtClean="0">
                <a:cs typeface="B Nazanin" pitchFamily="2" charset="-78"/>
              </a:rPr>
              <a:t>شهریاری که گفته می شود به کاخ ملکه انگلیس نیز رفت و آمد دارد، دارای کرسی های مختلفی در فدراسیون های بین المللی دارد و ارتباط وی با افراد مساله دار کاملا مشهود است</a:t>
            </a:r>
            <a:endParaRPr lang="en-US" dirty="0" smtClean="0">
              <a:cs typeface="B Nazanin" pitchFamily="2" charset="-78"/>
            </a:endParaRPr>
          </a:p>
          <a:p>
            <a:pPr algn="justLow" rtl="1"/>
            <a:r>
              <a:rPr lang="fa-IR" dirty="0" smtClean="0">
                <a:cs typeface="B Nazanin" pitchFamily="2" charset="-78"/>
              </a:rPr>
              <a:t>انجمن تنظیم خانواده در یک آن بازوی عملیاتی دو مرجع مهم است، نخست بازوی عملیاتی دکترین امنیت ملی امریکا که حمایت های صندوق جمعیت از این انجمن کاملا مشهود و مستند است، اما دستگاه دیگری که از این انجمن به عنوان بازوی عملیاتی خود همچنان بهره می برد وزارت بهداشت است. اعضای کنونی انجمن تنظیم خانواده اکثرا پزشک و از اعضای فعلی و اسبق وزارت بهداشت هستند که ارتباط بسیاری نزدیکی با مسئولین فعلی انجمن نیز دارند و سیاست های تنظیم خانواده درایران را با هم به جلو حرکت می دهند. انجمن مذکور علاوه بر بحث بهداشت باروری یا همان تنظیم خانواده در بحث ایدز نیز بسیار فعال بوده و طرح بسیاری را دراین زمینه به مرحله اجرا رسانده است این انجمن توانسته به واسطه عضویت در فدارسیون های بین المللی بودجه های کثیری را دریافت و صرف سیاست های جلوگیری از بارداری در ایران بکند.</a:t>
            </a:r>
            <a:endParaRPr lang="en-US" dirty="0" smtClean="0">
              <a:cs typeface="B Nazanin" pitchFamily="2" charset="-78"/>
            </a:endParaRPr>
          </a:p>
          <a:p>
            <a:pPr algn="justLow" rtl="1"/>
            <a:r>
              <a:rPr lang="fa-IR" dirty="0" smtClean="0">
                <a:cs typeface="B Nazanin" pitchFamily="2" charset="-78"/>
              </a:rPr>
              <a:t>از اقدامات این فرد گزارش کاملی در دست است که جداگانه ارائه می گردد.</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buNone/>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صندوق جمعیت و هلال احمر:</a:t>
            </a:r>
          </a:p>
          <a:p>
            <a:pPr algn="justLow" rtl="1">
              <a:buNone/>
            </a:pPr>
            <a:endParaRPr lang="en-US" b="1" dirty="0" smtClean="0">
              <a:cs typeface="B Nazanin" pitchFamily="2" charset="-78"/>
            </a:endParaRPr>
          </a:p>
          <a:p>
            <a:pPr algn="justLow" rtl="1"/>
            <a:r>
              <a:rPr lang="fa-IR" dirty="0" smtClean="0">
                <a:cs typeface="B Nazanin" pitchFamily="2" charset="-78"/>
              </a:rPr>
              <a:t>هلال احمر به عنوان دستگاهی دارای ابعاد بین المللی نسبت به برخی دستگاه‌های دیگر باسهولت بیشتری می تواند مورد دخالت آژانس‌های بین المللی قرار گیرد. دفتر صندوق جمعیت در ایران با شناسایی دقیق هلال احمر به عنوان یکی از مراکز همکاری با خود، ارتباطات زیادی را با این سازمان برقرار کرده و توانسته است بسیاری از طرح های خود را با بودجه خود این سازمان، به مرحله اجرا برساند. با همین توضیح  دیده می شود چندین دوره آموزشی با موضوع «باروری و تنظیم خانواده در زمان های بحرانی» برای اعضای این سازمان با کمک صندوق جمعیت برگزار شده است.</a:t>
            </a:r>
            <a:endParaRPr lang="en-US" dirty="0" smtClean="0">
              <a:cs typeface="B Nazanin" pitchFamily="2" charset="-78"/>
            </a:endParaRPr>
          </a:p>
          <a:p>
            <a:pPr algn="justLow" rtl="1"/>
            <a:r>
              <a:rPr lang="fa-IR" dirty="0" smtClean="0">
                <a:cs typeface="B Nazanin" pitchFamily="2" charset="-78"/>
              </a:rPr>
              <a:t>تحلیلی که می توان برای این دوره ها ارائه داد این است که تجربه هشت سال جنگ تحمیلی و تجربه بحران های ناگواری نظیر زلزله بم نشان می دهد که مدتی پس از وقوع چنین حوادثی، افراد کم کم روحیه خود را بازسازی کرده وبدین ترتیب، مجددا نرخ رشد جمعیت حالت صعودی پیدا کرده و خانواده شروع به زاد و لد می کنند. نگاه به آمار نرخ رشد جمعیت مربوط به سال های جنگ و بعد از وقوع زلزله بم به خوبی نشان می دهد که نرخ رشد جمعیت درموارد مذکور افزایش پیدا کرده است.</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lgn="justLow" rtl="1"/>
            <a:r>
              <a:rPr lang="fa-IR" dirty="0" smtClean="0">
                <a:cs typeface="B Nazanin" pitchFamily="2" charset="-78"/>
              </a:rPr>
              <a:t>صندوق جمعیت با درس گرفتن از این تجربه ها و با عنایت به اینکه در لحظات بحرانی فقط می تواند بر روی کمک سازمانی مانند هلال احمر حساب کند و نه دستگاه‌ها و سمن‌های دیگر، اقدام به برگزاری دوره های مختلف با موضوعیت تنظیم خانواده و تربیت نیرو متخصص در شرایط بحران برای ادامه دادن به برنامه تنظیم خانواده حتی در بدترین شرایط کرده است. در کنار این‌ها، صندوق جمعیت توانسته است که با بودجه دولت ایران پایگاه دیگری برای خود و به منظور جلوگیری از افزایش جمعیت و مهم تر از همه تحت پوشش قانونی، برای خود راه اندازی کند. </a:t>
            </a:r>
            <a:endParaRPr lang="en-US" dirty="0" smtClean="0">
              <a:cs typeface="B Nazanin" pitchFamily="2" charset="-78"/>
            </a:endParaRPr>
          </a:p>
          <a:p>
            <a:pPr algn="justLow" rtl="1"/>
            <a:r>
              <a:rPr lang="fa-IR" dirty="0" smtClean="0">
                <a:cs typeface="B Nazanin" pitchFamily="2" charset="-78"/>
              </a:rPr>
              <a:t>بحث واردات دارو توسط هلال احمر یکی از موضوعات مهم دیگر است که لازمه انجام کار تحقیقاتی بیشتر در این زمینه برای ارائه گزارش است.</a:t>
            </a:r>
            <a:endParaRPr lang="en-US" dirty="0" smtClean="0">
              <a:cs typeface="B Nazanin" pitchFamily="2" charset="-78"/>
            </a:endParaRPr>
          </a:p>
          <a:p>
            <a:pPr algn="justLow" rtl="1">
              <a:buNone/>
            </a:pP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algn="justLow" rtl="1">
              <a:buNone/>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صندوق جمعیت و مرکز آمار ایران:</a:t>
            </a:r>
          </a:p>
          <a:p>
            <a:pPr algn="justLow" rtl="1">
              <a:buNone/>
            </a:pPr>
            <a:endParaRPr lang="en-US" b="1" dirty="0" smtClean="0">
              <a:cs typeface="B Nazanin" pitchFamily="2" charset="-78"/>
            </a:endParaRPr>
          </a:p>
          <a:p>
            <a:pPr algn="justLow" rtl="1"/>
            <a:r>
              <a:rPr lang="fa-IR" dirty="0" smtClean="0">
                <a:cs typeface="B Nazanin" pitchFamily="2" charset="-78"/>
              </a:rPr>
              <a:t>مرکز آمار ایران به عنوان اصلی ترین دستگاه جمع آوری و آنالیز اطلاعات منابع انسانی و طبیعی کشور،  از دخالت صندوق جمعیت در امان نمانده و همکاری های وسیعی را در سطح عمیقی با صندوق داشته است.</a:t>
            </a:r>
            <a:endParaRPr lang="en-US" dirty="0" smtClean="0">
              <a:cs typeface="B Nazanin" pitchFamily="2" charset="-78"/>
            </a:endParaRPr>
          </a:p>
          <a:p>
            <a:pPr algn="justLow" rtl="1"/>
            <a:r>
              <a:rPr lang="fa-IR" dirty="0" smtClean="0">
                <a:cs typeface="B Nazanin" pitchFamily="2" charset="-78"/>
              </a:rPr>
              <a:t>صندوق جمعیت با حمایت مالی و محتوایی از این مرکز و تحت پوشش همکاری، توانسته به آمار و نتایج حاصل از سرشماری های نفوس و مسکن دست یافته و آن را در اختیار مرجع اصلی خود یعنی اتاق های فکر غرب قرار دهد. این در حالی است که هنوز مرکز آمار ایران اطلاعات حاصل از سرشماری را در اختیار  شورای فرهنگی اجتماعی زنان قرار نداده است.</a:t>
            </a:r>
            <a:endParaRPr lang="en-US" dirty="0" smtClean="0">
              <a:cs typeface="B Nazanin" pitchFamily="2" charset="-78"/>
            </a:endParaRPr>
          </a:p>
          <a:p>
            <a:pPr algn="justLow" rtl="1"/>
            <a:r>
              <a:rPr lang="fa-IR" dirty="0" smtClean="0">
                <a:cs typeface="B Nazanin" pitchFamily="2" charset="-78"/>
              </a:rPr>
              <a:t>گواه این سخن آن جاست که سازمان ملل چندی پیش سه وضعیت برای جمعیت آینده کشور پیش بینی کند که این پیش بینی جز با اتکاب به امار دقیق حاصل از نتایج سرشماری ها حاصل نمی شود.</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lgn="justLow" rtl="1"/>
            <a:r>
              <a:rPr lang="fa-IR" dirty="0" smtClean="0">
                <a:cs typeface="B Nazanin" pitchFamily="2" charset="-78"/>
              </a:rPr>
              <a:t>اما در این میان تحلیل مهم تری نیزمی توان ارائه داد و آن سطح همکاری یا به عبارتی دخالت صندوق جمعیت در سرشماری نفوس و مسکن است که برطبق این تحلیل، می توان گفت حتی سوالات طرح شده در پرسشنامه سرشماری نفوس و مسکن نیز با دخالت صندوق جمعیت طرح اما با عنواین گمراه کننده طرح گردیده است. برای مثال صندوق جمعیت برای گنجاندن پسرش های مد نظر خود در پرسشنامه،  پرسشنامه های برخی کشورهای دیگررا به عنوان مشاوره و راهنما در اختیار مرکز امار قرار می دهد و بدین طریق آن‌چه به دنبال آن است را در پرسشنامه سرشماری عمومی نفوس و مسکن در ایران، می گنجاند. طرح این سوال ضروری است که آیا نتایج حاصل از سرشماری (به هرشکل)در کشورهای اروپایی در اختیار مراجع بین المللی قرار می گیرد؟</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lgn="justLow" rtl="1"/>
            <a:r>
              <a:rPr lang="fa-IR" dirty="0" smtClean="0">
                <a:cs typeface="B Nazanin" pitchFamily="2" charset="-78"/>
              </a:rPr>
              <a:t>موارد مذکور تنها بخشی از فعالیت‌ها و اقدامات صورت گرفته توسط غرب در جمهوری اسلامی ایران، در سایه  بی توجهی بسیاری از رسانه ها و مسئولین به‌منظوره کاهش نرخ رشد جمعیت و سپس انقطاع نسل مردم مسلمان ایران است که در این گزارش سعی شد آن‌چه بر سر نرخ رشد جمعیت در این  سال ها رفته است را نوعی اقدام تروریستی و امنیتی (</a:t>
            </a:r>
            <a:r>
              <a:rPr lang="fa-IR" u="sng" dirty="0" smtClean="0">
                <a:cs typeface="B Nazanin" pitchFamily="2" charset="-78"/>
              </a:rPr>
              <a:t>تروریسم جمعیتی</a:t>
            </a:r>
            <a:r>
              <a:rPr lang="fa-IR" dirty="0" smtClean="0">
                <a:cs typeface="B Nazanin" pitchFamily="2" charset="-78"/>
              </a:rPr>
              <a:t>) نشان دهد. برای هر یک از محورهای یاد شده در این گزارش، گزارش کامل تر و مستندی در اختیار است که جداگانه ارائه می گردد.</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93899215"/>
              </p:ext>
            </p:extLst>
          </p:nvPr>
        </p:nvGraphicFramePr>
        <p:xfrm>
          <a:off x="683569" y="548680"/>
          <a:ext cx="7992888"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24" name="Freeform 23"/>
          <p:cNvSpPr/>
          <p:nvPr/>
        </p:nvSpPr>
        <p:spPr>
          <a:xfrm>
            <a:off x="1212338" y="1505013"/>
            <a:ext cx="6175772" cy="3103562"/>
          </a:xfrm>
          <a:custGeom>
            <a:avLst/>
            <a:gdLst>
              <a:gd name="connsiteX0" fmla="*/ 6175948 w 6175948"/>
              <a:gd name="connsiteY0" fmla="*/ 0 h 3102964"/>
              <a:gd name="connsiteX1" fmla="*/ 5156617 w 6175948"/>
              <a:gd name="connsiteY1" fmla="*/ 1528996 h 3102964"/>
              <a:gd name="connsiteX2" fmla="*/ 4077325 w 6175948"/>
              <a:gd name="connsiteY2" fmla="*/ 2383436 h 3102964"/>
              <a:gd name="connsiteX3" fmla="*/ 3087974 w 6175948"/>
              <a:gd name="connsiteY3" fmla="*/ 2623278 h 3102964"/>
              <a:gd name="connsiteX4" fmla="*/ 2023673 w 6175948"/>
              <a:gd name="connsiteY4" fmla="*/ 2833141 h 3102964"/>
              <a:gd name="connsiteX5" fmla="*/ 929391 w 6175948"/>
              <a:gd name="connsiteY5" fmla="*/ 2983042 h 3102964"/>
              <a:gd name="connsiteX6" fmla="*/ 0 w 6175948"/>
              <a:gd name="connsiteY6" fmla="*/ 3102964 h 310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5948" h="3102964">
                <a:moveTo>
                  <a:pt x="6175948" y="0"/>
                </a:moveTo>
                <a:cubicBezTo>
                  <a:pt x="5841167" y="565878"/>
                  <a:pt x="5506387" y="1131757"/>
                  <a:pt x="5156617" y="1528996"/>
                </a:cubicBezTo>
                <a:cubicBezTo>
                  <a:pt x="4806847" y="1926235"/>
                  <a:pt x="4422099" y="2201056"/>
                  <a:pt x="4077325" y="2383436"/>
                </a:cubicBezTo>
                <a:cubicBezTo>
                  <a:pt x="3732551" y="2565816"/>
                  <a:pt x="3430249" y="2548327"/>
                  <a:pt x="3087974" y="2623278"/>
                </a:cubicBezTo>
                <a:cubicBezTo>
                  <a:pt x="2745699" y="2698229"/>
                  <a:pt x="2383437" y="2773180"/>
                  <a:pt x="2023673" y="2833141"/>
                </a:cubicBezTo>
                <a:cubicBezTo>
                  <a:pt x="1663909" y="2893102"/>
                  <a:pt x="929391" y="2983042"/>
                  <a:pt x="929391" y="2983042"/>
                </a:cubicBezTo>
                <a:lnTo>
                  <a:pt x="0" y="3102964"/>
                </a:lnTo>
              </a:path>
            </a:pathLst>
          </a:cu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fa-IR">
              <a:solidFill>
                <a:prstClr val="black"/>
              </a:solidFill>
            </a:endParaRPr>
          </a:p>
        </p:txBody>
      </p:sp>
      <p:cxnSp>
        <p:nvCxnSpPr>
          <p:cNvPr id="4" name="Straight Arrow Connector 3"/>
          <p:cNvCxnSpPr/>
          <p:nvPr/>
        </p:nvCxnSpPr>
        <p:spPr>
          <a:xfrm rot="10800000" flipV="1">
            <a:off x="1654563" y="2393814"/>
            <a:ext cx="6429375" cy="1000125"/>
          </a:xfrm>
          <a:prstGeom prst="straightConnector1">
            <a:avLst/>
          </a:prstGeom>
          <a:ln w="63500">
            <a:solidFill>
              <a:srgbClr val="ED7D37"/>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8929272-9026-4EE7-B258-6FE021C14724}"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down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fa-IR" sz="4800" b="1" dirty="0" smtClean="0">
                <a:effectLst>
                  <a:outerShdw blurRad="38100" dist="38100" dir="2700000" algn="tl">
                    <a:srgbClr val="000000">
                      <a:alpha val="43137"/>
                    </a:srgbClr>
                  </a:outerShdw>
                </a:effectLst>
                <a:cs typeface="2  Yekan" pitchFamily="2" charset="-78"/>
              </a:rPr>
              <a:t>چالش های سیاسی و امنیتی ناشی از کاهش جمعیت</a:t>
            </a:r>
            <a:endParaRPr lang="en-US" sz="4800" dirty="0">
              <a:effectLst>
                <a:outerShdw blurRad="38100" dist="38100" dir="2700000" algn="tl">
                  <a:srgbClr val="000000">
                    <a:alpha val="43137"/>
                  </a:srgbClr>
                </a:outerShdw>
              </a:effectLst>
              <a:cs typeface="2  Yeka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lgn="justLow" rtl="1"/>
            <a:r>
              <a:rPr lang="fa-IR" dirty="0" smtClean="0">
                <a:cs typeface="B Nazanin" pitchFamily="2" charset="-78"/>
              </a:rPr>
              <a:t>از مهم ترين و فراگيرترين آسيب‌هاي ناشي از كاهش جمعيت، چالش‌هاي سياسي- امنيتي است. حكومت‌ها با توجه به موقعيت‌شان براي حفظ امنيت خود و كشورشان بايد به هر چيزي كه با امنيت‌ در ارتباط است توجه كنند و بر حسب تاثير‌گذاري آن بر امنيت‌شان سياست‌گذاري و تدبيرانديشي كنند. موقعيت كشور ايران و نظام منحصر به فرد جمهوري اسلامي كه همواره در معرض دشمني قدرت‌هاي جهاني قرار دارد باعث مي‌شود كه اين موارد اهميت بيشتري پيدا كنند. </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92500"/>
          </a:bodyPr>
          <a:lstStyle/>
          <a:p>
            <a:pPr algn="justLow" rtl="1">
              <a:buNone/>
            </a:pPr>
            <a:r>
              <a:rPr lang="fa-IR" b="1" dirty="0" smtClean="0">
                <a:effectLst>
                  <a:outerShdw blurRad="38100" dist="38100" dir="2700000" algn="tl">
                    <a:srgbClr val="000000">
                      <a:alpha val="43137"/>
                    </a:srgbClr>
                  </a:outerShdw>
                </a:effectLst>
                <a:cs typeface="B Nazanin" pitchFamily="2" charset="-78"/>
              </a:rPr>
              <a:t>	عوامل سیاسی کاهش جمعیت</a:t>
            </a:r>
            <a:endParaRPr lang="en-US" dirty="0" smtClean="0">
              <a:effectLst>
                <a:outerShdw blurRad="38100" dist="38100" dir="2700000" algn="tl">
                  <a:srgbClr val="000000">
                    <a:alpha val="43137"/>
                  </a:srgbClr>
                </a:outerShdw>
              </a:effectLst>
              <a:cs typeface="B Nazanin" pitchFamily="2" charset="-78"/>
            </a:endParaRPr>
          </a:p>
          <a:p>
            <a:pPr lvl="0" algn="justLow" rtl="1"/>
            <a:r>
              <a:rPr lang="fa-IR" dirty="0" smtClean="0">
                <a:cs typeface="B Nazanin" pitchFamily="2" charset="-78"/>
              </a:rPr>
              <a:t>نقش ابرقدرت‌­ها در كنترل جمعيت جهاني </a:t>
            </a:r>
            <a:endParaRPr lang="en-US" dirty="0" smtClean="0">
              <a:cs typeface="B Nazanin" pitchFamily="2" charset="-78"/>
            </a:endParaRPr>
          </a:p>
          <a:p>
            <a:pPr lvl="0" algn="justLow" rtl="1"/>
            <a:r>
              <a:rPr lang="fa-IR" dirty="0" smtClean="0">
                <a:cs typeface="B Nazanin" pitchFamily="2" charset="-78"/>
              </a:rPr>
              <a:t>نگرانی کشورهای غربی از افزايش جمعيت کشور‌هاي اسلامي</a:t>
            </a:r>
            <a:endParaRPr lang="en-US" dirty="0" smtClean="0">
              <a:cs typeface="B Nazanin" pitchFamily="2" charset="-78"/>
            </a:endParaRPr>
          </a:p>
          <a:p>
            <a:pPr lvl="0" algn="justLow" rtl="1"/>
            <a:r>
              <a:rPr lang="fa-IR" dirty="0" smtClean="0">
                <a:cs typeface="B Nazanin" pitchFamily="2" charset="-78"/>
              </a:rPr>
              <a:t>به راه انداختن جنگ جمعیتی با هدف کاهش جمعیت مسلمانان از سوی بنگاه­های صهيونيستي و تشویق زنان یهودی به زایش و افزایش جمعیت</a:t>
            </a:r>
            <a:endParaRPr lang="en-US" dirty="0" smtClean="0">
              <a:cs typeface="B Nazanin" pitchFamily="2" charset="-78"/>
            </a:endParaRPr>
          </a:p>
          <a:p>
            <a:pPr lvl="0" algn="justLow" rtl="1"/>
            <a:r>
              <a:rPr lang="fa-IR" dirty="0" smtClean="0">
                <a:cs typeface="B Nazanin" pitchFamily="2" charset="-78"/>
              </a:rPr>
              <a:t>سياستگذاري و فرماندهي سردمداران جهاني در راستای کاهش جمعیت در کشورهای اسلامی</a:t>
            </a:r>
            <a:endParaRPr lang="en-US" dirty="0" smtClean="0">
              <a:cs typeface="B Nazanin" pitchFamily="2" charset="-78"/>
            </a:endParaRPr>
          </a:p>
          <a:p>
            <a:pPr lvl="0" algn="justLow" rtl="1"/>
            <a:r>
              <a:rPr lang="fa-IR" dirty="0" smtClean="0">
                <a:cs typeface="B Nazanin" pitchFamily="2" charset="-78"/>
              </a:rPr>
              <a:t>جهانی­سازی غربی و اعمال سیاست­های کاهش جمعیت در جهان با اهداف سیاسی</a:t>
            </a:r>
            <a:endParaRPr lang="en-US" dirty="0" smtClean="0">
              <a:cs typeface="B Nazanin" pitchFamily="2" charset="-78"/>
            </a:endParaRPr>
          </a:p>
          <a:p>
            <a:pPr lvl="0" algn="justLow" rtl="1"/>
            <a:r>
              <a:rPr lang="fa-IR" dirty="0" smtClean="0">
                <a:cs typeface="B Nazanin" pitchFamily="2" charset="-78"/>
              </a:rPr>
              <a:t>مواجه شدن کشورهای غربی با کاهش جمعیت در كشور خود و در پیش گرفتن سیاست خارجی کاهش جمعیت در سایر کشورها از طریق سازمان­های بین­المللی نظیر: صندوق جمعيت سازمان ملل متحد، سازمان جهاني بهداشت، كميسارياي عالي پناهندگان سازمان ملل متحد، يونيسف ،بانك جهاني و صندوق بين المللي پول و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r>
              <a:rPr lang="fa-IR" b="1" dirty="0" smtClean="0">
                <a:effectLst>
                  <a:outerShdw blurRad="38100" dist="38100" dir="2700000" algn="tl">
                    <a:srgbClr val="000000">
                      <a:alpha val="43137"/>
                    </a:srgbClr>
                  </a:outerShdw>
                </a:effectLst>
                <a:cs typeface="B Nazanin" pitchFamily="2" charset="-78"/>
              </a:rPr>
              <a:t>1- چالش ها و برنامه ها در  بعد بین المللی </a:t>
            </a:r>
            <a:endParaRPr lang="en-US" dirty="0" smtClean="0">
              <a:effectLst>
                <a:outerShdw blurRad="38100" dist="38100" dir="2700000" algn="tl">
                  <a:srgbClr val="000000">
                    <a:alpha val="43137"/>
                  </a:srgbClr>
                </a:outerShdw>
              </a:effectLst>
              <a:cs typeface="B Nazanin" pitchFamily="2" charset="-78"/>
            </a:endParaRPr>
          </a:p>
          <a:p>
            <a:pPr algn="justLow" rtl="1"/>
            <a:r>
              <a:rPr lang="fa-IR" b="1" dirty="0" smtClean="0">
                <a:effectLst>
                  <a:outerShdw blurRad="38100" dist="38100" dir="2700000" algn="tl">
                    <a:srgbClr val="000000">
                      <a:alpha val="43137"/>
                    </a:srgbClr>
                  </a:outerShdw>
                </a:effectLst>
                <a:cs typeface="B Nazanin" pitchFamily="2" charset="-78"/>
              </a:rPr>
              <a:t>الف- برنامه غیر مسلحانه </a:t>
            </a:r>
            <a:endParaRPr lang="en-US"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طبق سند منتشر شده از سوي پنتاگون برنامه هايي كه كليه آژانس هاي  سازمان ملل</a:t>
            </a:r>
            <a:r>
              <a:rPr lang="en-US" dirty="0" smtClean="0">
                <a:cs typeface="B Nazanin" pitchFamily="2" charset="-78"/>
              </a:rPr>
              <a:t>(UN)</a:t>
            </a:r>
            <a:r>
              <a:rPr lang="fa-IR" dirty="0" smtClean="0">
                <a:cs typeface="B Nazanin" pitchFamily="2" charset="-78"/>
              </a:rPr>
              <a:t> در سطح جهان در كشورهاي ديگر اجرا مي كنند به عنوان عمليات دفاعي و نظامي ارتش آمريكاست و سازمانها و مراکز مهم بين المللي و آژانس هاي سازمان ملل از جمله صندوق جمعيت سازمان ملل و سازمان بهداشت جهاني از دکترين امنيت ملي آمريکا تبعيت مي كنند، اين سازمان ها مستقيماً زير نظر "مرکز عمليات هاي نظامي و غيرنظامي آمريکا" (</a:t>
            </a:r>
            <a:r>
              <a:rPr lang="en-US" dirty="0" err="1" smtClean="0">
                <a:cs typeface="B Nazanin" pitchFamily="2" charset="-78"/>
              </a:rPr>
              <a:t>Cmoc</a:t>
            </a:r>
            <a:r>
              <a:rPr lang="fa-IR" dirty="0" smtClean="0">
                <a:cs typeface="B Nazanin" pitchFamily="2" charset="-78"/>
              </a:rPr>
              <a:t>) کار مي کنند و محورهاي اصلي فعاليت هايشان را از اين مرکز دريافت مي دارند و عمده هدف این دو اژانس کاهش جمعیت در کشور های جهان سوم و  مسلمان است تا این کشور ها از نظر جمعیتی نیز تهدیدی برای امریکا نباشند .زیرا رشد جمعیت جهان بر خلاف امنیت ملی امریکا تعریف شده است .</a:t>
            </a:r>
            <a:endParaRPr lang="en-US" dirty="0" smtClean="0">
              <a:cs typeface="B Nazanin" pitchFamily="2" charset="-78"/>
            </a:endParaRPr>
          </a:p>
          <a:p>
            <a:pPr algn="justLow" rtl="1"/>
            <a:r>
              <a:rPr lang="fa-IR" dirty="0" smtClean="0">
                <a:cs typeface="B Nazanin" pitchFamily="2" charset="-78"/>
              </a:rPr>
              <a:t>که از طریق ترویج داروهای ضد باروری و مواد شیمیایی و واکسن های عقیم سازی و.....انجام می شود. </a:t>
            </a:r>
            <a:endParaRPr lang="en-US" dirty="0" smtClean="0">
              <a:cs typeface="B Nazanin" pitchFamily="2" charset="-78"/>
            </a:endParaRPr>
          </a:p>
          <a:p>
            <a:pPr algn="justLow" rtl="1">
              <a:buNone/>
            </a:pP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lvl="0" algn="justLow" rtl="1">
              <a:buNone/>
            </a:pPr>
            <a:r>
              <a:rPr lang="fa-IR" b="1" dirty="0" smtClean="0">
                <a:effectLst>
                  <a:outerShdw blurRad="38100" dist="38100" dir="2700000" algn="tl">
                    <a:srgbClr val="000000">
                      <a:alpha val="43137"/>
                    </a:srgbClr>
                  </a:outerShdw>
                </a:effectLst>
                <a:cs typeface="B Nazanin" pitchFamily="2" charset="-78"/>
              </a:rPr>
              <a:t>	برنامه مسلحانه </a:t>
            </a:r>
            <a:endParaRPr lang="en-US"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که از طریق انواع ترور ها ، جنگهای داخلی و فرقه ای در کشور های مسلمان و شیعه نشین و.....انجام میشود و سعی در تجزیه این کشور ها دارد</a:t>
            </a:r>
            <a:endParaRPr lang="en-US" dirty="0" smtClean="0">
              <a:cs typeface="B Nazanin" pitchFamily="2" charset="-78"/>
            </a:endParaRPr>
          </a:p>
          <a:p>
            <a:pPr algn="justLow" rtl="1">
              <a:buNone/>
            </a:pPr>
            <a:endParaRPr lang="en-US" dirty="0" smtClean="0">
              <a:cs typeface="B Nazanin" pitchFamily="2" charset="-78"/>
            </a:endParaRPr>
          </a:p>
          <a:p>
            <a:pPr algn="justLow" rtl="1">
              <a:buNone/>
            </a:pPr>
            <a:r>
              <a:rPr lang="fa-IR" b="1" dirty="0" smtClean="0">
                <a:cs typeface="B Nazanin" pitchFamily="2" charset="-78"/>
              </a:rPr>
              <a:t>	</a:t>
            </a:r>
            <a:r>
              <a:rPr lang="fa-IR" b="1" dirty="0" smtClean="0">
                <a:effectLst>
                  <a:outerShdw blurRad="38100" dist="38100" dir="2700000" algn="tl">
                    <a:srgbClr val="000000">
                      <a:alpha val="43137"/>
                    </a:srgbClr>
                  </a:outerShdw>
                </a:effectLst>
                <a:cs typeface="B Nazanin" pitchFamily="2" charset="-78"/>
              </a:rPr>
              <a:t>عوامل امنیتی کاهش جمعیت</a:t>
            </a:r>
            <a:endParaRPr lang="en-US" dirty="0" smtClean="0">
              <a:effectLst>
                <a:outerShdw blurRad="38100" dist="38100" dir="2700000" algn="tl">
                  <a:srgbClr val="000000">
                    <a:alpha val="43137"/>
                  </a:srgbClr>
                </a:outerShdw>
              </a:effectLst>
              <a:cs typeface="B Nazanin" pitchFamily="2" charset="-78"/>
            </a:endParaRPr>
          </a:p>
          <a:p>
            <a:pPr algn="justLow" rtl="1">
              <a:buNone/>
            </a:pPr>
            <a:r>
              <a:rPr lang="fa-IR" b="1" dirty="0" smtClean="0">
                <a:effectLst>
                  <a:outerShdw blurRad="38100" dist="38100" dir="2700000" algn="tl">
                    <a:srgbClr val="000000">
                      <a:alpha val="43137"/>
                    </a:srgbClr>
                  </a:outerShdw>
                </a:effectLst>
                <a:cs typeface="B Nazanin" pitchFamily="2" charset="-78"/>
              </a:rPr>
              <a:t>	2- چالش ها در بعد ملی </a:t>
            </a:r>
            <a:endParaRPr lang="en-US"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چالشها در بعد ملی ناشی از کاهش جمعیت را می­توان به صورت زیر خلاصه کرد:</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284697671"/>
              </p:ext>
            </p:extLst>
          </p:nvPr>
        </p:nvGraphicFramePr>
        <p:xfrm>
          <a:off x="1143000" y="1219200"/>
          <a:ext cx="7619999"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98929272-9026-4EE7-B258-6FE021C14724}" type="slidenum">
              <a:rPr lang="en-US" smtClean="0"/>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2-1- کاهش اقتدار کشور در اثر کاهش جمعیت </a:t>
            </a:r>
            <a:endParaRPr lang="en-US" b="1" dirty="0" smtClean="0">
              <a:effectLst>
                <a:outerShdw blurRad="38100" dist="38100" dir="2700000" algn="tl">
                  <a:srgbClr val="000000">
                    <a:alpha val="43137"/>
                  </a:srgbClr>
                </a:outerShdw>
              </a:effectLst>
              <a:cs typeface="B Nazanin" pitchFamily="2" charset="-78"/>
            </a:endParaRPr>
          </a:p>
          <a:p>
            <a:pPr algn="justLow" rtl="1">
              <a:buNone/>
            </a:pPr>
            <a:r>
              <a:rPr lang="fa-IR" dirty="0" smtClean="0">
                <a:cs typeface="B Nazanin" pitchFamily="2" charset="-78"/>
              </a:rPr>
              <a:t>	در صحنه‌هاي بين‌المللي همواره جمعيت كشورها مورد ملاحظه سازمان‌هاي بين‌المللي است. كشور چين به دليل جمعيت برتر دنيا در كنار كشورهاي داراي حق وتو قرار گرفت. اگر به تغییرات روند کلی جهان دقت کنیم؛ روند جهان نشان مي دهد كه در آينده، كشورهايي بر جهان سلطه خواهند داشت و به عنوان كشورهاي مقتدر شناخته مي شوند که داراي مولفه هايي باشند که وسعت سرزمين، منابع طبيعي و جمعيت از اهم اين مولفه هاست. مهر تاييد گفته هاي بالا پيش بيني هاي روند تغييرات جهان در دهه هاي آتي است. كشورهاي قدرتمند آينده تماماً كشورهاي پرجمعيت با سرزمين هاي وسيع هستند. جالب توجه است كه در كنار كشورهاي آمريكا، هند، چين، روسيه و ژاپن، از كشورهاي برزيل، اندونزي، تركيه و ايران به عنوان قدرت هاي سال هاي آتي نام برده مي شود. تمام اين كشورها جزو كشورهاي پرجمعيت هستند و از كشورهاي وسيع دنيا به حساب مي آيند. البته بايد دقت شود كه اين رابطه­اي يك طرفه است و لزوماً كشورهايي كه داراي جمعيت زياد و سرزمين وسيع هستند مقتدر نيستند ولي اين دو مولفه براي اقتدار يك كشور و حكومت الزامي است.</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lvl="1" algn="justLow" rtl="1">
              <a:buNone/>
            </a:pPr>
            <a:r>
              <a:rPr lang="fa-IR" b="1" dirty="0" smtClean="0">
                <a:effectLst>
                  <a:outerShdw blurRad="38100" dist="38100" dir="2700000" algn="tl">
                    <a:srgbClr val="000000">
                      <a:alpha val="43137"/>
                    </a:srgbClr>
                  </a:outerShdw>
                </a:effectLst>
                <a:cs typeface="B Nazanin" pitchFamily="2" charset="-78"/>
              </a:rPr>
              <a:t>2-2- تغییر ترکیب اقوام و مذاهب مختلف در کشور</a:t>
            </a:r>
            <a:endParaRPr lang="en-US" sz="2000" b="1" dirty="0" smtClean="0">
              <a:effectLst>
                <a:outerShdw blurRad="38100" dist="38100" dir="2700000" algn="tl">
                  <a:srgbClr val="000000">
                    <a:alpha val="43137"/>
                  </a:srgbClr>
                </a:outerShdw>
              </a:effectLst>
              <a:cs typeface="B Nazanin" pitchFamily="2" charset="-78"/>
            </a:endParaRPr>
          </a:p>
          <a:p>
            <a:pPr algn="justLow" rtl="1"/>
            <a:r>
              <a:rPr lang="fa-IR" sz="2800" dirty="0" smtClean="0">
                <a:cs typeface="B Nazanin" pitchFamily="2" charset="-78"/>
              </a:rPr>
              <a:t>استان های سیتان و بلوچستان و هرمزگان که دارای بالاترین نرخ باروری هستند درصد بالایی از جمعیتشان اهل سنت هستند و شواهد عینی زیادی بر رفت و آمد وهابیت در این استان ها دارد. پس از این دو استان، استان های خراسان جنوبی، خراسان شمالی، خوزستان، بوشهر و آذربایجان غربی نیز دارای درصد قابل توجهی اهل تسنن هستند که این استان ها نیز دارای نرخ باروری بالایی هستند. یکی از دلائل جدی که برای توجیه این رقم بالای باروری مطرح است سیاست افزایش جمعیت اهل تسنن در ایران و به هم زدن ترکیب جمعیتی ایران است که تحت سیاستهای کلان آمریکا و با اجرا و حمایت عربستان صورت می‌گیرد. </a:t>
            </a:r>
            <a:endParaRPr lang="en-US" sz="2400" dirty="0" smtClean="0">
              <a:cs typeface="B Nazanin" pitchFamily="2" charset="-78"/>
            </a:endParaRPr>
          </a:p>
          <a:p>
            <a:pPr algn="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fontScale="92500" lnSpcReduction="20000"/>
          </a:bodyPr>
          <a:lstStyle/>
          <a:p>
            <a:pPr algn="justLow" rtl="1"/>
            <a:r>
              <a:rPr lang="fa-IR" dirty="0" smtClean="0">
                <a:cs typeface="B Nazanin" pitchFamily="2" charset="-78"/>
              </a:rPr>
              <a:t>تغيير نسبت جمعيت از لحاظ نژادي و به خصوص از لحاظ ديني و مذهبي، حاكميت هر كشور را به چالش مي كشاند. به طور مثال دغدغه ي اروپاييان از روند رشد جمعيت مسلمانان شان به طور علني بيان مي شود و آن كشور ها به طور جدي در صدد مقابله با اين پديده هستند. با وجود آنکه کشورهاي غربي با در اختيار داشتن رسانه ها و سازمان هاي مختلف بين المللي تسلط کاملي را بر مردمان شان از هر نژاد و مذهبي که باشند دارند ولي مي دانند که در مقابل فشار هاي اجتماعي ناتوان هستند و مجبور به تغيير رويه و تن دادن به خواست جمعيت مسلمان شان هستند. در مورد جمعيت اهل تسنن در ايران مي توان گفت به دليل حمايت ها و آموزش هاي مخفي وهابيت ، فتاواي علماي اهل سنت و همچنين به دليل اينكه جمهوري اسلامي ايشان را به رسميت مي شناسد و ايشان را به عنوان برادران ديني پذيرفته است، خطر ورود ايشان در نظام جمهوري اسلامي و گرفتن مناصب مختلف دولتي و حكومتي و در نهايت به هم خوردن توازن قدرت شيعي در ايران وجود دارد. هنگامی که جمعيت اهل تسنن به رقم قابل توجهي برسد قطعاً در كنار فشار اجتماعي، فشارهاي ديپلماتيك نيز بر كشور وارد خواهد شد و آنگاه ديگر نمي توان به وضعيت قبل بازگشت. جمعيت بومي يك منطقه چيزي نيست كه به راحتي بتوان با آن مقابله كرد و مطمئناً با حمايت هاي گسترده‌ي كشورهاي منطقه و وهابيت از اهل تسنن به سختي جمهوري اسلامي مي تواند ايشان را با خود همراه كند. </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lgn="justLow" rtl="1">
              <a:buNone/>
            </a:pPr>
            <a:r>
              <a:rPr lang="fa-IR" b="1" dirty="0" smtClean="0">
                <a:effectLst>
                  <a:outerShdw blurRad="38100" dist="38100" dir="2700000" algn="tl">
                    <a:srgbClr val="000000">
                      <a:alpha val="43137"/>
                    </a:srgbClr>
                  </a:outerShdw>
                </a:effectLst>
                <a:cs typeface="B Nazanin" pitchFamily="2" charset="-78"/>
              </a:rPr>
              <a:t>	2-3- تراکم پایین در بسیاری از مناطق</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در مناطق با تراکم پایین امنیت داخلی کم می­شود. این مسئله باعث آسیب پذیر شدن کشور در برابر تهدیدات سیاسی و امنیتی خواهد شد.</a:t>
            </a:r>
            <a:endParaRPr lang="en-US" dirty="0" smtClean="0">
              <a:cs typeface="B Nazanin" pitchFamily="2" charset="-78"/>
            </a:endParaRPr>
          </a:p>
          <a:p>
            <a:pPr algn="justLow" rtl="1">
              <a:buNone/>
            </a:pPr>
            <a:r>
              <a:rPr lang="fa-IR" b="1" dirty="0" smtClean="0">
                <a:effectLst>
                  <a:outerShdw blurRad="38100" dist="38100" dir="2700000" algn="tl">
                    <a:srgbClr val="000000">
                      <a:alpha val="43137"/>
                    </a:srgbClr>
                  </a:outerShdw>
                </a:effectLst>
                <a:cs typeface="B Nazanin" pitchFamily="2" charset="-78"/>
              </a:rPr>
              <a:t>	2-4- ساختار سنی سالخورده جمعیت</a:t>
            </a:r>
            <a:endParaRPr lang="en-US" b="1" dirty="0" smtClean="0">
              <a:effectLst>
                <a:outerShdw blurRad="38100" dist="38100" dir="2700000" algn="tl">
                  <a:srgbClr val="000000">
                    <a:alpha val="43137"/>
                  </a:srgbClr>
                </a:outerShdw>
              </a:effectLst>
              <a:cs typeface="B Nazanin" pitchFamily="2" charset="-78"/>
            </a:endParaRPr>
          </a:p>
          <a:p>
            <a:pPr algn="justLow" rtl="1">
              <a:buNone/>
            </a:pPr>
            <a:r>
              <a:rPr lang="fa-IR" b="1" dirty="0" smtClean="0">
                <a:effectLst>
                  <a:outerShdw blurRad="38100" dist="38100" dir="2700000" algn="tl">
                    <a:srgbClr val="000000">
                      <a:alpha val="43137"/>
                    </a:srgbClr>
                  </a:outerShdw>
                </a:effectLst>
                <a:cs typeface="B Nazanin" pitchFamily="2" charset="-78"/>
              </a:rPr>
              <a:t>	2-4-1- کاهش توان نظامی</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یكی از مؤلفه‌های توان نظامی و قدرت بازدارندگی یك كشور، توانایی حكومت آن كشور برای بسیج كردن مردم جامعه در هنگام بروز جنگ و درگیری‌ها است. مسلماً جامعه‌ای قادر به بسیج شدن و دفاع از خود در هنگام بروز چنین بحران‌هایی است كه درصد بالایی از آن را جوانان تشكیل داده باشند و کشوری با جمعیت سالخورده و رو به كاهش بسیار آسیب پذیر خواهد شد.</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883" y="304800"/>
            <a:ext cx="8229600" cy="1143000"/>
          </a:xfrm>
        </p:spPr>
        <p:txBody>
          <a:bodyPr/>
          <a:lstStyle/>
          <a:p>
            <a:pPr algn="ctr" eaLnBrk="1" fontAlgn="auto" hangingPunct="1">
              <a:spcAft>
                <a:spcPts val="0"/>
              </a:spcAft>
              <a:defRPr/>
            </a:pPr>
            <a:r>
              <a:rPr lang="fa-IR" sz="3600" dirty="0" smtClean="0">
                <a:cs typeface="B Nazanin" pitchFamily="2" charset="-78"/>
              </a:rPr>
              <a:t>مدل کلي مراحل گذار جمعيتي </a:t>
            </a:r>
            <a:endParaRPr lang="fa-IR" sz="3600" dirty="0">
              <a:cs typeface="B Nazanin" pitchFamily="2" charset="-78"/>
            </a:endParaRPr>
          </a:p>
        </p:txBody>
      </p:sp>
      <p:pic>
        <p:nvPicPr>
          <p:cNvPr id="9219" name="Picture 1"/>
          <p:cNvPicPr>
            <a:picLocks noChangeAspect="1" noChangeArrowheads="1"/>
          </p:cNvPicPr>
          <p:nvPr/>
        </p:nvPicPr>
        <p:blipFill>
          <a:blip r:embed="rId2" cstate="print"/>
          <a:srcRect/>
          <a:stretch>
            <a:fillRect/>
          </a:stretch>
        </p:blipFill>
        <p:spPr bwMode="auto">
          <a:xfrm>
            <a:off x="711958" y="1683793"/>
            <a:ext cx="7671767" cy="5143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8929272-9026-4EE7-B258-6FE021C14724}"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algn="justLow" rtl="1">
              <a:buNone/>
            </a:pPr>
            <a:r>
              <a:rPr lang="fa-IR" b="1" dirty="0" smtClean="0">
                <a:cs typeface="B Nazanin" pitchFamily="2" charset="-78"/>
              </a:rPr>
              <a:t>	</a:t>
            </a:r>
            <a:r>
              <a:rPr lang="fa-IR" b="1" dirty="0" smtClean="0">
                <a:effectLst>
                  <a:outerShdw blurRad="38100" dist="38100" dir="2700000" algn="tl">
                    <a:srgbClr val="000000">
                      <a:alpha val="43137"/>
                    </a:srgbClr>
                  </a:outerShdw>
                </a:effectLst>
                <a:cs typeface="B Nazanin" pitchFamily="2" charset="-78"/>
              </a:rPr>
              <a:t>2-4-2- محافظه کار شدن سیاسمتداران و مقاومت آنها در برابر پذیرش نوآوری</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كشور ما، در 20 تا 25 سال آينده با ساختار پير و سالخورده‌اي مواجه خواهد شد و اين مساله، بسيار مهم است، چون افزايش جمعيت سالخورده بر كاهش باروري و افزايش مرگ‌و‌مير اثر مي‌گذارد و به گفته ژان داریک محقق فرانسوي سالمندی جمعیت سياست‌مداران را محافظه‌كارتر مي‌سازد و ريسك كارهاي جدي و مقاومت در برابر پذیرش نوآوری‌ها را افزایش مي‌دهد.</a:t>
            </a:r>
          </a:p>
          <a:p>
            <a:pPr algn="r" rtl="1">
              <a:buNone/>
            </a:pPr>
            <a:r>
              <a:rPr lang="fa-IR" b="1" dirty="0" smtClean="0">
                <a:effectLst>
                  <a:outerShdw blurRad="38100" dist="38100" dir="2700000" algn="tl">
                    <a:srgbClr val="000000">
                      <a:alpha val="43137"/>
                    </a:srgbClr>
                  </a:outerShdw>
                </a:effectLst>
                <a:cs typeface="B Nazanin" pitchFamily="2" charset="-78"/>
              </a:rPr>
              <a:t>	2-5- مهاجرپذیری و تغییر ترکیب تابعیت در ایران</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با کاهش جمعیت نیروی کار و نیاز به نیروی انسانی جوان کشور مجبور به پذیرش مهاجران از کشور های دیگر خواهد شد که می تواند اثار امنیتی داشته باشد.کارشناسان معتقدند در حال حاضر هم خروج کارگران افغانی هزینه مسکن را سه برابر می کند و جالب انکه مهاجران ایرانی به سایر کشور ها را نخبگان تشکیل می دهند .</a:t>
            </a:r>
            <a:endParaRPr lang="en-US" dirty="0" smtClean="0">
              <a:cs typeface="B Nazanin" pitchFamily="2" charset="-78"/>
            </a:endParaRPr>
          </a:p>
          <a:p>
            <a:pPr algn="justLow" rtl="1"/>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032000"/>
            <a:ext cx="7851775" cy="1828800"/>
          </a:xfrm>
        </p:spPr>
        <p:txBody>
          <a:bodyPr>
            <a:noAutofit/>
          </a:bodyPr>
          <a:lstStyle/>
          <a:p>
            <a:pPr algn="ctr"/>
            <a:r>
              <a:rPr lang="fa-IR" sz="9600" smtClean="0">
                <a:solidFill>
                  <a:srgbClr val="008E40"/>
                </a:solidFill>
                <a:latin typeface="IranNastaliq" pitchFamily="18" charset="0"/>
                <a:cs typeface="IranNastaliq" pitchFamily="18" charset="0"/>
              </a:rPr>
              <a:t>والسلام</a:t>
            </a:r>
            <a:endParaRPr lang="fa-IR" sz="9600" dirty="0">
              <a:solidFill>
                <a:srgbClr val="008E40"/>
              </a:solidFill>
              <a:latin typeface="IranNastaliq" pitchFamily="18" charset="0"/>
              <a:cs typeface="IranNastaliq" pitchFamily="18" charset="0"/>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121</a:t>
            </a:fld>
            <a:endParaRPr lang="en-US"/>
          </a:p>
        </p:txBody>
      </p:sp>
    </p:spTree>
    <p:extLst>
      <p:ext uri="{BB962C8B-B14F-4D97-AF65-F5344CB8AC3E}">
        <p14:creationId xmlns:p14="http://schemas.microsoft.com/office/powerpoint/2010/main" val="29914329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07875" name="Title 2"/>
          <p:cNvSpPr>
            <a:spLocks noGrp="1"/>
          </p:cNvSpPr>
          <p:nvPr>
            <p:ph type="title"/>
          </p:nvPr>
        </p:nvSpPr>
        <p:spPr>
          <a:xfrm>
            <a:off x="457200" y="476250"/>
            <a:ext cx="8229600" cy="792163"/>
          </a:xfrm>
        </p:spPr>
        <p:txBody>
          <a:bodyPr/>
          <a:lstStyle/>
          <a:p>
            <a:pPr algn="ctr" rtl="1" eaLnBrk="1" hangingPunct="1"/>
            <a:r>
              <a:rPr lang="fa-IR" sz="2800" dirty="0" smtClean="0">
                <a:solidFill>
                  <a:schemeClr val="accent2">
                    <a:lumMod val="50000"/>
                  </a:schemeClr>
                </a:solidFill>
                <a:cs typeface="B Titr" pitchFamily="2" charset="-78"/>
              </a:rPr>
              <a:t>الگوی گذار باروری در كشورهاي آسیایی</a:t>
            </a:r>
          </a:p>
        </p:txBody>
      </p:sp>
      <p:pic>
        <p:nvPicPr>
          <p:cNvPr id="207876" name="Picture 3"/>
          <p:cNvPicPr>
            <a:picLocks noGrp="1" noChangeAspect="1" noChangeArrowheads="1"/>
          </p:cNvPicPr>
          <p:nvPr>
            <p:ph idx="1"/>
          </p:nvPr>
        </p:nvPicPr>
        <p:blipFill>
          <a:blip r:embed="rId2" cstate="print"/>
          <a:stretch>
            <a:fillRect/>
          </a:stretch>
        </p:blipFill>
        <p:spPr>
          <a:xfrm>
            <a:off x="1681103" y="1600201"/>
            <a:ext cx="5781794" cy="4525963"/>
          </a:xfrm>
        </p:spPr>
      </p:pic>
      <p:sp>
        <p:nvSpPr>
          <p:cNvPr id="5" name="Slide Number Placeholder 4"/>
          <p:cNvSpPr>
            <a:spLocks noGrp="1"/>
          </p:cNvSpPr>
          <p:nvPr>
            <p:ph type="sldNum" sz="quarter" idx="12"/>
          </p:nvPr>
        </p:nvSpPr>
        <p:spPr/>
        <p:txBody>
          <a:bodyPr/>
          <a:lstStyle/>
          <a:p>
            <a:fld id="{98929272-9026-4EE7-B258-6FE021C14724}"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06851" name="Title 2"/>
          <p:cNvSpPr>
            <a:spLocks noGrp="1"/>
          </p:cNvSpPr>
          <p:nvPr>
            <p:ph type="title"/>
          </p:nvPr>
        </p:nvSpPr>
        <p:spPr>
          <a:xfrm>
            <a:off x="1115616" y="404813"/>
            <a:ext cx="6768703" cy="868362"/>
          </a:xfrm>
        </p:spPr>
        <p:txBody>
          <a:bodyPr/>
          <a:lstStyle/>
          <a:p>
            <a:pPr algn="ctr" eaLnBrk="1" hangingPunct="1"/>
            <a:r>
              <a:rPr lang="fa-IR" sz="2800" dirty="0" smtClean="0">
                <a:solidFill>
                  <a:schemeClr val="accent2">
                    <a:lumMod val="50000"/>
                  </a:schemeClr>
                </a:solidFill>
                <a:cs typeface="B Titr" pitchFamily="2" charset="-78"/>
              </a:rPr>
              <a:t>الگوی گذار باروری در کشورهای اروپایی</a:t>
            </a:r>
            <a:endParaRPr lang="en-US" sz="2800" dirty="0" smtClean="0">
              <a:solidFill>
                <a:schemeClr val="accent2">
                  <a:lumMod val="50000"/>
                </a:schemeClr>
              </a:solidFill>
              <a:cs typeface="B Titr" pitchFamily="2" charset="-78"/>
            </a:endParaRPr>
          </a:p>
        </p:txBody>
      </p:sp>
      <p:graphicFrame>
        <p:nvGraphicFramePr>
          <p:cNvPr id="4" name="Chart 3"/>
          <p:cNvGraphicFramePr/>
          <p:nvPr/>
        </p:nvGraphicFramePr>
        <p:xfrm>
          <a:off x="539552" y="1197190"/>
          <a:ext cx="8147420" cy="522137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98929272-9026-4EE7-B258-6FE021C14724}"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16719" y="53854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endParaRPr lang="fa-IR">
              <a:solidFill>
                <a:prstClr val="white"/>
              </a:solidFill>
            </a:endParaRPr>
          </a:p>
        </p:txBody>
      </p:sp>
      <p:sp>
        <p:nvSpPr>
          <p:cNvPr id="6" name="Rectangle 5"/>
          <p:cNvSpPr/>
          <p:nvPr/>
        </p:nvSpPr>
        <p:spPr>
          <a:xfrm>
            <a:off x="526257" y="1989138"/>
            <a:ext cx="8065294" cy="417671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Low" rtl="1">
              <a:lnSpc>
                <a:spcPct val="250000"/>
              </a:lnSpc>
              <a:buFont typeface="Wingdings" pitchFamily="2" charset="2"/>
              <a:buChar char="q"/>
              <a:defRPr/>
            </a:pPr>
            <a:r>
              <a:rPr lang="fa-IR" sz="2600" b="1" dirty="0" smtClean="0">
                <a:solidFill>
                  <a:srgbClr val="003399"/>
                </a:solidFill>
                <a:cs typeface="B Titr" pitchFamily="2" charset="-78"/>
              </a:rPr>
              <a:t>کاهش نرخ باروری </a:t>
            </a:r>
            <a:r>
              <a:rPr lang="ar-SA" sz="2600" b="1" dirty="0" smtClean="0">
                <a:solidFill>
                  <a:srgbClr val="003399"/>
                </a:solidFill>
                <a:cs typeface="B Titr" pitchFamily="2" charset="-78"/>
              </a:rPr>
              <a:t>از </a:t>
            </a:r>
            <a:r>
              <a:rPr lang="fa-IR" sz="2600" b="1" dirty="0">
                <a:solidFill>
                  <a:srgbClr val="FF0000"/>
                </a:solidFill>
                <a:cs typeface="B Titr" pitchFamily="2" charset="-78"/>
              </a:rPr>
              <a:t>6/4</a:t>
            </a:r>
            <a:r>
              <a:rPr lang="fa-IR" sz="2600" b="1" dirty="0">
                <a:solidFill>
                  <a:srgbClr val="003399"/>
                </a:solidFill>
                <a:cs typeface="B Titr" pitchFamily="2" charset="-78"/>
              </a:rPr>
              <a:t> </a:t>
            </a:r>
            <a:r>
              <a:rPr lang="ar-SA" sz="2600" b="1" dirty="0" smtClean="0">
                <a:solidFill>
                  <a:srgbClr val="003399"/>
                </a:solidFill>
                <a:cs typeface="B Titr" pitchFamily="2" charset="-78"/>
              </a:rPr>
              <a:t>(سال </a:t>
            </a:r>
            <a:r>
              <a:rPr lang="ar-SA" sz="2600" b="1" dirty="0">
                <a:solidFill>
                  <a:srgbClr val="003399"/>
                </a:solidFill>
                <a:cs typeface="B Titr" pitchFamily="2" charset="-78"/>
              </a:rPr>
              <a:t>1365) </a:t>
            </a:r>
            <a:r>
              <a:rPr lang="ar-SA" sz="2600" b="1" dirty="0">
                <a:solidFill>
                  <a:srgbClr val="FF0000"/>
                </a:solidFill>
                <a:cs typeface="B Titr" pitchFamily="2" charset="-78"/>
              </a:rPr>
              <a:t>به 4 </a:t>
            </a:r>
            <a:r>
              <a:rPr lang="ar-SA" sz="2600" b="1" dirty="0" smtClean="0">
                <a:solidFill>
                  <a:srgbClr val="FF0000"/>
                </a:solidFill>
                <a:cs typeface="B Titr" pitchFamily="2" charset="-78"/>
              </a:rPr>
              <a:t>درسال </a:t>
            </a:r>
            <a:r>
              <a:rPr lang="ar-SA" sz="2600" b="1" dirty="0">
                <a:solidFill>
                  <a:srgbClr val="FF0000"/>
                </a:solidFill>
                <a:cs typeface="B Titr" pitchFamily="2" charset="-78"/>
              </a:rPr>
              <a:t>1390</a:t>
            </a:r>
            <a:endParaRPr lang="fa-IR" sz="2600" dirty="0">
              <a:solidFill>
                <a:srgbClr val="FF0000"/>
              </a:solidFill>
              <a:cs typeface="B Titr" pitchFamily="2" charset="-78"/>
            </a:endParaRPr>
          </a:p>
          <a:p>
            <a:pPr marL="457200" indent="-457200" algn="just" rtl="1">
              <a:lnSpc>
                <a:spcPct val="250000"/>
              </a:lnSpc>
              <a:buFont typeface="Wingdings" pitchFamily="2" charset="2"/>
              <a:buChar char="q"/>
              <a:defRPr/>
            </a:pPr>
            <a:r>
              <a:rPr lang="fa-IR" sz="2600" dirty="0">
                <a:solidFill>
                  <a:srgbClr val="003399"/>
                </a:solidFill>
                <a:cs typeface="B Titr" pitchFamily="2" charset="-78"/>
              </a:rPr>
              <a:t> </a:t>
            </a:r>
            <a:r>
              <a:rPr lang="ar-SA" sz="2600" b="1" dirty="0">
                <a:solidFill>
                  <a:srgbClr val="003399"/>
                </a:solidFill>
                <a:cs typeface="B Titr" pitchFamily="2" charset="-78"/>
              </a:rPr>
              <a:t>کاهش نرخ رشد </a:t>
            </a:r>
            <a:r>
              <a:rPr lang="ar-SA" sz="2600" b="1" dirty="0" smtClean="0">
                <a:solidFill>
                  <a:srgbClr val="003399"/>
                </a:solidFill>
                <a:cs typeface="B Titr" pitchFamily="2" charset="-78"/>
              </a:rPr>
              <a:t>جمعيت </a:t>
            </a:r>
            <a:r>
              <a:rPr lang="fa-IR" sz="2600" b="1" dirty="0" smtClean="0">
                <a:solidFill>
                  <a:srgbClr val="003399"/>
                </a:solidFill>
                <a:cs typeface="B Titr" pitchFamily="2" charset="-78"/>
              </a:rPr>
              <a:t>: </a:t>
            </a:r>
            <a:r>
              <a:rPr lang="ar-SA" sz="2600" b="1" dirty="0" smtClean="0">
                <a:solidFill>
                  <a:srgbClr val="003399"/>
                </a:solidFill>
                <a:cs typeface="B Titr" pitchFamily="2" charset="-78"/>
              </a:rPr>
              <a:t>از </a:t>
            </a:r>
            <a:r>
              <a:rPr lang="fa-IR" sz="2600" b="1" dirty="0">
                <a:solidFill>
                  <a:srgbClr val="FF0000"/>
                </a:solidFill>
                <a:cs typeface="B Titr" pitchFamily="2" charset="-78"/>
              </a:rPr>
              <a:t>3</a:t>
            </a:r>
            <a:r>
              <a:rPr lang="ar-SA" sz="2600" b="1" dirty="0">
                <a:solidFill>
                  <a:srgbClr val="FF0000"/>
                </a:solidFill>
                <a:cs typeface="B Titr" pitchFamily="2" charset="-78"/>
              </a:rPr>
              <a:t>/</a:t>
            </a:r>
            <a:r>
              <a:rPr lang="fa-IR" sz="2600" b="1" dirty="0">
                <a:solidFill>
                  <a:srgbClr val="FF0000"/>
                </a:solidFill>
                <a:cs typeface="B Titr" pitchFamily="2" charset="-78"/>
              </a:rPr>
              <a:t>2</a:t>
            </a:r>
            <a:r>
              <a:rPr lang="ar-SA" sz="2600" b="1" dirty="0">
                <a:solidFill>
                  <a:srgbClr val="003399"/>
                </a:solidFill>
                <a:cs typeface="B Titr" pitchFamily="2" charset="-78"/>
              </a:rPr>
              <a:t> به </a:t>
            </a:r>
            <a:r>
              <a:rPr lang="fa-IR" sz="2600" b="1" dirty="0">
                <a:solidFill>
                  <a:srgbClr val="FF0000"/>
                </a:solidFill>
                <a:cs typeface="B Titr" pitchFamily="2" charset="-78"/>
              </a:rPr>
              <a:t>2</a:t>
            </a:r>
            <a:r>
              <a:rPr lang="ar-SA" sz="2600" b="1" dirty="0">
                <a:solidFill>
                  <a:srgbClr val="FF0000"/>
                </a:solidFill>
                <a:cs typeface="B Titr" pitchFamily="2" charset="-78"/>
              </a:rPr>
              <a:t>/</a:t>
            </a:r>
            <a:r>
              <a:rPr lang="fa-IR" sz="2600" b="1" dirty="0">
                <a:solidFill>
                  <a:srgbClr val="FF0000"/>
                </a:solidFill>
                <a:cs typeface="B Titr" pitchFamily="2" charset="-78"/>
              </a:rPr>
              <a:t>3</a:t>
            </a:r>
            <a:r>
              <a:rPr lang="ar-SA" sz="2600" b="1" dirty="0">
                <a:solidFill>
                  <a:srgbClr val="003399"/>
                </a:solidFill>
                <a:cs typeface="B Titr" pitchFamily="2" charset="-78"/>
              </a:rPr>
              <a:t> درصد در همين </a:t>
            </a:r>
            <a:r>
              <a:rPr lang="ar-SA" sz="2600" b="1" dirty="0" smtClean="0">
                <a:solidFill>
                  <a:srgbClr val="003399"/>
                </a:solidFill>
                <a:cs typeface="B Titr" pitchFamily="2" charset="-78"/>
              </a:rPr>
              <a:t>مدت</a:t>
            </a:r>
            <a:endParaRPr lang="fa-IR" sz="2600" b="1" dirty="0">
              <a:solidFill>
                <a:srgbClr val="003399"/>
              </a:solidFill>
              <a:cs typeface="B Titr" pitchFamily="2" charset="-78"/>
            </a:endParaRPr>
          </a:p>
        </p:txBody>
      </p:sp>
      <p:sp>
        <p:nvSpPr>
          <p:cNvPr id="4" name="Title 2"/>
          <p:cNvSpPr>
            <a:spLocks noGrp="1"/>
          </p:cNvSpPr>
          <p:nvPr>
            <p:ph type="title"/>
          </p:nvPr>
        </p:nvSpPr>
        <p:spPr>
          <a:xfrm>
            <a:off x="47500" y="1059982"/>
            <a:ext cx="8939048" cy="1686911"/>
          </a:xfrm>
        </p:spPr>
        <p:style>
          <a:lnRef idx="2">
            <a:schemeClr val="accent2"/>
          </a:lnRef>
          <a:fillRef idx="1">
            <a:schemeClr val="lt1"/>
          </a:fillRef>
          <a:effectRef idx="0">
            <a:schemeClr val="accent2"/>
          </a:effectRef>
          <a:fontRef idx="minor">
            <a:schemeClr val="dk1"/>
          </a:fontRef>
        </p:style>
        <p:txBody>
          <a:bodyPr rtlCol="1">
            <a:noAutofit/>
          </a:bodyPr>
          <a:lstStyle/>
          <a:p>
            <a:pPr algn="ctr" rtl="1" eaLnBrk="1" fontAlgn="auto" hangingPunct="1">
              <a:lnSpc>
                <a:spcPct val="200000"/>
              </a:lnSpc>
              <a:spcAft>
                <a:spcPts val="0"/>
              </a:spcAft>
              <a:defRPr/>
            </a:pPr>
            <a:r>
              <a:rPr lang="fa-IR" sz="2400" dirty="0" smtClean="0">
                <a:solidFill>
                  <a:schemeClr val="accent2">
                    <a:lumMod val="50000"/>
                  </a:schemeClr>
                </a:solidFill>
                <a:cs typeface="B Titr" pitchFamily="2" charset="-78"/>
              </a:rPr>
              <a:t>بند ج  قانون برنامه اول توسعه اقتصادی، اجتماعی و فرهنگی کشور جمعیت:</a:t>
            </a:r>
            <a:br>
              <a:rPr lang="fa-IR" sz="2400" dirty="0" smtClean="0">
                <a:solidFill>
                  <a:schemeClr val="accent2">
                    <a:lumMod val="50000"/>
                  </a:schemeClr>
                </a:solidFill>
                <a:cs typeface="B Titr" pitchFamily="2" charset="-78"/>
              </a:rPr>
            </a:br>
            <a:r>
              <a:rPr lang="fa-IR" sz="2800" dirty="0" smtClean="0">
                <a:solidFill>
                  <a:schemeClr val="accent2">
                    <a:lumMod val="50000"/>
                  </a:schemeClr>
                </a:solidFill>
                <a:cs typeface="B Titr" pitchFamily="2" charset="-78"/>
              </a:rPr>
              <a:t>خطوط کلی سیاست کاهش موالید کشور</a:t>
            </a:r>
            <a:endParaRPr lang="fa-IR" sz="2800" dirty="0">
              <a:solidFill>
                <a:schemeClr val="accent2">
                  <a:lumMod val="50000"/>
                </a:schemeClr>
              </a:solidFill>
              <a:cs typeface="B Titr" pitchFamily="2" charset="-78"/>
            </a:endParaRPr>
          </a:p>
        </p:txBody>
      </p:sp>
      <p:sp>
        <p:nvSpPr>
          <p:cNvPr id="2" name="TextBox 1"/>
          <p:cNvSpPr txBox="1"/>
          <p:nvPr/>
        </p:nvSpPr>
        <p:spPr>
          <a:xfrm>
            <a:off x="2695699" y="380006"/>
            <a:ext cx="3598223" cy="769441"/>
          </a:xfrm>
          <a:prstGeom prst="rect">
            <a:avLst/>
          </a:prstGeom>
          <a:noFill/>
        </p:spPr>
        <p:txBody>
          <a:bodyPr wrap="square" rtlCol="1">
            <a:spAutoFit/>
          </a:bodyPr>
          <a:lstStyle/>
          <a:p>
            <a:pPr algn="ctr"/>
            <a:r>
              <a:rPr lang="fa-IR" sz="4400" dirty="0" smtClean="0">
                <a:cs typeface="B Nazanin"/>
              </a:rPr>
              <a:t>روند تحولات</a:t>
            </a:r>
            <a:endParaRPr lang="fa-IR" sz="4400" dirty="0">
              <a:cs typeface="B Nazanin"/>
            </a:endParaRPr>
          </a:p>
        </p:txBody>
      </p:sp>
      <p:sp>
        <p:nvSpPr>
          <p:cNvPr id="8" name="Slide Number Placeholder 7"/>
          <p:cNvSpPr>
            <a:spLocks noGrp="1"/>
          </p:cNvSpPr>
          <p:nvPr>
            <p:ph type="sldNum" sz="quarter" idx="12"/>
          </p:nvPr>
        </p:nvSpPr>
        <p:spPr/>
        <p:txBody>
          <a:bodyPr/>
          <a:lstStyle/>
          <a:p>
            <a:fld id="{98929272-9026-4EE7-B258-6FE021C14724}"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09923" name="Content Placeholder 1"/>
          <p:cNvSpPr>
            <a:spLocks noGrp="1"/>
          </p:cNvSpPr>
          <p:nvPr>
            <p:ph idx="1"/>
          </p:nvPr>
        </p:nvSpPr>
        <p:spPr>
          <a:xfrm>
            <a:off x="520261" y="412859"/>
            <a:ext cx="8280839" cy="6000750"/>
          </a:xfrm>
        </p:spPr>
        <p:txBody>
          <a:bodyPr/>
          <a:lstStyle/>
          <a:p>
            <a:pPr algn="ctr" rtl="1" eaLnBrk="1" hangingPunct="1">
              <a:lnSpc>
                <a:spcPct val="150000"/>
              </a:lnSpc>
              <a:buNone/>
            </a:pPr>
            <a:r>
              <a:rPr lang="fa-IR" b="1" dirty="0" smtClean="0">
                <a:solidFill>
                  <a:schemeClr val="accent2">
                    <a:lumMod val="50000"/>
                  </a:schemeClr>
                </a:solidFill>
                <a:cs typeface="B Titr" pitchFamily="2" charset="-78"/>
                <a:sym typeface="Wingdings" pitchFamily="2" charset="2"/>
              </a:rPr>
              <a:t>کاهش فراگیر باروری در کشور</a:t>
            </a:r>
          </a:p>
          <a:p>
            <a:pPr algn="just" rtl="1" eaLnBrk="1" hangingPunct="1">
              <a:lnSpc>
                <a:spcPct val="150000"/>
              </a:lnSpc>
              <a:buFont typeface="Wingdings" pitchFamily="2" charset="2"/>
              <a:buChar char="v"/>
            </a:pPr>
            <a:r>
              <a:rPr lang="ar-SA" sz="2200" b="1" dirty="0" smtClean="0">
                <a:solidFill>
                  <a:srgbClr val="003399"/>
                </a:solidFill>
                <a:cs typeface="B Titr" pitchFamily="2" charset="-78"/>
              </a:rPr>
              <a:t>برخي از </a:t>
            </a:r>
            <a:r>
              <a:rPr lang="ar-SA" sz="2200" b="1" dirty="0" smtClean="0">
                <a:solidFill>
                  <a:srgbClr val="E60000"/>
                </a:solidFill>
                <a:cs typeface="B Titr" pitchFamily="2" charset="-78"/>
              </a:rPr>
              <a:t>استانهاي كشور باروري خيلي پاييني را تجربه </a:t>
            </a:r>
            <a:r>
              <a:rPr lang="ar-SA" sz="2200" b="1" dirty="0" smtClean="0">
                <a:solidFill>
                  <a:srgbClr val="003399"/>
                </a:solidFill>
                <a:cs typeface="B Titr" pitchFamily="2" charset="-78"/>
              </a:rPr>
              <a:t>نموده‌اند</a:t>
            </a:r>
            <a:r>
              <a:rPr lang="fa-IR" sz="2200" b="1" dirty="0" smtClean="0">
                <a:solidFill>
                  <a:srgbClr val="003399"/>
                </a:solidFill>
                <a:cs typeface="B Titr" pitchFamily="2" charset="-78"/>
              </a:rPr>
              <a:t> .</a:t>
            </a:r>
          </a:p>
          <a:p>
            <a:pPr algn="just" rtl="1" eaLnBrk="1" hangingPunct="1">
              <a:lnSpc>
                <a:spcPct val="150000"/>
              </a:lnSpc>
              <a:buFont typeface="Wingdings" pitchFamily="2" charset="2"/>
              <a:buChar char="v"/>
            </a:pPr>
            <a:r>
              <a:rPr lang="ar-SA" sz="2200" b="1" dirty="0" smtClean="0">
                <a:solidFill>
                  <a:srgbClr val="003399"/>
                </a:solidFill>
                <a:cs typeface="B Titr" pitchFamily="2" charset="-78"/>
              </a:rPr>
              <a:t>چهار استان كشور ميزان </a:t>
            </a:r>
            <a:r>
              <a:rPr lang="ar-SA" sz="2200" b="1" dirty="0" smtClean="0">
                <a:solidFill>
                  <a:srgbClr val="E60000"/>
                </a:solidFill>
                <a:cs typeface="B Titr" pitchFamily="2" charset="-78"/>
              </a:rPr>
              <a:t>باروري بين </a:t>
            </a:r>
            <a:r>
              <a:rPr lang="fa-IR" sz="2200" b="1" dirty="0" smtClean="0">
                <a:solidFill>
                  <a:srgbClr val="E60000"/>
                </a:solidFill>
                <a:cs typeface="B Titr" pitchFamily="2" charset="-78"/>
              </a:rPr>
              <a:t>1/2</a:t>
            </a:r>
            <a:r>
              <a:rPr lang="ar-SA" sz="2200" b="1" dirty="0" smtClean="0">
                <a:solidFill>
                  <a:srgbClr val="E60000"/>
                </a:solidFill>
                <a:cs typeface="B Titr" pitchFamily="2" charset="-78"/>
              </a:rPr>
              <a:t>و </a:t>
            </a:r>
            <a:r>
              <a:rPr lang="fa-IR" sz="2200" b="1" dirty="0" smtClean="0">
                <a:solidFill>
                  <a:srgbClr val="E60000"/>
                </a:solidFill>
                <a:cs typeface="B Titr" pitchFamily="2" charset="-78"/>
              </a:rPr>
              <a:t>1/6</a:t>
            </a:r>
            <a:r>
              <a:rPr lang="ar-SA" sz="2200" b="1" dirty="0" smtClean="0">
                <a:solidFill>
                  <a:srgbClr val="E60000"/>
                </a:solidFill>
                <a:cs typeface="B Titr" pitchFamily="2" charset="-78"/>
              </a:rPr>
              <a:t>فرزند</a:t>
            </a:r>
            <a:r>
              <a:rPr lang="fa-IR" sz="2200" b="1" dirty="0" smtClean="0">
                <a:solidFill>
                  <a:srgbClr val="E60000"/>
                </a:solidFill>
                <a:cs typeface="B Titr" pitchFamily="2" charset="-78"/>
              </a:rPr>
              <a:t> (تهران، گيلان، اصفهان و سمنان)</a:t>
            </a:r>
            <a:endParaRPr lang="fa-IR" sz="2200" b="1" dirty="0" smtClean="0">
              <a:solidFill>
                <a:srgbClr val="003399"/>
              </a:solidFill>
              <a:cs typeface="B Titr" pitchFamily="2" charset="-78"/>
            </a:endParaRPr>
          </a:p>
          <a:p>
            <a:pPr algn="just" rtl="1" eaLnBrk="1" hangingPunct="1">
              <a:lnSpc>
                <a:spcPct val="150000"/>
              </a:lnSpc>
              <a:buFont typeface="Wingdings" pitchFamily="2" charset="2"/>
              <a:buChar char="v"/>
            </a:pPr>
            <a:r>
              <a:rPr lang="fa-IR" sz="2200" b="1" dirty="0" smtClean="0">
                <a:solidFill>
                  <a:srgbClr val="003399"/>
                </a:solidFill>
                <a:cs typeface="B Titr" pitchFamily="2" charset="-78"/>
              </a:rPr>
              <a:t>13</a:t>
            </a:r>
            <a:r>
              <a:rPr lang="ar-SA" sz="2200" b="1" dirty="0" smtClean="0">
                <a:solidFill>
                  <a:srgbClr val="003399"/>
                </a:solidFill>
                <a:cs typeface="B Titr" pitchFamily="2" charset="-78"/>
              </a:rPr>
              <a:t> استان نيز باروري بين </a:t>
            </a:r>
            <a:r>
              <a:rPr lang="fa-IR" sz="2200" b="1" dirty="0" smtClean="0">
                <a:solidFill>
                  <a:srgbClr val="003399"/>
                </a:solidFill>
                <a:cs typeface="B Titr" pitchFamily="2" charset="-78"/>
              </a:rPr>
              <a:t>1/7</a:t>
            </a:r>
            <a:r>
              <a:rPr lang="ar-SA" sz="2200" b="1" dirty="0" smtClean="0">
                <a:solidFill>
                  <a:srgbClr val="003399"/>
                </a:solidFill>
                <a:cs typeface="B Titr" pitchFamily="2" charset="-78"/>
              </a:rPr>
              <a:t> و </a:t>
            </a:r>
            <a:r>
              <a:rPr lang="fa-IR" sz="2200" b="1" dirty="0" smtClean="0">
                <a:solidFill>
                  <a:srgbClr val="003399"/>
                </a:solidFill>
                <a:cs typeface="B Titr" pitchFamily="2" charset="-78"/>
              </a:rPr>
              <a:t>2/1</a:t>
            </a:r>
            <a:r>
              <a:rPr lang="ar-SA" sz="2200" b="1" dirty="0" smtClean="0">
                <a:solidFill>
                  <a:srgbClr val="003399"/>
                </a:solidFill>
                <a:cs typeface="B Titr" pitchFamily="2" charset="-78"/>
              </a:rPr>
              <a:t> فرزند داشته‌اند</a:t>
            </a:r>
            <a:r>
              <a:rPr lang="fa-IR" sz="2200" b="1" dirty="0" smtClean="0">
                <a:solidFill>
                  <a:srgbClr val="003399"/>
                </a:solidFill>
                <a:cs typeface="B Titr" pitchFamily="2" charset="-78"/>
              </a:rPr>
              <a:t>.</a:t>
            </a:r>
          </a:p>
          <a:p>
            <a:pPr algn="just" rtl="1" eaLnBrk="1" hangingPunct="1">
              <a:lnSpc>
                <a:spcPct val="150000"/>
              </a:lnSpc>
              <a:buFont typeface="Wingdings" pitchFamily="2" charset="2"/>
              <a:buChar char="v"/>
            </a:pPr>
            <a:r>
              <a:rPr lang="ar-SA" sz="2200" b="1" dirty="0" smtClean="0">
                <a:solidFill>
                  <a:srgbClr val="003399"/>
                </a:solidFill>
                <a:cs typeface="B Titr" pitchFamily="2" charset="-78"/>
              </a:rPr>
              <a:t>ميزان باروري كل در 12</a:t>
            </a:r>
            <a:r>
              <a:rPr lang="fa-IR" sz="2200" b="1" dirty="0" smtClean="0">
                <a:solidFill>
                  <a:srgbClr val="003399"/>
                </a:solidFill>
                <a:cs typeface="B Titr" pitchFamily="2" charset="-78"/>
              </a:rPr>
              <a:t> </a:t>
            </a:r>
            <a:r>
              <a:rPr lang="ar-SA" sz="2200" b="1" dirty="0" smtClean="0">
                <a:solidFill>
                  <a:srgbClr val="003399"/>
                </a:solidFill>
                <a:cs typeface="B Titr" pitchFamily="2" charset="-78"/>
              </a:rPr>
              <a:t>استان بين</a:t>
            </a:r>
            <a:r>
              <a:rPr lang="fa-IR" sz="2200" b="1" dirty="0" smtClean="0">
                <a:solidFill>
                  <a:srgbClr val="003399"/>
                </a:solidFill>
                <a:cs typeface="B Titr" pitchFamily="2" charset="-78"/>
              </a:rPr>
              <a:t> 2/1</a:t>
            </a:r>
            <a:r>
              <a:rPr lang="ar-SA" sz="2200" b="1" dirty="0" smtClean="0">
                <a:solidFill>
                  <a:srgbClr val="003399"/>
                </a:solidFill>
                <a:cs typeface="B Titr" pitchFamily="2" charset="-78"/>
              </a:rPr>
              <a:t>و </a:t>
            </a:r>
            <a:r>
              <a:rPr lang="fa-IR" sz="2200" b="1" dirty="0" smtClean="0">
                <a:solidFill>
                  <a:srgbClr val="003399"/>
                </a:solidFill>
                <a:cs typeface="B Titr" pitchFamily="2" charset="-78"/>
              </a:rPr>
              <a:t>2/4</a:t>
            </a:r>
            <a:r>
              <a:rPr lang="ar-SA" sz="2200" b="1" dirty="0" smtClean="0">
                <a:solidFill>
                  <a:srgbClr val="003399"/>
                </a:solidFill>
                <a:cs typeface="B Titr" pitchFamily="2" charset="-78"/>
              </a:rPr>
              <a:t> فرزند بوده </a:t>
            </a:r>
            <a:r>
              <a:rPr lang="fa-IR" sz="2200" b="1" dirty="0" smtClean="0">
                <a:solidFill>
                  <a:srgbClr val="003399"/>
                </a:solidFill>
                <a:cs typeface="B Titr" pitchFamily="2" charset="-78"/>
              </a:rPr>
              <a:t>است.</a:t>
            </a:r>
          </a:p>
          <a:p>
            <a:pPr algn="just" rtl="1" eaLnBrk="1" hangingPunct="1">
              <a:lnSpc>
                <a:spcPct val="150000"/>
              </a:lnSpc>
              <a:buFont typeface="Wingdings" pitchFamily="2" charset="2"/>
              <a:buChar char="v"/>
            </a:pPr>
            <a:r>
              <a:rPr lang="ar-SA" sz="2200" b="1" dirty="0" smtClean="0">
                <a:solidFill>
                  <a:srgbClr val="E60000"/>
                </a:solidFill>
                <a:cs typeface="B Titr" pitchFamily="2" charset="-78"/>
              </a:rPr>
              <a:t>تنها استان‌هاي هرمزگان با ميزان باروري كل </a:t>
            </a:r>
            <a:r>
              <a:rPr lang="fa-IR" sz="2200" b="1" dirty="0" smtClean="0">
                <a:solidFill>
                  <a:srgbClr val="E60000"/>
                </a:solidFill>
                <a:cs typeface="B Titr" pitchFamily="2" charset="-78"/>
              </a:rPr>
              <a:t>2/5</a:t>
            </a:r>
            <a:r>
              <a:rPr lang="ar-SA" sz="2200" b="1" dirty="0" smtClean="0">
                <a:solidFill>
                  <a:srgbClr val="E60000"/>
                </a:solidFill>
                <a:cs typeface="B Titr" pitchFamily="2" charset="-78"/>
              </a:rPr>
              <a:t>و سيستان بلوچستان با باروري كل </a:t>
            </a:r>
            <a:r>
              <a:rPr lang="fa-IR" sz="2200" b="1" dirty="0" smtClean="0">
                <a:solidFill>
                  <a:srgbClr val="E60000"/>
                </a:solidFill>
                <a:cs typeface="B Titr" pitchFamily="2" charset="-78"/>
              </a:rPr>
              <a:t>3/7</a:t>
            </a:r>
            <a:r>
              <a:rPr lang="ar-SA" sz="2200" b="1" dirty="0" smtClean="0">
                <a:solidFill>
                  <a:srgbClr val="E60000"/>
                </a:solidFill>
                <a:cs typeface="B Titr" pitchFamily="2" charset="-78"/>
              </a:rPr>
              <a:t> فرزند بالاترين باروري در كل كشور را دارا بوده‌ان</a:t>
            </a:r>
            <a:r>
              <a:rPr lang="fa-IR" sz="2200" b="1" dirty="0" smtClean="0">
                <a:solidFill>
                  <a:srgbClr val="E60000"/>
                </a:solidFill>
                <a:cs typeface="B Titr" pitchFamily="2" charset="-78"/>
              </a:rPr>
              <a:t>د</a:t>
            </a:r>
            <a:endParaRPr lang="fa-IR" sz="2200" b="1" dirty="0" smtClean="0">
              <a:solidFill>
                <a:srgbClr val="003399"/>
              </a:solidFill>
              <a:cs typeface="B Titr" pitchFamily="2" charset="-78"/>
            </a:endParaRPr>
          </a:p>
          <a:p>
            <a:pPr algn="just" rtl="1" eaLnBrk="1" hangingPunct="1">
              <a:lnSpc>
                <a:spcPct val="150000"/>
              </a:lnSpc>
              <a:buFont typeface="Wingdings" pitchFamily="2" charset="2"/>
              <a:buChar char="v"/>
            </a:pPr>
            <a:r>
              <a:rPr lang="ar-SA" sz="2200" b="1" dirty="0" smtClean="0">
                <a:solidFill>
                  <a:srgbClr val="003399"/>
                </a:solidFill>
                <a:cs typeface="B Titr" pitchFamily="2" charset="-78"/>
              </a:rPr>
              <a:t>ميزان باروري كل در</a:t>
            </a:r>
            <a:r>
              <a:rPr lang="fa-IR" sz="2200" b="1" dirty="0" smtClean="0">
                <a:solidFill>
                  <a:srgbClr val="003399"/>
                </a:solidFill>
                <a:cs typeface="B Titr" pitchFamily="2" charset="-78"/>
              </a:rPr>
              <a:t> سال 1390 به حدود 1/7 فرزند برای هر مادر رسیده است.</a:t>
            </a:r>
            <a:endParaRPr lang="en-US" sz="2200" b="1" dirty="0" smtClean="0">
              <a:solidFill>
                <a:srgbClr val="003399"/>
              </a:solidFill>
              <a:cs typeface="B Titr" pitchFamily="2" charset="-78"/>
            </a:endParaRPr>
          </a:p>
          <a:p>
            <a:pPr algn="just" rtl="1" eaLnBrk="1" hangingPunct="1">
              <a:lnSpc>
                <a:spcPct val="150000"/>
              </a:lnSpc>
              <a:buFont typeface="Wingdings" pitchFamily="2" charset="2"/>
              <a:buChar char="v"/>
            </a:pPr>
            <a:endParaRPr lang="fa-IR" sz="2300" b="1" dirty="0" smtClean="0">
              <a:solidFill>
                <a:srgbClr val="003399"/>
              </a:solidFill>
              <a:cs typeface="B Titr"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305800" cy="592107"/>
          </a:xfrm>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Aft>
                <a:spcPts val="0"/>
              </a:spcAft>
              <a:defRPr/>
            </a:pPr>
            <a:r>
              <a:rPr lang="fa-IR" sz="3500" dirty="0" smtClean="0">
                <a:solidFill>
                  <a:schemeClr val="accent2">
                    <a:lumMod val="50000"/>
                  </a:schemeClr>
                </a:solidFill>
                <a:cs typeface="B Titr" pitchFamily="2" charset="-78"/>
              </a:rPr>
              <a:t>روند رو به کاهش نرخ باروری در ایران</a:t>
            </a:r>
            <a:endParaRPr lang="en-US" sz="3500" dirty="0">
              <a:solidFill>
                <a:schemeClr val="accent2">
                  <a:lumMod val="50000"/>
                </a:schemeClr>
              </a:solidFill>
              <a:cs typeface="B Titr" pitchFamily="2" charset="-78"/>
            </a:endParaRPr>
          </a:p>
        </p:txBody>
      </p:sp>
      <p:pic>
        <p:nvPicPr>
          <p:cNvPr id="14340" name="Picture 2"/>
          <p:cNvPicPr>
            <a:picLocks noChangeAspect="1" noChangeArrowheads="1"/>
          </p:cNvPicPr>
          <p:nvPr/>
        </p:nvPicPr>
        <p:blipFill>
          <a:blip r:embed="rId3" cstate="print"/>
          <a:srcRect/>
          <a:stretch>
            <a:fillRect/>
          </a:stretch>
        </p:blipFill>
        <p:spPr bwMode="auto">
          <a:xfrm>
            <a:off x="468313" y="1916113"/>
            <a:ext cx="8391525" cy="4057650"/>
          </a:xfrm>
          <a:prstGeom prst="rect">
            <a:avLst/>
          </a:prstGeom>
          <a:noFill/>
          <a:ln w="9525">
            <a:noFill/>
            <a:miter lim="800000"/>
            <a:headEnd/>
            <a:tailEnd/>
          </a:ln>
        </p:spPr>
      </p:pic>
      <p:sp>
        <p:nvSpPr>
          <p:cNvPr id="14341" name="TextBox 6"/>
          <p:cNvSpPr txBox="1">
            <a:spLocks noChangeArrowheads="1"/>
          </p:cNvSpPr>
          <p:nvPr/>
        </p:nvSpPr>
        <p:spPr bwMode="auto">
          <a:xfrm>
            <a:off x="215900" y="6092825"/>
            <a:ext cx="8677275" cy="785813"/>
          </a:xfrm>
          <a:prstGeom prst="rect">
            <a:avLst/>
          </a:prstGeom>
          <a:noFill/>
          <a:ln w="9525">
            <a:noFill/>
            <a:miter lim="800000"/>
            <a:headEnd/>
            <a:tailEnd/>
          </a:ln>
        </p:spPr>
        <p:txBody>
          <a:bodyPr>
            <a:spAutoFit/>
          </a:bodyPr>
          <a:lstStyle/>
          <a:p>
            <a:pPr algn="ctr" rtl="1">
              <a:lnSpc>
                <a:spcPct val="150000"/>
              </a:lnSpc>
            </a:pPr>
            <a:r>
              <a:rPr lang="fa-IR" b="1" dirty="0">
                <a:latin typeface="Times New Roman" pitchFamily="18" charset="0"/>
                <a:cs typeface="B Titr" pitchFamily="2" charset="-78"/>
              </a:rPr>
              <a:t>نرخ باروری کل</a:t>
            </a:r>
            <a:r>
              <a:rPr lang="en-US" dirty="0">
                <a:latin typeface="Times New Roman" pitchFamily="18" charset="0"/>
                <a:cs typeface="B Titr" pitchFamily="2" charset="-78"/>
              </a:rPr>
              <a:t>:</a:t>
            </a:r>
            <a:r>
              <a:rPr lang="fa-IR" dirty="0">
                <a:latin typeface="Times New Roman" pitchFamily="18" charset="0"/>
                <a:cs typeface="B Titr" pitchFamily="2" charset="-78"/>
              </a:rPr>
              <a:t> متوسط فرزندان زنده متولد شده به</a:t>
            </a:r>
            <a:r>
              <a:rPr lang="en-US" dirty="0">
                <a:latin typeface="Times New Roman" pitchFamily="18" charset="0"/>
                <a:cs typeface="B Titr" pitchFamily="2" charset="-78"/>
              </a:rPr>
              <a:t> </a:t>
            </a:r>
            <a:r>
              <a:rPr lang="fa-IR" dirty="0">
                <a:latin typeface="Times New Roman" pitchFamily="18" charset="0"/>
                <a:cs typeface="B Titr" pitchFamily="2" charset="-78"/>
              </a:rPr>
              <a:t>ازای</a:t>
            </a:r>
            <a:r>
              <a:rPr lang="en-US" dirty="0">
                <a:latin typeface="Times New Roman" pitchFamily="18" charset="0"/>
                <a:cs typeface="B Titr" pitchFamily="2" charset="-78"/>
              </a:rPr>
              <a:t> </a:t>
            </a:r>
            <a:r>
              <a:rPr lang="fa-IR" dirty="0">
                <a:latin typeface="Times New Roman" pitchFamily="18" charset="0"/>
                <a:cs typeface="B Titr" pitchFamily="2" charset="-78"/>
              </a:rPr>
              <a:t>یک زن در ايران</a:t>
            </a:r>
            <a:endParaRPr lang="en-US" dirty="0">
              <a:latin typeface="Times New Roman" pitchFamily="18" charset="0"/>
              <a:cs typeface="B Titr" pitchFamily="2" charset="-78"/>
            </a:endParaRPr>
          </a:p>
          <a:p>
            <a:pPr algn="ctr"/>
            <a:r>
              <a:rPr lang="fa-IR" dirty="0">
                <a:latin typeface="Times New Roman" pitchFamily="18" charset="0"/>
                <a:cs typeface="B Nazanin" pitchFamily="2" charset="-78"/>
              </a:rPr>
              <a:t>منبع: بانک جهانی </a:t>
            </a:r>
            <a:endParaRPr lang="en-US" dirty="0">
              <a:latin typeface="Times New Roman" pitchFamily="18" charset="0"/>
              <a:cs typeface="B Nazanin" pitchFamily="2" charset="-78"/>
            </a:endParaRPr>
          </a:p>
        </p:txBody>
      </p:sp>
      <p:sp>
        <p:nvSpPr>
          <p:cNvPr id="5" name="Slide Number Placeholder 4"/>
          <p:cNvSpPr>
            <a:spLocks noGrp="1"/>
          </p:cNvSpPr>
          <p:nvPr>
            <p:ph type="sldNum" sz="quarter" idx="12"/>
          </p:nvPr>
        </p:nvSpPr>
        <p:spPr/>
        <p:txBody>
          <a:bodyPr/>
          <a:lstStyle/>
          <a:p>
            <a:fld id="{98929272-9026-4EE7-B258-6FE021C14724}"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endParaRPr lang="fa-IR">
              <a:solidFill>
                <a:prstClr val="white"/>
              </a:solidFill>
            </a:endParaRPr>
          </a:p>
        </p:txBody>
      </p:sp>
      <p:sp>
        <p:nvSpPr>
          <p:cNvPr id="4" name="Rectangle 3"/>
          <p:cNvSpPr/>
          <p:nvPr/>
        </p:nvSpPr>
        <p:spPr>
          <a:xfrm>
            <a:off x="618744" y="203927"/>
            <a:ext cx="7803931" cy="822216"/>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rtl="1">
              <a:defRPr/>
            </a:pPr>
            <a:r>
              <a:rPr lang="fa-IR" sz="2600" b="1" dirty="0">
                <a:solidFill>
                  <a:schemeClr val="accent2">
                    <a:lumMod val="50000"/>
                  </a:schemeClr>
                </a:solidFill>
                <a:cs typeface="B Titr" pitchFamily="2" charset="-78"/>
              </a:rPr>
              <a:t>تحول ميزان باروري كل و ناخالص تجديد نسل در </a:t>
            </a:r>
            <a:r>
              <a:rPr lang="fa-IR" sz="2600" b="1" dirty="0" smtClean="0">
                <a:solidFill>
                  <a:schemeClr val="accent2">
                    <a:lumMod val="50000"/>
                  </a:schemeClr>
                </a:solidFill>
                <a:cs typeface="B Titr" pitchFamily="2" charset="-78"/>
              </a:rPr>
              <a:t>سالهاي</a:t>
            </a:r>
          </a:p>
          <a:p>
            <a:pPr algn="ctr" rtl="1">
              <a:defRPr/>
            </a:pPr>
            <a:r>
              <a:rPr lang="fa-IR" sz="2600" b="1" dirty="0" smtClean="0">
                <a:solidFill>
                  <a:schemeClr val="accent2">
                    <a:lumMod val="50000"/>
                  </a:schemeClr>
                </a:solidFill>
                <a:cs typeface="B Titr" pitchFamily="2" charset="-78"/>
              </a:rPr>
              <a:t> </a:t>
            </a:r>
            <a:r>
              <a:rPr lang="fa-IR" sz="2600" b="1" dirty="0">
                <a:solidFill>
                  <a:schemeClr val="accent2">
                    <a:lumMod val="50000"/>
                  </a:schemeClr>
                </a:solidFill>
                <a:cs typeface="B Titr" pitchFamily="2" charset="-78"/>
              </a:rPr>
              <a:t>90-1367</a:t>
            </a:r>
            <a:endParaRPr lang="en-US" sz="2600" dirty="0">
              <a:solidFill>
                <a:schemeClr val="accent2">
                  <a:lumMod val="50000"/>
                </a:schemeClr>
              </a:solidFill>
              <a:cs typeface="B Titr" pitchFamily="2" charset="-78"/>
            </a:endParaRPr>
          </a:p>
        </p:txBody>
      </p:sp>
      <p:graphicFrame>
        <p:nvGraphicFramePr>
          <p:cNvPr id="5" name="Table 4"/>
          <p:cNvGraphicFramePr>
            <a:graphicFrameLocks noGrp="1"/>
          </p:cNvGraphicFramePr>
          <p:nvPr/>
        </p:nvGraphicFramePr>
        <p:xfrm>
          <a:off x="756047" y="1447800"/>
          <a:ext cx="7488831" cy="4724400"/>
        </p:xfrm>
        <a:graphic>
          <a:graphicData uri="http://schemas.openxmlformats.org/drawingml/2006/table">
            <a:tbl>
              <a:tblPr/>
              <a:tblGrid>
                <a:gridCol w="2592288"/>
                <a:gridCol w="2592288"/>
                <a:gridCol w="2304255"/>
              </a:tblGrid>
              <a:tr h="903330">
                <a:tc>
                  <a:txBody>
                    <a:bodyPr/>
                    <a:lstStyle/>
                    <a:p>
                      <a:pPr algn="ctr" rtl="1" fontAlgn="t"/>
                      <a:r>
                        <a:rPr lang="fa-IR" sz="2000" b="1" i="0" u="none" strike="noStrike" dirty="0" smtClean="0">
                          <a:solidFill>
                            <a:srgbClr val="000000"/>
                          </a:solidFill>
                          <a:latin typeface="B Nazanin"/>
                          <a:cs typeface="B Titr" pitchFamily="2" charset="-78"/>
                        </a:rPr>
                        <a:t>ميزان ناخالص </a:t>
                      </a:r>
                      <a:r>
                        <a:rPr lang="fa-IR" sz="2000" b="1" i="0" u="none" strike="noStrike" dirty="0">
                          <a:solidFill>
                            <a:srgbClr val="000000"/>
                          </a:solidFill>
                          <a:latin typeface="B Nazanin"/>
                          <a:cs typeface="B Titr" pitchFamily="2" charset="-78"/>
                        </a:rPr>
                        <a:t>تجديد نسل </a:t>
                      </a:r>
                      <a:r>
                        <a:rPr lang="fa-IR" sz="2000" b="0" i="0" u="none" strike="noStrike" dirty="0">
                          <a:solidFill>
                            <a:srgbClr val="000000"/>
                          </a:solidFill>
                          <a:latin typeface="B Nazanin"/>
                          <a:cs typeface="B Titr" pitchFamily="2" charset="-78"/>
                        </a:rPr>
                        <a:t> </a:t>
                      </a:r>
                      <a:endParaRPr lang="fa-IR" sz="2000" b="1" i="0" u="none" strike="noStrike" dirty="0">
                        <a:solidFill>
                          <a:srgbClr val="000000"/>
                        </a:solidFill>
                        <a:latin typeface="B Nazanin"/>
                        <a:cs typeface="B Titr" pitchFamily="2" charset="-7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rtl="1" fontAlgn="t"/>
                      <a:r>
                        <a:rPr lang="fa-IR" sz="2000" b="1" i="0" u="none" strike="noStrike" dirty="0" smtClean="0">
                          <a:solidFill>
                            <a:srgbClr val="000000"/>
                          </a:solidFill>
                          <a:latin typeface="B Nazanin"/>
                          <a:cs typeface="B Titr" pitchFamily="2" charset="-78"/>
                        </a:rPr>
                        <a:t>ميزان </a:t>
                      </a:r>
                      <a:r>
                        <a:rPr lang="fa-IR" sz="2000" b="1" i="0" u="none" strike="noStrike" dirty="0">
                          <a:solidFill>
                            <a:srgbClr val="000000"/>
                          </a:solidFill>
                          <a:latin typeface="B Nazanin"/>
                          <a:cs typeface="B Titr" pitchFamily="2" charset="-78"/>
                        </a:rPr>
                        <a:t>باروري كل </a:t>
                      </a:r>
                      <a:r>
                        <a:rPr lang="fa-IR" sz="2000" b="0" i="0" u="none" strike="noStrike" dirty="0">
                          <a:solidFill>
                            <a:srgbClr val="000000"/>
                          </a:solidFill>
                          <a:latin typeface="B Nazanin"/>
                          <a:cs typeface="B Titr" pitchFamily="2" charset="-78"/>
                        </a:rPr>
                        <a:t> </a:t>
                      </a:r>
                      <a:endParaRPr lang="fa-IR" sz="2000" b="1" i="0" u="none" strike="noStrike" dirty="0">
                        <a:solidFill>
                          <a:srgbClr val="000000"/>
                        </a:solidFill>
                        <a:latin typeface="B Nazanin"/>
                        <a:cs typeface="B Titr" pitchFamily="2" charset="-7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rtl="1" fontAlgn="t"/>
                      <a:r>
                        <a:rPr lang="fa-IR" sz="2000" b="1" i="0" u="none" strike="noStrike" dirty="0" smtClean="0">
                          <a:solidFill>
                            <a:srgbClr val="000000"/>
                          </a:solidFill>
                          <a:latin typeface="B Nazanin"/>
                          <a:cs typeface="B Titr" pitchFamily="2" charset="-78"/>
                        </a:rPr>
                        <a:t>سال </a:t>
                      </a:r>
                      <a:r>
                        <a:rPr lang="fa-IR" sz="2000" b="0" i="0" u="none" strike="noStrike" dirty="0" smtClean="0">
                          <a:solidFill>
                            <a:srgbClr val="000000"/>
                          </a:solidFill>
                          <a:latin typeface="B Nazanin"/>
                          <a:cs typeface="B Titr" pitchFamily="2" charset="-78"/>
                        </a:rPr>
                        <a:t> </a:t>
                      </a:r>
                      <a:endParaRPr lang="fa-IR" sz="2000" b="1" i="0" u="none" strike="noStrike" dirty="0">
                        <a:solidFill>
                          <a:srgbClr val="000000"/>
                        </a:solidFill>
                        <a:latin typeface="B Nazanin"/>
                        <a:cs typeface="B Titr" pitchFamily="2" charset="-7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40000"/>
                        <a:lumOff val="60000"/>
                      </a:schemeClr>
                    </a:solidFill>
                  </a:tcPr>
                </a:tc>
              </a:tr>
              <a:tr h="764214">
                <a:tc>
                  <a:txBody>
                    <a:bodyPr/>
                    <a:lstStyle/>
                    <a:p>
                      <a:pPr algn="ctr" rtl="1" fontAlgn="t"/>
                      <a:r>
                        <a:rPr lang="en-US" sz="4000" b="1" i="0" u="none" strike="noStrike" dirty="0">
                          <a:solidFill>
                            <a:srgbClr val="000000"/>
                          </a:solidFill>
                          <a:latin typeface="B Nazanin"/>
                          <a:cs typeface="B Titr" pitchFamily="2" charset="-78"/>
                        </a:rPr>
                        <a:t>3.03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rgbClr val="000000"/>
                          </a:solidFill>
                          <a:latin typeface="B Nazanin"/>
                          <a:cs typeface="B Titr" pitchFamily="2" charset="-78"/>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rgbClr val="000000"/>
                          </a:solidFill>
                          <a:latin typeface="B Nazanin"/>
                          <a:cs typeface="B Titr" pitchFamily="2" charset="-78"/>
                        </a:rPr>
                        <a:t>1367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r>
              <a:tr h="764214">
                <a:tc>
                  <a:txBody>
                    <a:bodyPr/>
                    <a:lstStyle/>
                    <a:p>
                      <a:pPr algn="ctr" rtl="1" fontAlgn="t"/>
                      <a:r>
                        <a:rPr lang="en-US" sz="4000" b="1" i="0" u="none" strike="noStrike" dirty="0">
                          <a:solidFill>
                            <a:srgbClr val="FF0000"/>
                          </a:solidFill>
                          <a:latin typeface="B Nazanin"/>
                          <a:cs typeface="B Titr" pitchFamily="2" charset="-78"/>
                        </a:rPr>
                        <a:t>1.95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chemeClr val="tx1"/>
                          </a:solidFill>
                          <a:latin typeface="B Nazanin"/>
                          <a:cs typeface="B Titr" pitchFamily="2" charset="-78"/>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rgbClr val="000000"/>
                          </a:solidFill>
                          <a:latin typeface="B Nazanin"/>
                          <a:cs typeface="B Titr" pitchFamily="2" charset="-78"/>
                        </a:rPr>
                        <a:t>1371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r>
              <a:tr h="764214">
                <a:tc>
                  <a:txBody>
                    <a:bodyPr/>
                    <a:lstStyle/>
                    <a:p>
                      <a:pPr algn="ctr" rtl="1" fontAlgn="t"/>
                      <a:r>
                        <a:rPr lang="en-US" sz="4000" b="1" i="0" u="none" strike="noStrike" dirty="0">
                          <a:solidFill>
                            <a:srgbClr val="FF0000"/>
                          </a:solidFill>
                          <a:latin typeface="B Nazanin"/>
                          <a:cs typeface="B Titr" pitchFamily="2" charset="-78"/>
                        </a:rPr>
                        <a:t>1.02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tc>
                  <a:txBody>
                    <a:bodyPr/>
                    <a:lstStyle/>
                    <a:p>
                      <a:pPr algn="ctr" rtl="1" fontAlgn="t"/>
                      <a:r>
                        <a:rPr lang="en-US" sz="4000" b="1" i="0" u="none" strike="noStrike" dirty="0">
                          <a:solidFill>
                            <a:srgbClr val="FF0000"/>
                          </a:solidFill>
                          <a:latin typeface="B Nazanin"/>
                          <a:cs typeface="B Titr" pitchFamily="2" charset="-78"/>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tc>
                  <a:txBody>
                    <a:bodyPr/>
                    <a:lstStyle/>
                    <a:p>
                      <a:pPr algn="ctr" rtl="1" fontAlgn="t"/>
                      <a:r>
                        <a:rPr lang="en-US" sz="4000" b="1" i="0" u="none" strike="noStrike" dirty="0">
                          <a:solidFill>
                            <a:srgbClr val="FF0000"/>
                          </a:solidFill>
                          <a:latin typeface="B Nazanin"/>
                          <a:cs typeface="B Titr" pitchFamily="2" charset="-78"/>
                        </a:rPr>
                        <a:t>1379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60000"/>
                        <a:lumOff val="40000"/>
                      </a:schemeClr>
                    </a:solidFill>
                  </a:tcPr>
                </a:tc>
              </a:tr>
              <a:tr h="764214">
                <a:tc>
                  <a:txBody>
                    <a:bodyPr/>
                    <a:lstStyle/>
                    <a:p>
                      <a:pPr algn="ctr" rtl="1" fontAlgn="t"/>
                      <a:r>
                        <a:rPr lang="en-US" sz="4000" b="1" i="0" u="none" strike="noStrike" dirty="0">
                          <a:solidFill>
                            <a:srgbClr val="FF0000"/>
                          </a:solidFill>
                          <a:latin typeface="B Nazanin"/>
                          <a:cs typeface="B Titr" pitchFamily="2" charset="-78"/>
                        </a:rPr>
                        <a:t>0.87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rgbClr val="FF0000"/>
                          </a:solidFill>
                          <a:latin typeface="B Nazanin"/>
                          <a:cs typeface="B Titr" pitchFamily="2" charset="-78"/>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rgbClr val="FF0000"/>
                          </a:solidFill>
                          <a:latin typeface="B Nazanin"/>
                          <a:cs typeface="B Titr" pitchFamily="2" charset="-78"/>
                        </a:rPr>
                        <a:t>1385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r>
              <a:tr h="764214">
                <a:tc>
                  <a:txBody>
                    <a:bodyPr/>
                    <a:lstStyle/>
                    <a:p>
                      <a:pPr algn="ctr" rtl="1" fontAlgn="t"/>
                      <a:r>
                        <a:rPr lang="en-US" sz="4000" b="1" i="0" u="none" strike="noStrike" dirty="0">
                          <a:solidFill>
                            <a:srgbClr val="FF0000"/>
                          </a:solidFill>
                          <a:latin typeface="B Nazanin"/>
                          <a:cs typeface="B Titr" pitchFamily="2" charset="-78"/>
                        </a:rPr>
                        <a:t>0.78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fa-IR" sz="1900" b="1" i="0" u="none" strike="noStrike" dirty="0" smtClean="0">
                          <a:solidFill>
                            <a:srgbClr val="FF0000"/>
                          </a:solidFill>
                          <a:latin typeface="B Nazanin"/>
                          <a:cs typeface="B Titr" pitchFamily="2" charset="-78"/>
                        </a:rPr>
                        <a:t>1.7(ثبت احوال)</a:t>
                      </a:r>
                    </a:p>
                    <a:p>
                      <a:pPr algn="ctr" rtl="1" fontAlgn="t"/>
                      <a:r>
                        <a:rPr lang="fa-IR" sz="1900" b="1" i="0" u="none" strike="noStrike" dirty="0" smtClean="0">
                          <a:solidFill>
                            <a:srgbClr val="FF0000"/>
                          </a:solidFill>
                          <a:latin typeface="B Nazanin"/>
                          <a:cs typeface="B Titr" pitchFamily="2" charset="-78"/>
                        </a:rPr>
                        <a:t>1.6(سازمان ملل)</a:t>
                      </a:r>
                      <a:endParaRPr lang="en-US" sz="1900" b="1" i="0" u="none" strike="noStrike" dirty="0">
                        <a:solidFill>
                          <a:srgbClr val="FF0000"/>
                        </a:solidFill>
                        <a:latin typeface="B Nazanin"/>
                        <a:cs typeface="B Titr" pitchFamily="2" charset="-78"/>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rtl="1" fontAlgn="t"/>
                      <a:r>
                        <a:rPr lang="en-US" sz="4000" b="1" i="0" u="none" strike="noStrike" dirty="0">
                          <a:solidFill>
                            <a:srgbClr val="FF0000"/>
                          </a:solidFill>
                          <a:latin typeface="B Nazanin"/>
                          <a:cs typeface="B Titr" pitchFamily="2" charset="-78"/>
                        </a:rPr>
                        <a:t>1390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r>
            </a:tbl>
          </a:graphicData>
        </a:graphic>
      </p:graphicFrame>
      <p:sp>
        <p:nvSpPr>
          <p:cNvPr id="7" name="Slide Number Placeholder 6"/>
          <p:cNvSpPr>
            <a:spLocks noGrp="1"/>
          </p:cNvSpPr>
          <p:nvPr>
            <p:ph type="sldNum" sz="quarter" idx="12"/>
          </p:nvPr>
        </p:nvSpPr>
        <p:spPr/>
        <p:txBody>
          <a:bodyPr/>
          <a:lstStyle/>
          <a:p>
            <a:fld id="{98929272-9026-4EE7-B258-6FE021C14724}"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11971" name="Title 2"/>
          <p:cNvSpPr>
            <a:spLocks noGrp="1"/>
          </p:cNvSpPr>
          <p:nvPr>
            <p:ph type="title"/>
          </p:nvPr>
        </p:nvSpPr>
        <p:spPr>
          <a:xfrm>
            <a:off x="639366" y="365125"/>
            <a:ext cx="7865269" cy="546100"/>
          </a:xfrm>
        </p:spPr>
        <p:txBody>
          <a:bodyPr/>
          <a:lstStyle/>
          <a:p>
            <a:pPr algn="ctr" eaLnBrk="1" hangingPunct="1"/>
            <a:r>
              <a:rPr lang="fa-IR" sz="2000" dirty="0" smtClean="0">
                <a:solidFill>
                  <a:schemeClr val="accent2">
                    <a:lumMod val="50000"/>
                  </a:schemeClr>
                </a:solidFill>
                <a:cs typeface="B Titr" pitchFamily="2" charset="-78"/>
              </a:rPr>
              <a:t>تحولات میزان باروری کل طی سالهای 2005 تا  2011در کشورهای مسلمان</a:t>
            </a:r>
            <a:endParaRPr lang="en-US" sz="2000" dirty="0" smtClean="0">
              <a:solidFill>
                <a:schemeClr val="accent2">
                  <a:lumMod val="50000"/>
                </a:schemeClr>
              </a:solidFill>
              <a:cs typeface="B Titr" pitchFamily="2" charset="-78"/>
            </a:endParaRPr>
          </a:p>
        </p:txBody>
      </p:sp>
      <p:graphicFrame>
        <p:nvGraphicFramePr>
          <p:cNvPr id="5" name="Table 4"/>
          <p:cNvGraphicFramePr>
            <a:graphicFrameLocks noGrp="1"/>
          </p:cNvGraphicFramePr>
          <p:nvPr/>
        </p:nvGraphicFramePr>
        <p:xfrm>
          <a:off x="539751" y="928688"/>
          <a:ext cx="8064897" cy="5380642"/>
        </p:xfrm>
        <a:graphic>
          <a:graphicData uri="http://schemas.openxmlformats.org/drawingml/2006/table">
            <a:tbl>
              <a:tblPr rtl="1"/>
              <a:tblGrid>
                <a:gridCol w="610027"/>
                <a:gridCol w="1278362"/>
                <a:gridCol w="511345"/>
                <a:gridCol w="497889"/>
                <a:gridCol w="632453"/>
                <a:gridCol w="717677"/>
                <a:gridCol w="627966"/>
                <a:gridCol w="861213"/>
                <a:gridCol w="578627"/>
                <a:gridCol w="578627"/>
                <a:gridCol w="645910"/>
                <a:gridCol w="524801"/>
              </a:tblGrid>
              <a:tr h="223788">
                <a:tc rowSpan="2">
                  <a:txBody>
                    <a:bodyPr/>
                    <a:lstStyle/>
                    <a:p>
                      <a:pPr algn="ctr" rtl="1" fontAlgn="b"/>
                      <a:r>
                        <a:rPr lang="fa-IR" sz="1200" b="1" i="0" u="none" strike="noStrike" dirty="0">
                          <a:solidFill>
                            <a:srgbClr val="000000"/>
                          </a:solidFill>
                          <a:latin typeface="B Mitra"/>
                          <a:cs typeface="B Nazanin" pitchFamily="2" charset="-78"/>
                        </a:rPr>
                        <a:t>ردیف</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200" b="1" i="0" u="none" strike="noStrike">
                          <a:solidFill>
                            <a:srgbClr val="000000"/>
                          </a:solidFill>
                          <a:latin typeface="B Mitra"/>
                          <a:cs typeface="B Nazanin" pitchFamily="2" charset="-78"/>
                        </a:rPr>
                        <a:t>کشور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fa-IR" sz="1200" b="1" i="0" u="none" strike="noStrike" dirty="0" smtClean="0">
                          <a:solidFill>
                            <a:srgbClr val="000000"/>
                          </a:solidFill>
                          <a:latin typeface="B Mitra"/>
                          <a:cs typeface="B Nazanin" pitchFamily="2" charset="-78"/>
                        </a:rPr>
                        <a:t>میزان باروری کل</a:t>
                      </a:r>
                      <a:endParaRPr lang="en-US" sz="1200" b="1" i="0" u="none" strike="noStrike" dirty="0">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rtl="1" fontAlgn="b"/>
                      <a:r>
                        <a:rPr lang="fa-IR" sz="1200" b="1" i="0" u="none" strike="noStrike">
                          <a:solidFill>
                            <a:srgbClr val="000000"/>
                          </a:solidFill>
                          <a:latin typeface="B Mitra"/>
                          <a:cs typeface="B Nazanin" pitchFamily="2" charset="-78"/>
                        </a:rPr>
                        <a:t>تغییرات</a:t>
                      </a:r>
                      <a:br>
                        <a:rPr lang="fa-IR" sz="1200" b="1" i="0" u="none" strike="noStrike">
                          <a:solidFill>
                            <a:srgbClr val="000000"/>
                          </a:solidFill>
                          <a:latin typeface="B Mitra"/>
                          <a:cs typeface="B Nazanin" pitchFamily="2" charset="-78"/>
                        </a:rPr>
                      </a:br>
                      <a:r>
                        <a:rPr lang="fa-IR" sz="1200" b="1" i="0" u="none" strike="noStrike">
                          <a:solidFill>
                            <a:srgbClr val="000000"/>
                          </a:solidFill>
                          <a:latin typeface="B Mitra"/>
                          <a:cs typeface="B Nazanin" pitchFamily="2" charset="-78"/>
                        </a:rPr>
                        <a:t> مطلق</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200" b="1" i="0" u="none" strike="noStrike">
                          <a:solidFill>
                            <a:srgbClr val="000000"/>
                          </a:solidFill>
                          <a:latin typeface="B Mitra"/>
                          <a:cs typeface="B Nazanin" pitchFamily="2" charset="-78"/>
                        </a:rPr>
                        <a:t>رشد سالانه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200" b="1" i="0" u="none" strike="noStrike">
                          <a:solidFill>
                            <a:srgbClr val="000000"/>
                          </a:solidFill>
                          <a:latin typeface="B Mitra"/>
                          <a:cs typeface="B Nazanin" pitchFamily="2" charset="-78"/>
                        </a:rPr>
                        <a:t>ردیف</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200" b="1" i="0" u="none" strike="noStrike">
                          <a:solidFill>
                            <a:srgbClr val="000000"/>
                          </a:solidFill>
                          <a:latin typeface="B Mitra"/>
                          <a:cs typeface="B Nazanin" pitchFamily="2" charset="-78"/>
                        </a:rPr>
                        <a:t>کشور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fa-IR" sz="1200" b="1" i="0" u="none" strike="noStrike" dirty="0" smtClean="0">
                          <a:solidFill>
                            <a:srgbClr val="000000"/>
                          </a:solidFill>
                          <a:latin typeface="B Mitra"/>
                          <a:cs typeface="B Nazanin" pitchFamily="2" charset="-78"/>
                        </a:rPr>
                        <a:t>میزان باروری کل</a:t>
                      </a:r>
                      <a:endParaRPr lang="en-US" sz="1200" b="1" i="0" u="none" strike="noStrike" dirty="0">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rtl="1" fontAlgn="b"/>
                      <a:r>
                        <a:rPr lang="fa-IR" sz="1200" b="1" i="0" u="none" strike="noStrike">
                          <a:solidFill>
                            <a:srgbClr val="000000"/>
                          </a:solidFill>
                          <a:latin typeface="B Mitra"/>
                          <a:cs typeface="B Nazanin" pitchFamily="2" charset="-78"/>
                        </a:rPr>
                        <a:t>تغییرات </a:t>
                      </a:r>
                      <a:br>
                        <a:rPr lang="fa-IR" sz="1200" b="1" i="0" u="none" strike="noStrike">
                          <a:solidFill>
                            <a:srgbClr val="000000"/>
                          </a:solidFill>
                          <a:latin typeface="B Mitra"/>
                          <a:cs typeface="B Nazanin" pitchFamily="2" charset="-78"/>
                        </a:rPr>
                      </a:br>
                      <a:r>
                        <a:rPr lang="fa-IR" sz="1200" b="1" i="0" u="none" strike="noStrike">
                          <a:solidFill>
                            <a:srgbClr val="000000"/>
                          </a:solidFill>
                          <a:latin typeface="B Mitra"/>
                          <a:cs typeface="B Nazanin" pitchFamily="2" charset="-78"/>
                        </a:rPr>
                        <a:t>مطلق</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b"/>
                      <a:r>
                        <a:rPr lang="fa-IR" sz="1200" b="1" i="0" u="none" strike="noStrike">
                          <a:solidFill>
                            <a:srgbClr val="000000"/>
                          </a:solidFill>
                          <a:latin typeface="B Mitra"/>
                          <a:cs typeface="B Nazanin" pitchFamily="2" charset="-78"/>
                        </a:rPr>
                        <a:t>رشد </a:t>
                      </a:r>
                      <a:br>
                        <a:rPr lang="fa-IR" sz="1200" b="1" i="0" u="none" strike="noStrike">
                          <a:solidFill>
                            <a:srgbClr val="000000"/>
                          </a:solidFill>
                          <a:latin typeface="B Mitra"/>
                          <a:cs typeface="B Nazanin" pitchFamily="2" charset="-78"/>
                        </a:rPr>
                      </a:br>
                      <a:r>
                        <a:rPr lang="fa-IR" sz="1200" b="1" i="0" u="none" strike="noStrike">
                          <a:solidFill>
                            <a:srgbClr val="000000"/>
                          </a:solidFill>
                          <a:latin typeface="B Mitra"/>
                          <a:cs typeface="B Nazanin" pitchFamily="2" charset="-78"/>
                        </a:rPr>
                        <a:t>سالانه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518">
                <a:tc vMerge="1">
                  <a:txBody>
                    <a:bodyPr/>
                    <a:lstStyle/>
                    <a:p>
                      <a:endParaRPr lang="en-US"/>
                    </a:p>
                  </a:txBody>
                  <a:tcPr/>
                </a:tc>
                <a:tc vMerge="1">
                  <a:txBody>
                    <a:bodyPr/>
                    <a:lstStyle/>
                    <a:p>
                      <a:endParaRPr lang="en-US"/>
                    </a:p>
                  </a:txBody>
                  <a:tcPr/>
                </a:tc>
                <a:tc>
                  <a:txBody>
                    <a:bodyPr/>
                    <a:lstStyle/>
                    <a:p>
                      <a:pPr algn="ctr" rtl="0" fontAlgn="b"/>
                      <a:r>
                        <a:rPr lang="en-US" sz="1200" b="1" i="0" u="none" strike="noStrike">
                          <a:solidFill>
                            <a:srgbClr val="000000"/>
                          </a:solidFill>
                          <a:latin typeface="B Mitra"/>
                          <a:cs typeface="B Nazanin" pitchFamily="2" charset="-78"/>
                        </a:rPr>
                        <a:t>2005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2011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b"/>
                      <a:r>
                        <a:rPr lang="en-US" sz="1200" b="1" i="0" u="none" strike="noStrike">
                          <a:solidFill>
                            <a:srgbClr val="000000"/>
                          </a:solidFill>
                          <a:latin typeface="B Mitra"/>
                          <a:cs typeface="B Nazanin" pitchFamily="2" charset="-78"/>
                        </a:rPr>
                        <a:t>2005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2011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23788">
                <a:tc>
                  <a:txBody>
                    <a:bodyPr/>
                    <a:lstStyle/>
                    <a:p>
                      <a:pPr algn="ctr" rtl="0" fontAlgn="b"/>
                      <a:r>
                        <a:rPr lang="en-US" sz="1200" b="1" i="0" u="none" strike="noStrike">
                          <a:solidFill>
                            <a:srgbClr val="000000"/>
                          </a:solidFill>
                          <a:latin typeface="B Mitra"/>
                          <a:cs typeface="B Nazanin" pitchFamily="2" charset="-78"/>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آلباني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-34.8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قيرقيزستان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dirty="0">
                          <a:solidFill>
                            <a:srgbClr val="FF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dirty="0">
                          <a:solidFill>
                            <a:srgbClr val="FF0000"/>
                          </a:solidFill>
                          <a:latin typeface="B Mitra"/>
                          <a:cs typeface="B Nazanin" pitchFamily="2" charset="-78"/>
                        </a:rPr>
                        <a:t>ايران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dirty="0">
                          <a:solidFill>
                            <a:srgbClr val="FF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dirty="0">
                          <a:solidFill>
                            <a:srgbClr val="FF0000"/>
                          </a:solidFill>
                          <a:latin typeface="B Mitra"/>
                          <a:cs typeface="B Nazanin" pitchFamily="2" charset="-78"/>
                        </a:rPr>
                        <a:t>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مالزي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مالديو</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-60.5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مصر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-25.7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امارات متحدةعربي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-32.0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سوريه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لبنان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1.8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اردن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-17.1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تونس</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1.9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-5.0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تاجيكستان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برونئي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پاكستان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-25.6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تركيه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جيبوتي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5.1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3.6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-29.4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الجزاير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-16.0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سودان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اندونزي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موريتاني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آذربايجان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1.9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سنگال</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-8.0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مراكش</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كومور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قطر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گامبيا</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بنگلادش</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-31.3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سيرالئون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6.5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-27.7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عمان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يمن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6.2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-21.0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ازبكستان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-14.8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گينه</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5.15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تركمنستان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-17.9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چاد</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كويت</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بوركينافاسو</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6.7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-13.4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19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بحرين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2.5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مالي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6.9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6.1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-11.6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20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dirty="0">
                          <a:solidFill>
                            <a:srgbClr val="FF0000"/>
                          </a:solidFill>
                          <a:latin typeface="B Mitra"/>
                          <a:cs typeface="B Nazanin" pitchFamily="2" charset="-78"/>
                        </a:rPr>
                        <a:t>جهان</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dirty="0">
                          <a:solidFill>
                            <a:srgbClr val="FF0000"/>
                          </a:solidFill>
                          <a:latin typeface="B Mitra"/>
                          <a:cs typeface="B Nazanin" pitchFamily="2" charset="-78"/>
                        </a:rPr>
                        <a:t>2.7</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dirty="0">
                          <a:solidFill>
                            <a:srgbClr val="FF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سومالي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6.44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6.3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-0.14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21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ليبي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2.4</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-0.6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-20.0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43</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نيجر</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5.8</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6.9</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19.0</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788">
                <a:tc>
                  <a:txBody>
                    <a:bodyPr/>
                    <a:lstStyle/>
                    <a:p>
                      <a:pPr algn="ctr" rtl="0" fontAlgn="b"/>
                      <a:r>
                        <a:rPr lang="en-US" sz="1200" b="1" i="0" u="none" strike="noStrike">
                          <a:solidFill>
                            <a:srgbClr val="000000"/>
                          </a:solidFill>
                          <a:latin typeface="B Mitra"/>
                          <a:cs typeface="B Nazanin" pitchFamily="2" charset="-78"/>
                        </a:rPr>
                        <a:t>22</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1200" b="1" i="0" u="none" strike="noStrike">
                          <a:solidFill>
                            <a:srgbClr val="000000"/>
                          </a:solidFill>
                          <a:latin typeface="B Mitra"/>
                          <a:cs typeface="B Nazanin" pitchFamily="2" charset="-78"/>
                        </a:rPr>
                        <a:t>عربستان سعودي</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US" sz="1200" b="1" i="0" u="none" strike="noStrike">
                          <a:solidFill>
                            <a:srgbClr val="000000"/>
                          </a:solidFill>
                          <a:latin typeface="B Mitra"/>
                          <a:cs typeface="B Nazanin" pitchFamily="2" charset="-78"/>
                        </a:rPr>
                        <a:t>4.1</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US" sz="1200" b="1" i="0" u="none" strike="noStrike">
                          <a:solidFill>
                            <a:srgbClr val="000000"/>
                          </a:solidFill>
                          <a:latin typeface="B Mitra"/>
                          <a:cs typeface="B Nazanin" pitchFamily="2" charset="-78"/>
                        </a:rPr>
                        <a:t>2.6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-1.5</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latin typeface="B Mitra"/>
                          <a:cs typeface="B Nazanin" pitchFamily="2" charset="-78"/>
                        </a:rPr>
                        <a:t>-36.6</a:t>
                      </a:r>
                    </a:p>
                  </a:txBody>
                  <a:tcPr marL="7349" marR="7349" marT="7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endParaRPr lang="en-US" sz="1200" b="1" i="0" u="none" strike="noStrike">
                        <a:solidFill>
                          <a:srgbClr val="000000"/>
                        </a:solidFill>
                        <a:latin typeface="B Mitra"/>
                        <a:cs typeface="B Nazanin" pitchFamily="2" charset="-78"/>
                      </a:endParaRPr>
                    </a:p>
                  </a:txBody>
                  <a:tcPr marL="7349" marR="7349" marT="7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2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2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2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200" b="1" i="0" u="none" strike="noStrike">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endParaRPr lang="en-US" sz="1200" b="1" i="0" u="none" strike="noStrike" dirty="0">
                        <a:solidFill>
                          <a:srgbClr val="000000"/>
                        </a:solidFill>
                        <a:latin typeface="B Mitra"/>
                        <a:cs typeface="B Nazanin" pitchFamily="2" charset="-78"/>
                      </a:endParaRPr>
                    </a:p>
                  </a:txBody>
                  <a:tcPr marL="7349" marR="7349" marT="7349"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6" name="Slide Number Placeholder 5"/>
          <p:cNvSpPr>
            <a:spLocks noGrp="1"/>
          </p:cNvSpPr>
          <p:nvPr>
            <p:ph type="sldNum" sz="quarter" idx="12"/>
          </p:nvPr>
        </p:nvSpPr>
        <p:spPr/>
        <p:txBody>
          <a:bodyPr/>
          <a:lstStyle/>
          <a:p>
            <a:fld id="{98929272-9026-4EE7-B258-6FE021C14724}" type="slidenum">
              <a:rPr lang="en-US" smtClean="0"/>
              <a:pPr/>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2hg76zb.jpg"/>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blip>
          <a:stretch>
            <a:fillRect/>
          </a:stretch>
        </p:blipFill>
        <p:spPr>
          <a:xfrm>
            <a:off x="1371600" y="1066800"/>
            <a:ext cx="6041173" cy="5089677"/>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98929272-9026-4EE7-B258-6FE021C1472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63281"/>
            <a:ext cx="8305800" cy="771749"/>
          </a:xfrm>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Aft>
                <a:spcPts val="0"/>
              </a:spcAft>
              <a:defRPr/>
            </a:pPr>
            <a:r>
              <a:rPr lang="fa-IR" sz="3500" dirty="0" smtClean="0">
                <a:solidFill>
                  <a:schemeClr val="accent2">
                    <a:lumMod val="50000"/>
                  </a:schemeClr>
                </a:solidFill>
                <a:cs typeface="B Titr" pitchFamily="2" charset="-78"/>
              </a:rPr>
              <a:t>متوسط رشد جمعیت کشور</a:t>
            </a:r>
            <a:endParaRPr lang="en-US" sz="3500" dirty="0">
              <a:solidFill>
                <a:schemeClr val="accent2">
                  <a:lumMod val="50000"/>
                </a:schemeClr>
              </a:solidFill>
              <a:cs typeface="B Titr" pitchFamily="2" charset="-78"/>
            </a:endParaRPr>
          </a:p>
        </p:txBody>
      </p:sp>
      <p:sp>
        <p:nvSpPr>
          <p:cNvPr id="13316" name="TextBox 4"/>
          <p:cNvSpPr txBox="1">
            <a:spLocks noChangeArrowheads="1"/>
          </p:cNvSpPr>
          <p:nvPr/>
        </p:nvSpPr>
        <p:spPr bwMode="auto">
          <a:xfrm>
            <a:off x="357188" y="5286375"/>
            <a:ext cx="8429625" cy="1446213"/>
          </a:xfrm>
          <a:prstGeom prst="rect">
            <a:avLst/>
          </a:prstGeom>
          <a:noFill/>
          <a:ln w="9525">
            <a:noFill/>
            <a:miter lim="800000"/>
            <a:headEnd/>
            <a:tailEnd/>
          </a:ln>
        </p:spPr>
        <p:txBody>
          <a:bodyPr>
            <a:spAutoFit/>
          </a:bodyPr>
          <a:lstStyle/>
          <a:p>
            <a:pPr algn="r" rtl="1"/>
            <a:r>
              <a:rPr lang="fa-IR" sz="2000" dirty="0">
                <a:latin typeface="Times New Roman" pitchFamily="18" charset="0"/>
                <a:cs typeface="B Titr" pitchFamily="2" charset="-78"/>
              </a:rPr>
              <a:t>در اين نمودار به روشني محسوس است كه رشد جمعيت در شهرها و روستاها به شدت </a:t>
            </a:r>
            <a:r>
              <a:rPr lang="fa-IR" sz="2000" dirty="0">
                <a:solidFill>
                  <a:srgbClr val="FF0000"/>
                </a:solidFill>
                <a:latin typeface="Times New Roman" pitchFamily="18" charset="0"/>
                <a:cs typeface="B Titr" pitchFamily="2" charset="-78"/>
              </a:rPr>
              <a:t>رو به كاهش </a:t>
            </a:r>
            <a:r>
              <a:rPr lang="fa-IR" sz="2000" dirty="0">
                <a:latin typeface="Times New Roman" pitchFamily="18" charset="0"/>
                <a:cs typeface="B Titr" pitchFamily="2" charset="-78"/>
              </a:rPr>
              <a:t>است. در حقيقت جمعيت ايران در چند سال آينده، جمعيت پيري خواهد بود.</a:t>
            </a:r>
          </a:p>
          <a:p>
            <a:pPr algn="r" rtl="1"/>
            <a:endParaRPr lang="fa-IR" sz="1600" dirty="0">
              <a:latin typeface="Times New Roman" pitchFamily="18" charset="0"/>
              <a:cs typeface="B Nazanin" pitchFamily="2" charset="-78"/>
            </a:endParaRPr>
          </a:p>
          <a:p>
            <a:pPr rtl="1"/>
            <a:r>
              <a:rPr lang="fa-IR" sz="1600" dirty="0">
                <a:latin typeface="Times New Roman" pitchFamily="18" charset="0"/>
                <a:cs typeface="B Nazanin" pitchFamily="2" charset="-78"/>
              </a:rPr>
              <a:t>منبع: سرشماري هاي عمومي نفوس و مسكن 1335</a:t>
            </a:r>
            <a:r>
              <a:rPr lang="en-US" sz="1600" dirty="0">
                <a:latin typeface="Times New Roman" pitchFamily="18" charset="0"/>
                <a:cs typeface="B Nazanin" pitchFamily="2" charset="-78"/>
              </a:rPr>
              <a:t> </a:t>
            </a:r>
            <a:r>
              <a:rPr lang="fa-IR" sz="1600" dirty="0">
                <a:latin typeface="Times New Roman" pitchFamily="18" charset="0"/>
                <a:cs typeface="B Nazanin" pitchFamily="2" charset="-78"/>
              </a:rPr>
              <a:t>الی 1390 مرکز آمار ایران </a:t>
            </a:r>
            <a:r>
              <a:rPr lang="en-US" sz="1600" dirty="0">
                <a:latin typeface="Times New Roman" pitchFamily="18" charset="0"/>
                <a:cs typeface="B Nazanin" pitchFamily="2" charset="-78"/>
                <a:hlinkClick r:id="rId3"/>
              </a:rPr>
              <a:t>http://www.amar.org.ir</a:t>
            </a:r>
            <a:r>
              <a:rPr lang="fa-IR" sz="1600" dirty="0">
                <a:latin typeface="Times New Roman" pitchFamily="18" charset="0"/>
                <a:cs typeface="B Nazanin" pitchFamily="2" charset="-78"/>
              </a:rPr>
              <a:t> </a:t>
            </a:r>
          </a:p>
          <a:p>
            <a:pPr algn="r" rtl="1"/>
            <a:endParaRPr lang="en-US" sz="1600" dirty="0">
              <a:latin typeface="Times New Roman" pitchFamily="18" charset="0"/>
              <a:cs typeface="B Nazanin" pitchFamily="2" charset="-78"/>
            </a:endParaRPr>
          </a:p>
        </p:txBody>
      </p:sp>
      <p:sp>
        <p:nvSpPr>
          <p:cNvPr id="13317" name="TextBox 5"/>
          <p:cNvSpPr txBox="1">
            <a:spLocks noChangeArrowheads="1"/>
          </p:cNvSpPr>
          <p:nvPr/>
        </p:nvSpPr>
        <p:spPr bwMode="auto">
          <a:xfrm>
            <a:off x="1643063" y="4929188"/>
            <a:ext cx="5788025" cy="323850"/>
          </a:xfrm>
          <a:prstGeom prst="rect">
            <a:avLst/>
          </a:prstGeom>
          <a:noFill/>
          <a:ln w="9525">
            <a:noFill/>
            <a:miter lim="800000"/>
            <a:headEnd/>
            <a:tailEnd/>
          </a:ln>
        </p:spPr>
        <p:txBody>
          <a:bodyPr wrap="none">
            <a:spAutoFit/>
          </a:bodyPr>
          <a:lstStyle/>
          <a:p>
            <a:r>
              <a:rPr lang="fa-IR" sz="1500" b="1">
                <a:latin typeface="Times New Roman" pitchFamily="18" charset="0"/>
                <a:cs typeface="B Nazanin" pitchFamily="2" charset="-78"/>
              </a:rPr>
              <a:t> متوسط رشد سالانه جمعيت  : </a:t>
            </a:r>
            <a:r>
              <a:rPr lang="fa-IR" sz="1500">
                <a:latin typeface="Times New Roman" pitchFamily="18" charset="0"/>
                <a:cs typeface="B Nazanin" pitchFamily="2" charset="-78"/>
              </a:rPr>
              <a:t>منظور افزايش سالانه تعداد جمعيت به ازاي هر 100 نفر است. </a:t>
            </a:r>
            <a:endParaRPr lang="en-US" sz="1500">
              <a:latin typeface="Times New Roman" pitchFamily="18" charset="0"/>
              <a:cs typeface="B Nazanin" pitchFamily="2" charset="-78"/>
            </a:endParaRPr>
          </a:p>
        </p:txBody>
      </p:sp>
      <p:graphicFrame>
        <p:nvGraphicFramePr>
          <p:cNvPr id="8" name="Chart 7"/>
          <p:cNvGraphicFramePr/>
          <p:nvPr/>
        </p:nvGraphicFramePr>
        <p:xfrm>
          <a:off x="611560" y="1447800"/>
          <a:ext cx="7389464" cy="3481398"/>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98929272-9026-4EE7-B258-6FE021C14724}" type="slidenum">
              <a:rPr lang="en-US" smtClean="0"/>
              <a:pPr/>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300"/>
                                        <p:tgtEl>
                                          <p:spTgt spid="8">
                                            <p:graphicEl>
                                              <a:chart seriesIdx="-3" categoryIdx="-3" bldStep="gridLegend"/>
                                            </p:graphic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fade">
                                      <p:cBhvr>
                                        <p:cTn id="11" dur="300"/>
                                        <p:tgtEl>
                                          <p:spTgt spid="8">
                                            <p:graphicEl>
                                              <a:chart seriesIdx="-4" categoryIdx="0" bldStep="category"/>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fade">
                                      <p:cBhvr>
                                        <p:cTn id="15" dur="300"/>
                                        <p:tgtEl>
                                          <p:spTgt spid="8">
                                            <p:graphicEl>
                                              <a:chart seriesIdx="-4" categoryIdx="1" bldStep="category"/>
                                            </p:graphicEl>
                                          </p:spTgt>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fade">
                                      <p:cBhvr>
                                        <p:cTn id="19" dur="300"/>
                                        <p:tgtEl>
                                          <p:spTgt spid="8">
                                            <p:graphicEl>
                                              <a:chart seriesIdx="-4" categoryIdx="2" bldStep="category"/>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fade">
                                      <p:cBhvr>
                                        <p:cTn id="23" dur="300"/>
                                        <p:tgtEl>
                                          <p:spTgt spid="8">
                                            <p:graphicEl>
                                              <a:chart seriesIdx="-4" categoryIdx="3" bldStep="category"/>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fade">
                                      <p:cBhvr>
                                        <p:cTn id="27" dur="300"/>
                                        <p:tgtEl>
                                          <p:spTgt spid="8">
                                            <p:graphicEl>
                                              <a:chart seriesIdx="-4" categoryIdx="4" bldStep="category"/>
                                            </p:graphicEl>
                                          </p:spTgt>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fade">
                                      <p:cBhvr>
                                        <p:cTn id="31" dur="300"/>
                                        <p:tgtEl>
                                          <p:spTgt spid="8">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251177303"/>
              </p:ext>
            </p:extLst>
          </p:nvPr>
        </p:nvGraphicFramePr>
        <p:xfrm>
          <a:off x="406774" y="1020991"/>
          <a:ext cx="8572572" cy="53264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0"/>
            <a:ext cx="8229600" cy="1143000"/>
          </a:xfrm>
        </p:spPr>
        <p:txBody>
          <a:bodyPr rtlCol="1">
            <a:normAutofit/>
          </a:bodyPr>
          <a:lstStyle/>
          <a:p>
            <a:pPr algn="ctr" eaLnBrk="1" fontAlgn="auto" hangingPunct="1">
              <a:spcAft>
                <a:spcPts val="0"/>
              </a:spcAft>
              <a:defRPr/>
            </a:pPr>
            <a:r>
              <a:rPr lang="fa-IR" sz="2800" dirty="0">
                <a:solidFill>
                  <a:schemeClr val="accent2">
                    <a:lumMod val="50000"/>
                  </a:schemeClr>
                </a:solidFill>
                <a:cs typeface="B Titr" pitchFamily="2" charset="-78"/>
              </a:rPr>
              <a:t>سناریوهای سازمان ملل </a:t>
            </a:r>
            <a:r>
              <a:rPr lang="fa-IR" sz="2800" dirty="0" smtClean="0">
                <a:solidFill>
                  <a:schemeClr val="accent2">
                    <a:lumMod val="50000"/>
                  </a:schemeClr>
                </a:solidFill>
                <a:cs typeface="B Titr" pitchFamily="2" charset="-78"/>
              </a:rPr>
              <a:t>در مورد روند آینده رشد جمعیت ایران</a:t>
            </a:r>
            <a:endParaRPr lang="en-US" sz="2800" dirty="0">
              <a:solidFill>
                <a:schemeClr val="accent2">
                  <a:lumMod val="50000"/>
                </a:schemeClr>
              </a:solidFill>
              <a:cs typeface="B Titr" pitchFamily="2" charset="-78"/>
            </a:endParaRPr>
          </a:p>
        </p:txBody>
      </p:sp>
      <p:sp>
        <p:nvSpPr>
          <p:cNvPr id="5" name="Slide Number Placeholder 4"/>
          <p:cNvSpPr>
            <a:spLocks noGrp="1"/>
          </p:cNvSpPr>
          <p:nvPr>
            <p:ph type="sldNum" sz="quarter" idx="12"/>
          </p:nvPr>
        </p:nvSpPr>
        <p:spPr/>
        <p:txBody>
          <a:bodyPr/>
          <a:lstStyle/>
          <a:p>
            <a:fld id="{98929272-9026-4EE7-B258-6FE021C14724}"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a:bodyPr>
          <a:lstStyle/>
          <a:p>
            <a:pPr algn="ctr" eaLnBrk="1" fontAlgn="auto" hangingPunct="1">
              <a:spcAft>
                <a:spcPts val="0"/>
              </a:spcAft>
              <a:defRPr/>
            </a:pPr>
            <a:r>
              <a:rPr lang="fa-IR" sz="2800" dirty="0">
                <a:solidFill>
                  <a:schemeClr val="accent2">
                    <a:lumMod val="50000"/>
                  </a:schemeClr>
                </a:solidFill>
                <a:cs typeface="B Titr" pitchFamily="2" charset="-78"/>
              </a:rPr>
              <a:t>وضعیت جمعیت کشور در صورت ایجاد سه سناریوی سازمان ملل</a:t>
            </a:r>
            <a:endParaRPr lang="en-US" sz="2800" dirty="0">
              <a:solidFill>
                <a:schemeClr val="accent2">
                  <a:lumMod val="50000"/>
                </a:schemeClr>
              </a:solidFill>
              <a:cs typeface="B Titr"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2891599159"/>
              </p:ext>
            </p:extLst>
          </p:nvPr>
        </p:nvGraphicFramePr>
        <p:xfrm>
          <a:off x="523875" y="1495814"/>
          <a:ext cx="8410556" cy="483967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8929272-9026-4EE7-B258-6FE021C14724}"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9552" y="476672"/>
            <a:ext cx="8305800" cy="1143000"/>
          </a:xfrm>
        </p:spPr>
        <p:txBody>
          <a:bodyPr>
            <a:noAutofit/>
          </a:bodyPr>
          <a:lstStyle/>
          <a:p>
            <a:pPr algn="ctr" eaLnBrk="1" fontAlgn="auto" hangingPunct="1">
              <a:spcAft>
                <a:spcPts val="0"/>
              </a:spcAft>
              <a:defRPr/>
            </a:pPr>
            <a:r>
              <a:rPr lang="fa-IR" sz="3200" dirty="0" smtClean="0">
                <a:solidFill>
                  <a:schemeClr val="accent2">
                    <a:lumMod val="50000"/>
                  </a:schemeClr>
                </a:solidFill>
                <a:cs typeface="B Titr" pitchFamily="2" charset="-78"/>
              </a:rPr>
              <a:t>تعداد جمعیت درسناریوهای مختلف در یک نگاه</a:t>
            </a:r>
            <a:endParaRPr lang="en-US" sz="3200" dirty="0">
              <a:solidFill>
                <a:schemeClr val="accent2">
                  <a:lumMod val="50000"/>
                </a:schemeClr>
              </a:solidFill>
              <a:cs typeface="B Titr" pitchFamily="2" charset="-78"/>
            </a:endParaRPr>
          </a:p>
        </p:txBody>
      </p:sp>
      <p:graphicFrame>
        <p:nvGraphicFramePr>
          <p:cNvPr id="5" name="Chart 4"/>
          <p:cNvGraphicFramePr/>
          <p:nvPr/>
        </p:nvGraphicFramePr>
        <p:xfrm>
          <a:off x="323528" y="2362200"/>
          <a:ext cx="8280920" cy="409113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98929272-9026-4EE7-B258-6FE021C14724}"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
                                        <p:tgtEl>
                                          <p:spTgt spid="5">
                                            <p:graphicEl>
                                              <a:chart seriesIdx="-3" categoryIdx="-3" bldStep="gridLegend"/>
                                            </p:graphicEl>
                                          </p:spTgt>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1" dur="100"/>
                                        <p:tgtEl>
                                          <p:spTgt spid="5">
                                            <p:graphicEl>
                                              <a:chart seriesIdx="-4" categoryIdx="0" bldStep="category"/>
                                            </p:graphicEl>
                                          </p:spTgt>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5" dur="100"/>
                                        <p:tgtEl>
                                          <p:spTgt spid="5">
                                            <p:graphicEl>
                                              <a:chart seriesIdx="-4" categoryIdx="1" bldStep="category"/>
                                            </p:graphicEl>
                                          </p:spTgt>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19" dur="100"/>
                                        <p:tgtEl>
                                          <p:spTgt spid="5">
                                            <p:graphicEl>
                                              <a:chart seriesIdx="-4" categoryIdx="2" bldStep="category"/>
                                            </p:graphicEl>
                                          </p:spTgt>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23" dur="100"/>
                                        <p:tgtEl>
                                          <p:spTgt spid="5">
                                            <p:graphicEl>
                                              <a:chart seriesIdx="-4" categoryIdx="3" bldStep="category"/>
                                            </p:graphic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27" dur="100"/>
                                        <p:tgtEl>
                                          <p:spTgt spid="5">
                                            <p:graphicEl>
                                              <a:chart seriesIdx="-4" categoryIdx="4" bldStep="category"/>
                                            </p:graphicEl>
                                          </p:spTgt>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fade">
                                      <p:cBhvr>
                                        <p:cTn id="31" dur="100"/>
                                        <p:tgtEl>
                                          <p:spTgt spid="5">
                                            <p:graphicEl>
                                              <a:chart seriesIdx="-4" categoryIdx="5" bldStep="category"/>
                                            </p:graphicEl>
                                          </p:spTgt>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fade">
                                      <p:cBhvr>
                                        <p:cTn id="35" dur="100"/>
                                        <p:tgtEl>
                                          <p:spTgt spid="5">
                                            <p:graphicEl>
                                              <a:chart seriesIdx="-4" categoryIdx="6" bldStep="category"/>
                                            </p:graphicEl>
                                          </p:spTgt>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fade">
                                      <p:cBhvr>
                                        <p:cTn id="39" dur="100"/>
                                        <p:tgtEl>
                                          <p:spTgt spid="5">
                                            <p:graphicEl>
                                              <a:chart seriesIdx="-4" categoryIdx="7" bldStep="category"/>
                                            </p:graphicEl>
                                          </p:spTgt>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fade">
                                      <p:cBhvr>
                                        <p:cTn id="43" dur="100"/>
                                        <p:tgtEl>
                                          <p:spTgt spid="5">
                                            <p:graphicEl>
                                              <a:chart seriesIdx="-4" categoryIdx="8" bldStep="category"/>
                                            </p:graphic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fade">
                                      <p:cBhvr>
                                        <p:cTn id="47" dur="100"/>
                                        <p:tgtEl>
                                          <p:spTgt spid="5">
                                            <p:graphicEl>
                                              <a:chart seriesIdx="-4" categoryIdx="9" bldStep="category"/>
                                            </p:graphicEl>
                                          </p:spTgt>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fade">
                                      <p:cBhvr>
                                        <p:cTn id="51" dur="100"/>
                                        <p:tgtEl>
                                          <p:spTgt spid="5">
                                            <p:graphicEl>
                                              <a:chart seriesIdx="-4" categoryIdx="10" bldStep="category"/>
                                            </p:graphicEl>
                                          </p:spTgt>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fade">
                                      <p:cBhvr>
                                        <p:cTn id="55" dur="100"/>
                                        <p:tgtEl>
                                          <p:spTgt spid="5">
                                            <p:graphicEl>
                                              <a:chart seriesIdx="-4" categoryIdx="11" bldStep="category"/>
                                            </p:graphicEl>
                                          </p:spTgt>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5">
                                            <p:graphicEl>
                                              <a:chart seriesIdx="-4" categoryIdx="12" bldStep="category"/>
                                            </p:graphicEl>
                                          </p:spTgt>
                                        </p:tgtEl>
                                        <p:attrNameLst>
                                          <p:attrName>style.visibility</p:attrName>
                                        </p:attrNameLst>
                                      </p:cBhvr>
                                      <p:to>
                                        <p:strVal val="visible"/>
                                      </p:to>
                                    </p:set>
                                    <p:animEffect transition="in" filter="fade">
                                      <p:cBhvr>
                                        <p:cTn id="59" dur="100"/>
                                        <p:tgtEl>
                                          <p:spTgt spid="5">
                                            <p:graphicEl>
                                              <a:chart seriesIdx="-4" categoryIdx="12" bldStep="category"/>
                                            </p:graphicEl>
                                          </p:spTgt>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5">
                                            <p:graphicEl>
                                              <a:chart seriesIdx="-4" categoryIdx="13" bldStep="category"/>
                                            </p:graphicEl>
                                          </p:spTgt>
                                        </p:tgtEl>
                                        <p:attrNameLst>
                                          <p:attrName>style.visibility</p:attrName>
                                        </p:attrNameLst>
                                      </p:cBhvr>
                                      <p:to>
                                        <p:strVal val="visible"/>
                                      </p:to>
                                    </p:set>
                                    <p:animEffect transition="in" filter="fade">
                                      <p:cBhvr>
                                        <p:cTn id="63" dur="100"/>
                                        <p:tgtEl>
                                          <p:spTgt spid="5">
                                            <p:graphicEl>
                                              <a:chart seriesIdx="-4" categoryIdx="13" bldStep="category"/>
                                            </p:graphic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5">
                                            <p:graphicEl>
                                              <a:chart seriesIdx="-4" categoryIdx="14" bldStep="category"/>
                                            </p:graphicEl>
                                          </p:spTgt>
                                        </p:tgtEl>
                                        <p:attrNameLst>
                                          <p:attrName>style.visibility</p:attrName>
                                        </p:attrNameLst>
                                      </p:cBhvr>
                                      <p:to>
                                        <p:strVal val="visible"/>
                                      </p:to>
                                    </p:set>
                                    <p:animEffect transition="in" filter="fade">
                                      <p:cBhvr>
                                        <p:cTn id="67" dur="100"/>
                                        <p:tgtEl>
                                          <p:spTgt spid="5">
                                            <p:graphicEl>
                                              <a:chart seriesIdx="-4" categoryIdx="14" bldStep="category"/>
                                            </p:graphicEl>
                                          </p:spTgt>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5">
                                            <p:graphicEl>
                                              <a:chart seriesIdx="-4" categoryIdx="15" bldStep="category"/>
                                            </p:graphicEl>
                                          </p:spTgt>
                                        </p:tgtEl>
                                        <p:attrNameLst>
                                          <p:attrName>style.visibility</p:attrName>
                                        </p:attrNameLst>
                                      </p:cBhvr>
                                      <p:to>
                                        <p:strVal val="visible"/>
                                      </p:to>
                                    </p:set>
                                    <p:animEffect transition="in" filter="fade">
                                      <p:cBhvr>
                                        <p:cTn id="71" dur="100"/>
                                        <p:tgtEl>
                                          <p:spTgt spid="5">
                                            <p:graphicEl>
                                              <a:chart seriesIdx="-4" categoryIdx="15" bldStep="category"/>
                                            </p:graphicEl>
                                          </p:spTgt>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5">
                                            <p:graphicEl>
                                              <a:chart seriesIdx="-4" categoryIdx="16" bldStep="category"/>
                                            </p:graphicEl>
                                          </p:spTgt>
                                        </p:tgtEl>
                                        <p:attrNameLst>
                                          <p:attrName>style.visibility</p:attrName>
                                        </p:attrNameLst>
                                      </p:cBhvr>
                                      <p:to>
                                        <p:strVal val="visible"/>
                                      </p:to>
                                    </p:set>
                                    <p:animEffect transition="in" filter="fade">
                                      <p:cBhvr>
                                        <p:cTn id="75" dur="100"/>
                                        <p:tgtEl>
                                          <p:spTgt spid="5">
                                            <p:graphicEl>
                                              <a:chart seriesIdx="-4" categoryIdx="16" bldStep="category"/>
                                            </p:graphicEl>
                                          </p:spTgt>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5">
                                            <p:graphicEl>
                                              <a:chart seriesIdx="-4" categoryIdx="17" bldStep="category"/>
                                            </p:graphicEl>
                                          </p:spTgt>
                                        </p:tgtEl>
                                        <p:attrNameLst>
                                          <p:attrName>style.visibility</p:attrName>
                                        </p:attrNameLst>
                                      </p:cBhvr>
                                      <p:to>
                                        <p:strVal val="visible"/>
                                      </p:to>
                                    </p:set>
                                    <p:animEffect transition="in" filter="fade">
                                      <p:cBhvr>
                                        <p:cTn id="79" dur="100"/>
                                        <p:tgtEl>
                                          <p:spTgt spid="5">
                                            <p:graphicEl>
                                              <a:chart seriesIdx="-4" categoryIdx="17" bldStep="category"/>
                                            </p:graphicEl>
                                          </p:spTgt>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5">
                                            <p:graphicEl>
                                              <a:chart seriesIdx="-4" categoryIdx="18" bldStep="category"/>
                                            </p:graphicEl>
                                          </p:spTgt>
                                        </p:tgtEl>
                                        <p:attrNameLst>
                                          <p:attrName>style.visibility</p:attrName>
                                        </p:attrNameLst>
                                      </p:cBhvr>
                                      <p:to>
                                        <p:strVal val="visible"/>
                                      </p:to>
                                    </p:set>
                                    <p:animEffect transition="in" filter="fade">
                                      <p:cBhvr>
                                        <p:cTn id="83" dur="100"/>
                                        <p:tgtEl>
                                          <p:spTgt spid="5">
                                            <p:graphicEl>
                                              <a:chart seriesIdx="-4" categoryIdx="18" bldStep="category"/>
                                            </p:graphicEl>
                                          </p:spTgt>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5">
                                            <p:graphicEl>
                                              <a:chart seriesIdx="-4" categoryIdx="19" bldStep="category"/>
                                            </p:graphicEl>
                                          </p:spTgt>
                                        </p:tgtEl>
                                        <p:attrNameLst>
                                          <p:attrName>style.visibility</p:attrName>
                                        </p:attrNameLst>
                                      </p:cBhvr>
                                      <p:to>
                                        <p:strVal val="visible"/>
                                      </p:to>
                                    </p:set>
                                    <p:animEffect transition="in" filter="fade">
                                      <p:cBhvr>
                                        <p:cTn id="87" dur="100"/>
                                        <p:tgtEl>
                                          <p:spTgt spid="5">
                                            <p:graphicEl>
                                              <a:chart seriesIdx="-4" categoryIdx="19" bldStep="category"/>
                                            </p:graphicEl>
                                          </p:spTgt>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5">
                                            <p:graphicEl>
                                              <a:chart seriesIdx="-4" categoryIdx="20" bldStep="category"/>
                                            </p:graphicEl>
                                          </p:spTgt>
                                        </p:tgtEl>
                                        <p:attrNameLst>
                                          <p:attrName>style.visibility</p:attrName>
                                        </p:attrNameLst>
                                      </p:cBhvr>
                                      <p:to>
                                        <p:strVal val="visible"/>
                                      </p:to>
                                    </p:set>
                                    <p:animEffect transition="in" filter="fade">
                                      <p:cBhvr>
                                        <p:cTn id="91" dur="100"/>
                                        <p:tgtEl>
                                          <p:spTgt spid="5">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7856" y="0"/>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18115" name="Title 2"/>
          <p:cNvSpPr>
            <a:spLocks noGrp="1"/>
          </p:cNvSpPr>
          <p:nvPr>
            <p:ph type="title"/>
          </p:nvPr>
        </p:nvSpPr>
        <p:spPr>
          <a:xfrm>
            <a:off x="417856" y="17060"/>
            <a:ext cx="8229600" cy="1143000"/>
          </a:xfrm>
        </p:spPr>
        <p:txBody>
          <a:bodyPr/>
          <a:lstStyle/>
          <a:p>
            <a:pPr algn="ctr" rtl="1" eaLnBrk="1" hangingPunct="1"/>
            <a:r>
              <a:rPr lang="en-US" sz="2000" dirty="0" smtClean="0">
                <a:solidFill>
                  <a:schemeClr val="accent2">
                    <a:lumMod val="50000"/>
                  </a:schemeClr>
                </a:solidFill>
                <a:cs typeface="B Titr" pitchFamily="2" charset="-78"/>
              </a:rPr>
              <a:t/>
            </a:r>
            <a:br>
              <a:rPr lang="en-US" sz="2000" dirty="0" smtClean="0">
                <a:solidFill>
                  <a:schemeClr val="accent2">
                    <a:lumMod val="50000"/>
                  </a:schemeClr>
                </a:solidFill>
                <a:cs typeface="B Titr" pitchFamily="2" charset="-78"/>
              </a:rPr>
            </a:br>
            <a:r>
              <a:rPr lang="fa-IR" sz="2000" dirty="0" smtClean="0">
                <a:solidFill>
                  <a:schemeClr val="accent2">
                    <a:lumMod val="50000"/>
                  </a:schemeClr>
                </a:solidFill>
                <a:cs typeface="B Titr" pitchFamily="2" charset="-78"/>
              </a:rPr>
              <a:t>تحولات جمعیتی کشورهای منتخب دنیا بر اساس چهار سناریوی ثابت، متوسط ، بالا و پایین </a:t>
            </a:r>
            <a:r>
              <a:rPr lang="en-US" sz="2000" dirty="0" smtClean="0">
                <a:solidFill>
                  <a:schemeClr val="accent2">
                    <a:lumMod val="50000"/>
                  </a:schemeClr>
                </a:solidFill>
                <a:cs typeface="B Titr" pitchFamily="2" charset="-78"/>
              </a:rPr>
              <a:t/>
            </a:r>
            <a:br>
              <a:rPr lang="en-US" sz="2000" dirty="0" smtClean="0">
                <a:solidFill>
                  <a:schemeClr val="accent2">
                    <a:lumMod val="50000"/>
                  </a:schemeClr>
                </a:solidFill>
                <a:cs typeface="B Titr" pitchFamily="2" charset="-78"/>
              </a:rPr>
            </a:br>
            <a:r>
              <a:rPr lang="fa-IR" sz="2000" dirty="0" smtClean="0">
                <a:solidFill>
                  <a:schemeClr val="accent2">
                    <a:lumMod val="50000"/>
                  </a:schemeClr>
                </a:solidFill>
                <a:cs typeface="B Titr" pitchFamily="2" charset="-78"/>
              </a:rPr>
              <a:t>در سال 2009(</a:t>
            </a:r>
            <a:r>
              <a:rPr lang="en-US" sz="2000" b="1" dirty="0" smtClean="0">
                <a:solidFill>
                  <a:schemeClr val="accent2">
                    <a:lumMod val="50000"/>
                  </a:schemeClr>
                </a:solidFill>
                <a:cs typeface="B Titr" pitchFamily="2" charset="-78"/>
              </a:rPr>
              <a:t>(</a:t>
            </a:r>
            <a:r>
              <a:rPr lang="en-US" sz="2000" dirty="0" smtClean="0">
                <a:solidFill>
                  <a:schemeClr val="accent2">
                    <a:lumMod val="50000"/>
                  </a:schemeClr>
                </a:solidFill>
                <a:cs typeface="B Titr" pitchFamily="2" charset="-78"/>
              </a:rPr>
              <a:t>U.N,2009</a:t>
            </a:r>
          </a:p>
        </p:txBody>
      </p:sp>
      <p:graphicFrame>
        <p:nvGraphicFramePr>
          <p:cNvPr id="6" name="Table 5"/>
          <p:cNvGraphicFramePr>
            <a:graphicFrameLocks noGrp="1"/>
          </p:cNvGraphicFramePr>
          <p:nvPr>
            <p:extLst>
              <p:ext uri="{D42A27DB-BD31-4B8C-83A1-F6EECF244321}">
                <p14:modId xmlns:p14="http://schemas.microsoft.com/office/powerpoint/2010/main" val="1219081902"/>
              </p:ext>
            </p:extLst>
          </p:nvPr>
        </p:nvGraphicFramePr>
        <p:xfrm>
          <a:off x="612698" y="1295400"/>
          <a:ext cx="7920878" cy="5029200"/>
        </p:xfrm>
        <a:graphic>
          <a:graphicData uri="http://schemas.openxmlformats.org/drawingml/2006/table">
            <a:tbl>
              <a:tblPr firstRow="1" bandRow="1">
                <a:tableStyleId>{5C22544A-7EE6-4342-B048-85BDC9FD1C3A}</a:tableStyleId>
              </a:tblPr>
              <a:tblGrid>
                <a:gridCol w="1485175"/>
                <a:gridCol w="1485175"/>
                <a:gridCol w="1485175"/>
                <a:gridCol w="1392352"/>
                <a:gridCol w="1016884"/>
                <a:gridCol w="1056117"/>
              </a:tblGrid>
              <a:tr h="570221">
                <a:tc>
                  <a:txBody>
                    <a:bodyPr/>
                    <a:lstStyle/>
                    <a:p>
                      <a:pPr algn="ctr" rtl="1"/>
                      <a:r>
                        <a:rPr lang="fa-IR" dirty="0" smtClean="0">
                          <a:cs typeface="B Titr" pitchFamily="2" charset="-78"/>
                        </a:rPr>
                        <a:t>سناريوي رشد ثابت</a:t>
                      </a:r>
                      <a:endParaRPr lang="en-US" dirty="0">
                        <a:cs typeface="B Titr" pitchFamily="2" charset="-78"/>
                      </a:endParaRPr>
                    </a:p>
                  </a:txBody>
                  <a:tcPr anchor="ctr"/>
                </a:tc>
                <a:tc>
                  <a:txBody>
                    <a:bodyPr/>
                    <a:lstStyle/>
                    <a:p>
                      <a:pPr algn="ctr" rtl="1"/>
                      <a:r>
                        <a:rPr lang="fa-IR" dirty="0" smtClean="0">
                          <a:cs typeface="B Titr" pitchFamily="2" charset="-78"/>
                        </a:rPr>
                        <a:t>سناريوي رشد بالا</a:t>
                      </a:r>
                      <a:endParaRPr lang="en-US" dirty="0">
                        <a:cs typeface="B Titr" pitchFamily="2" charset="-78"/>
                      </a:endParaRPr>
                    </a:p>
                  </a:txBody>
                  <a:tcPr anchor="ctr"/>
                </a:tc>
                <a:tc>
                  <a:txBody>
                    <a:bodyPr/>
                    <a:lstStyle/>
                    <a:p>
                      <a:pPr algn="ctr" rtl="1"/>
                      <a:r>
                        <a:rPr lang="fa-IR" dirty="0" smtClean="0">
                          <a:cs typeface="B Titr" pitchFamily="2" charset="-78"/>
                        </a:rPr>
                        <a:t>سناريوي رشد متوسط</a:t>
                      </a:r>
                      <a:endParaRPr lang="en-US" dirty="0">
                        <a:cs typeface="B Titr" pitchFamily="2" charset="-78"/>
                      </a:endParaRPr>
                    </a:p>
                  </a:txBody>
                  <a:tcPr anchor="ctr"/>
                </a:tc>
                <a:tc>
                  <a:txBody>
                    <a:bodyPr/>
                    <a:lstStyle/>
                    <a:p>
                      <a:pPr algn="ctr" rtl="1"/>
                      <a:r>
                        <a:rPr lang="fa-IR" dirty="0" smtClean="0">
                          <a:cs typeface="B Titr" pitchFamily="2" charset="-78"/>
                        </a:rPr>
                        <a:t>سناريوي رشد كم</a:t>
                      </a:r>
                      <a:endParaRPr lang="en-US" dirty="0">
                        <a:cs typeface="B Titr" pitchFamily="2" charset="-78"/>
                      </a:endParaRPr>
                    </a:p>
                  </a:txBody>
                  <a:tcPr anchor="ctr"/>
                </a:tc>
                <a:tc>
                  <a:txBody>
                    <a:bodyPr/>
                    <a:lstStyle/>
                    <a:p>
                      <a:pPr algn="ctr" rtl="1"/>
                      <a:endParaRPr lang="fa-IR" dirty="0" smtClean="0">
                        <a:cs typeface="B Titr" pitchFamily="2" charset="-78"/>
                      </a:endParaRPr>
                    </a:p>
                    <a:p>
                      <a:pPr algn="ctr" rtl="1"/>
                      <a:r>
                        <a:rPr lang="fa-IR" dirty="0" smtClean="0">
                          <a:cs typeface="B Titr" pitchFamily="2" charset="-78"/>
                        </a:rPr>
                        <a:t>سال</a:t>
                      </a:r>
                      <a:endParaRPr lang="en-US" dirty="0">
                        <a:cs typeface="B Titr" pitchFamily="2" charset="-78"/>
                      </a:endParaRPr>
                    </a:p>
                  </a:txBody>
                  <a:tcPr anchor="ctr"/>
                </a:tc>
                <a:tc>
                  <a:txBody>
                    <a:bodyPr/>
                    <a:lstStyle/>
                    <a:p>
                      <a:pPr algn="ctr" rtl="1"/>
                      <a:endParaRPr lang="fa-IR" dirty="0" smtClean="0">
                        <a:cs typeface="B Titr" pitchFamily="2" charset="-78"/>
                      </a:endParaRPr>
                    </a:p>
                    <a:p>
                      <a:pPr algn="ctr" rtl="1"/>
                      <a:r>
                        <a:rPr lang="fa-IR" dirty="0" smtClean="0">
                          <a:cs typeface="B Titr" pitchFamily="2" charset="-78"/>
                        </a:rPr>
                        <a:t>كشور</a:t>
                      </a:r>
                      <a:endParaRPr lang="en-US" dirty="0">
                        <a:cs typeface="B Titr" pitchFamily="2" charset="-78"/>
                      </a:endParaRPr>
                    </a:p>
                  </a:txBody>
                  <a:tcPr anchor="ctr"/>
                </a:tc>
              </a:tr>
              <a:tr h="330366">
                <a:tc>
                  <a:txBody>
                    <a:bodyPr/>
                    <a:lstStyle/>
                    <a:p>
                      <a:pPr algn="ctr" rtl="1"/>
                      <a:r>
                        <a:rPr lang="fa-IR" dirty="0" smtClean="0">
                          <a:cs typeface="B Titr" pitchFamily="2" charset="-78"/>
                        </a:rPr>
                        <a:t>73/974</a:t>
                      </a:r>
                      <a:endParaRPr lang="en-US" dirty="0">
                        <a:cs typeface="B Titr" pitchFamily="2" charset="-78"/>
                      </a:endParaRPr>
                    </a:p>
                  </a:txBody>
                  <a:tcPr anchor="ctr"/>
                </a:tc>
                <a:tc>
                  <a:txBody>
                    <a:bodyPr/>
                    <a:lstStyle/>
                    <a:p>
                      <a:pPr algn="ctr" rtl="1"/>
                      <a:r>
                        <a:rPr lang="fa-IR" dirty="0" smtClean="0">
                          <a:cs typeface="B Titr" pitchFamily="2" charset="-78"/>
                        </a:rPr>
                        <a:t>73/974</a:t>
                      </a:r>
                      <a:endParaRPr lang="en-US" dirty="0">
                        <a:cs typeface="B Titr" pitchFamily="2" charset="-78"/>
                      </a:endParaRPr>
                    </a:p>
                  </a:txBody>
                  <a:tcPr anchor="ctr"/>
                </a:tc>
                <a:tc>
                  <a:txBody>
                    <a:bodyPr/>
                    <a:lstStyle/>
                    <a:p>
                      <a:pPr algn="ctr" rtl="1"/>
                      <a:r>
                        <a:rPr lang="fa-IR" dirty="0" smtClean="0">
                          <a:cs typeface="B Titr" pitchFamily="2" charset="-78"/>
                        </a:rPr>
                        <a:t>73/974</a:t>
                      </a:r>
                      <a:endParaRPr lang="en-US" dirty="0">
                        <a:cs typeface="B Titr" pitchFamily="2" charset="-78"/>
                      </a:endParaRPr>
                    </a:p>
                  </a:txBody>
                  <a:tcPr anchor="ctr"/>
                </a:tc>
                <a:tc>
                  <a:txBody>
                    <a:bodyPr/>
                    <a:lstStyle/>
                    <a:p>
                      <a:pPr algn="ctr" rtl="1"/>
                      <a:r>
                        <a:rPr lang="fa-IR" dirty="0" smtClean="0">
                          <a:cs typeface="B Titr" pitchFamily="2" charset="-78"/>
                        </a:rPr>
                        <a:t>73/974</a:t>
                      </a:r>
                      <a:endParaRPr lang="en-US" dirty="0">
                        <a:cs typeface="B Titr" pitchFamily="2" charset="-78"/>
                      </a:endParaRPr>
                    </a:p>
                  </a:txBody>
                  <a:tcPr anchor="ctr"/>
                </a:tc>
                <a:tc>
                  <a:txBody>
                    <a:bodyPr/>
                    <a:lstStyle/>
                    <a:p>
                      <a:pPr algn="ctr" rtl="1"/>
                      <a:r>
                        <a:rPr lang="fa-IR" dirty="0" smtClean="0">
                          <a:cs typeface="B Titr" pitchFamily="2" charset="-78"/>
                        </a:rPr>
                        <a:t>1390</a:t>
                      </a:r>
                      <a:endParaRPr lang="en-US" dirty="0">
                        <a:cs typeface="B Titr" pitchFamily="2" charset="-78"/>
                      </a:endParaRPr>
                    </a:p>
                  </a:txBody>
                  <a:tcPr anchor="ctr"/>
                </a:tc>
                <a:tc rowSpan="2">
                  <a:txBody>
                    <a:bodyPr/>
                    <a:lstStyle/>
                    <a:p>
                      <a:pPr algn="ctr" rtl="1"/>
                      <a:endParaRPr lang="fa-IR" dirty="0" smtClean="0">
                        <a:solidFill>
                          <a:srgbClr val="FF0000"/>
                        </a:solidFill>
                        <a:cs typeface="B Titr" pitchFamily="2" charset="-78"/>
                      </a:endParaRPr>
                    </a:p>
                    <a:p>
                      <a:pPr algn="ctr" rtl="1"/>
                      <a:r>
                        <a:rPr lang="fa-IR" dirty="0" smtClean="0">
                          <a:solidFill>
                            <a:srgbClr val="FF0000"/>
                          </a:solidFill>
                          <a:cs typeface="B Titr" pitchFamily="2" charset="-78"/>
                        </a:rPr>
                        <a:t>ايران</a:t>
                      </a:r>
                      <a:endParaRPr lang="en-US" dirty="0">
                        <a:solidFill>
                          <a:srgbClr val="FF0000"/>
                        </a:solidFill>
                        <a:cs typeface="B Titr" pitchFamily="2" charset="-78"/>
                      </a:endParaRPr>
                    </a:p>
                  </a:txBody>
                  <a:tcPr anchor="ctr"/>
                </a:tc>
              </a:tr>
              <a:tr h="330366">
                <a:tc>
                  <a:txBody>
                    <a:bodyPr/>
                    <a:lstStyle/>
                    <a:p>
                      <a:pPr algn="ctr" rtl="1"/>
                      <a:r>
                        <a:rPr lang="fa-IR" dirty="0" smtClean="0">
                          <a:solidFill>
                            <a:srgbClr val="FF0000"/>
                          </a:solidFill>
                          <a:cs typeface="B Titr" pitchFamily="2" charset="-78"/>
                        </a:rPr>
                        <a:t>77/996</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109/195</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62/054</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31/397</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1480</a:t>
                      </a:r>
                      <a:endParaRPr lang="en-US" dirty="0">
                        <a:solidFill>
                          <a:srgbClr val="FF0000"/>
                        </a:solidFill>
                        <a:cs typeface="B Titr" pitchFamily="2" charset="-78"/>
                      </a:endParaRPr>
                    </a:p>
                  </a:txBody>
                  <a:tcPr anchor="ctr"/>
                </a:tc>
                <a:tc vMerge="1">
                  <a:txBody>
                    <a:bodyPr/>
                    <a:lstStyle/>
                    <a:p>
                      <a:pPr algn="r" rtl="1"/>
                      <a:endParaRPr lang="en-US" dirty="0"/>
                    </a:p>
                  </a:txBody>
                  <a:tcPr/>
                </a:tc>
              </a:tr>
              <a:tr h="330366">
                <a:tc>
                  <a:txBody>
                    <a:bodyPr/>
                    <a:lstStyle/>
                    <a:p>
                      <a:pPr algn="ctr" rtl="1"/>
                      <a:r>
                        <a:rPr lang="fa-IR" dirty="0" smtClean="0">
                          <a:cs typeface="B Titr" pitchFamily="2" charset="-78"/>
                        </a:rPr>
                        <a:t>310/384</a:t>
                      </a:r>
                      <a:endParaRPr lang="en-US" dirty="0">
                        <a:cs typeface="B Titr" pitchFamily="2" charset="-78"/>
                      </a:endParaRPr>
                    </a:p>
                  </a:txBody>
                  <a:tcPr anchor="ctr"/>
                </a:tc>
                <a:tc>
                  <a:txBody>
                    <a:bodyPr/>
                    <a:lstStyle/>
                    <a:p>
                      <a:pPr algn="ctr" rtl="1"/>
                      <a:r>
                        <a:rPr lang="fa-IR" dirty="0" smtClean="0">
                          <a:cs typeface="B Titr" pitchFamily="2" charset="-78"/>
                        </a:rPr>
                        <a:t>310/384</a:t>
                      </a:r>
                      <a:endParaRPr lang="en-US" dirty="0">
                        <a:cs typeface="B Titr" pitchFamily="2" charset="-78"/>
                      </a:endParaRPr>
                    </a:p>
                  </a:txBody>
                  <a:tcPr anchor="ctr"/>
                </a:tc>
                <a:tc>
                  <a:txBody>
                    <a:bodyPr/>
                    <a:lstStyle/>
                    <a:p>
                      <a:pPr algn="ctr" rtl="1"/>
                      <a:r>
                        <a:rPr lang="fa-IR" dirty="0" smtClean="0">
                          <a:cs typeface="B Titr" pitchFamily="2" charset="-78"/>
                        </a:rPr>
                        <a:t>310/386</a:t>
                      </a:r>
                      <a:endParaRPr lang="en-US" dirty="0">
                        <a:cs typeface="B Titr" pitchFamily="2" charset="-78"/>
                      </a:endParaRPr>
                    </a:p>
                  </a:txBody>
                  <a:tcPr anchor="ctr"/>
                </a:tc>
                <a:tc>
                  <a:txBody>
                    <a:bodyPr/>
                    <a:lstStyle/>
                    <a:p>
                      <a:pPr algn="ctr" rtl="1"/>
                      <a:r>
                        <a:rPr lang="fa-IR" dirty="0" smtClean="0">
                          <a:cs typeface="B Titr" pitchFamily="2" charset="-78"/>
                        </a:rPr>
                        <a:t>310/384</a:t>
                      </a:r>
                      <a:endParaRPr lang="en-US" dirty="0">
                        <a:cs typeface="B Titr" pitchFamily="2" charset="-78"/>
                      </a:endParaRPr>
                    </a:p>
                  </a:txBody>
                  <a:tcPr anchor="ctr"/>
                </a:tc>
                <a:tc>
                  <a:txBody>
                    <a:bodyPr/>
                    <a:lstStyle/>
                    <a:p>
                      <a:pPr algn="ctr" rtl="1"/>
                      <a:r>
                        <a:rPr lang="fa-IR" dirty="0" smtClean="0">
                          <a:cs typeface="B Titr" pitchFamily="2" charset="-78"/>
                        </a:rPr>
                        <a:t>1390</a:t>
                      </a:r>
                      <a:endParaRPr lang="en-US" dirty="0">
                        <a:cs typeface="B Titr" pitchFamily="2" charset="-78"/>
                      </a:endParaRPr>
                    </a:p>
                  </a:txBody>
                  <a:tcPr anchor="ctr"/>
                </a:tc>
                <a:tc rowSpan="2">
                  <a:txBody>
                    <a:bodyPr/>
                    <a:lstStyle/>
                    <a:p>
                      <a:pPr algn="ctr" rtl="1"/>
                      <a:endParaRPr lang="fa-IR" dirty="0" smtClean="0">
                        <a:solidFill>
                          <a:srgbClr val="FF0000"/>
                        </a:solidFill>
                        <a:cs typeface="B Titr" pitchFamily="2" charset="-78"/>
                      </a:endParaRPr>
                    </a:p>
                    <a:p>
                      <a:pPr algn="ctr" rtl="1"/>
                      <a:r>
                        <a:rPr lang="fa-IR" dirty="0" smtClean="0">
                          <a:solidFill>
                            <a:srgbClr val="FF0000"/>
                          </a:solidFill>
                          <a:cs typeface="B Titr" pitchFamily="2" charset="-78"/>
                        </a:rPr>
                        <a:t>آمريكا</a:t>
                      </a:r>
                      <a:endParaRPr lang="en-US" dirty="0">
                        <a:solidFill>
                          <a:srgbClr val="FF0000"/>
                        </a:solidFill>
                        <a:cs typeface="B Titr" pitchFamily="2" charset="-78"/>
                      </a:endParaRPr>
                    </a:p>
                  </a:txBody>
                  <a:tcPr anchor="ctr"/>
                </a:tc>
              </a:tr>
              <a:tr h="330366">
                <a:tc>
                  <a:txBody>
                    <a:bodyPr/>
                    <a:lstStyle/>
                    <a:p>
                      <a:pPr algn="ctr" rtl="1"/>
                      <a:r>
                        <a:rPr lang="fa-IR" dirty="0" smtClean="0">
                          <a:solidFill>
                            <a:srgbClr val="FF0000"/>
                          </a:solidFill>
                          <a:cs typeface="B Titr" pitchFamily="2" charset="-78"/>
                        </a:rPr>
                        <a:t>472/260</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705/563</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478/026</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310/654</a:t>
                      </a:r>
                      <a:endParaRPr lang="en-US" dirty="0">
                        <a:solidFill>
                          <a:srgbClr val="FF0000"/>
                        </a:solidFill>
                        <a:cs typeface="B Titr" pitchFamily="2" charset="-78"/>
                      </a:endParaRPr>
                    </a:p>
                  </a:txBody>
                  <a:tcPr anchor="ctr"/>
                </a:tc>
                <a:tc>
                  <a:txBody>
                    <a:bodyPr/>
                    <a:lstStyle/>
                    <a:p>
                      <a:pPr algn="ctr" rtl="1"/>
                      <a:r>
                        <a:rPr lang="fa-IR" dirty="0" smtClean="0">
                          <a:solidFill>
                            <a:srgbClr val="FF0000"/>
                          </a:solidFill>
                          <a:cs typeface="B Titr" pitchFamily="2" charset="-78"/>
                        </a:rPr>
                        <a:t>1480</a:t>
                      </a:r>
                      <a:endParaRPr lang="en-US" dirty="0">
                        <a:solidFill>
                          <a:srgbClr val="FF0000"/>
                        </a:solidFill>
                        <a:cs typeface="B Titr" pitchFamily="2" charset="-78"/>
                      </a:endParaRPr>
                    </a:p>
                  </a:txBody>
                  <a:tcPr anchor="ctr"/>
                </a:tc>
                <a:tc vMerge="1">
                  <a:txBody>
                    <a:bodyPr/>
                    <a:lstStyle/>
                    <a:p>
                      <a:pPr algn="r" rtl="1"/>
                      <a:endParaRPr lang="en-US" dirty="0"/>
                    </a:p>
                  </a:txBody>
                  <a:tcPr/>
                </a:tc>
              </a:tr>
              <a:tr h="330366">
                <a:tc>
                  <a:txBody>
                    <a:bodyPr/>
                    <a:lstStyle/>
                    <a:p>
                      <a:pPr algn="ctr" rtl="1"/>
                      <a:r>
                        <a:rPr lang="fa-IR" dirty="0" smtClean="0">
                          <a:cs typeface="B Titr" pitchFamily="2" charset="-78"/>
                        </a:rPr>
                        <a:t>82/302</a:t>
                      </a:r>
                      <a:endParaRPr lang="en-US" dirty="0">
                        <a:cs typeface="B Titr" pitchFamily="2" charset="-78"/>
                      </a:endParaRPr>
                    </a:p>
                  </a:txBody>
                  <a:tcPr anchor="ctr"/>
                </a:tc>
                <a:tc>
                  <a:txBody>
                    <a:bodyPr/>
                    <a:lstStyle/>
                    <a:p>
                      <a:pPr algn="ctr" rtl="1"/>
                      <a:r>
                        <a:rPr lang="fa-IR" dirty="0" smtClean="0">
                          <a:cs typeface="B Titr" pitchFamily="2" charset="-78"/>
                        </a:rPr>
                        <a:t>82/302</a:t>
                      </a:r>
                      <a:endParaRPr lang="en-US" dirty="0">
                        <a:cs typeface="B Titr" pitchFamily="2" charset="-78"/>
                      </a:endParaRPr>
                    </a:p>
                  </a:txBody>
                  <a:tcPr anchor="ctr"/>
                </a:tc>
                <a:tc>
                  <a:txBody>
                    <a:bodyPr/>
                    <a:lstStyle/>
                    <a:p>
                      <a:pPr algn="ctr" rtl="1"/>
                      <a:r>
                        <a:rPr lang="fa-IR" dirty="0" smtClean="0">
                          <a:cs typeface="B Titr" pitchFamily="2" charset="-78"/>
                        </a:rPr>
                        <a:t>82/302</a:t>
                      </a:r>
                      <a:endParaRPr lang="en-US" dirty="0">
                        <a:cs typeface="B Titr" pitchFamily="2" charset="-78"/>
                      </a:endParaRPr>
                    </a:p>
                  </a:txBody>
                  <a:tcPr anchor="ctr"/>
                </a:tc>
                <a:tc>
                  <a:txBody>
                    <a:bodyPr/>
                    <a:lstStyle/>
                    <a:p>
                      <a:pPr algn="ctr" rtl="1"/>
                      <a:r>
                        <a:rPr lang="fa-IR" dirty="0" smtClean="0">
                          <a:cs typeface="B Titr" pitchFamily="2" charset="-78"/>
                        </a:rPr>
                        <a:t>82/302</a:t>
                      </a:r>
                      <a:endParaRPr lang="en-US" dirty="0">
                        <a:cs typeface="B Titr" pitchFamily="2" charset="-78"/>
                      </a:endParaRPr>
                    </a:p>
                  </a:txBody>
                  <a:tcPr anchor="ctr"/>
                </a:tc>
                <a:tc>
                  <a:txBody>
                    <a:bodyPr/>
                    <a:lstStyle/>
                    <a:p>
                      <a:pPr algn="ctr" rtl="1"/>
                      <a:r>
                        <a:rPr lang="fa-IR" dirty="0" smtClean="0">
                          <a:cs typeface="B Titr" pitchFamily="2" charset="-78"/>
                        </a:rPr>
                        <a:t>1390</a:t>
                      </a:r>
                      <a:endParaRPr lang="en-US" dirty="0">
                        <a:cs typeface="B Titr" pitchFamily="2" charset="-78"/>
                      </a:endParaRPr>
                    </a:p>
                  </a:txBody>
                  <a:tcPr anchor="ctr"/>
                </a:tc>
                <a:tc rowSpan="2">
                  <a:txBody>
                    <a:bodyPr/>
                    <a:lstStyle/>
                    <a:p>
                      <a:pPr algn="ctr" rtl="1"/>
                      <a:endParaRPr lang="fa-IR" dirty="0" smtClean="0">
                        <a:cs typeface="B Titr" pitchFamily="2" charset="-78"/>
                      </a:endParaRPr>
                    </a:p>
                    <a:p>
                      <a:pPr algn="ctr" rtl="1"/>
                      <a:r>
                        <a:rPr lang="fa-IR" dirty="0" smtClean="0">
                          <a:cs typeface="B Titr" pitchFamily="2" charset="-78"/>
                        </a:rPr>
                        <a:t>آلمان</a:t>
                      </a:r>
                      <a:endParaRPr lang="en-US" dirty="0">
                        <a:cs typeface="B Titr" pitchFamily="2" charset="-78"/>
                      </a:endParaRPr>
                    </a:p>
                  </a:txBody>
                  <a:tcPr anchor="ctr"/>
                </a:tc>
              </a:tr>
              <a:tr h="330366">
                <a:tc>
                  <a:txBody>
                    <a:bodyPr/>
                    <a:lstStyle/>
                    <a:p>
                      <a:pPr algn="ctr" rtl="1"/>
                      <a:r>
                        <a:rPr lang="fa-IR" dirty="0" smtClean="0">
                          <a:cs typeface="B Titr" pitchFamily="2" charset="-78"/>
                        </a:rPr>
                        <a:t>44/454</a:t>
                      </a:r>
                      <a:endParaRPr lang="en-US" dirty="0">
                        <a:cs typeface="B Titr" pitchFamily="2" charset="-78"/>
                      </a:endParaRPr>
                    </a:p>
                  </a:txBody>
                  <a:tcPr anchor="ctr"/>
                </a:tc>
                <a:tc>
                  <a:txBody>
                    <a:bodyPr/>
                    <a:lstStyle/>
                    <a:p>
                      <a:pPr algn="ctr" rtl="1"/>
                      <a:r>
                        <a:rPr lang="fa-IR" dirty="0" smtClean="0">
                          <a:cs typeface="B Titr" pitchFamily="2" charset="-78"/>
                        </a:rPr>
                        <a:t>108/629</a:t>
                      </a:r>
                      <a:endParaRPr lang="en-US" dirty="0">
                        <a:cs typeface="B Titr" pitchFamily="2" charset="-78"/>
                      </a:endParaRPr>
                    </a:p>
                  </a:txBody>
                  <a:tcPr anchor="ctr"/>
                </a:tc>
                <a:tc>
                  <a:txBody>
                    <a:bodyPr/>
                    <a:lstStyle/>
                    <a:p>
                      <a:pPr algn="ctr" rtl="1"/>
                      <a:r>
                        <a:rPr lang="fa-IR" dirty="0" smtClean="0">
                          <a:cs typeface="B Titr" pitchFamily="2" charset="-78"/>
                        </a:rPr>
                        <a:t>70/392</a:t>
                      </a:r>
                      <a:endParaRPr lang="en-US" dirty="0">
                        <a:cs typeface="B Titr" pitchFamily="2" charset="-78"/>
                      </a:endParaRPr>
                    </a:p>
                  </a:txBody>
                  <a:tcPr anchor="ctr"/>
                </a:tc>
                <a:tc>
                  <a:txBody>
                    <a:bodyPr/>
                    <a:lstStyle/>
                    <a:p>
                      <a:pPr algn="ctr" rtl="1"/>
                      <a:r>
                        <a:rPr lang="fa-IR" dirty="0" smtClean="0">
                          <a:cs typeface="B Titr" pitchFamily="2" charset="-78"/>
                        </a:rPr>
                        <a:t>43/006</a:t>
                      </a:r>
                      <a:endParaRPr lang="en-US" dirty="0">
                        <a:cs typeface="B Titr" pitchFamily="2" charset="-78"/>
                      </a:endParaRPr>
                    </a:p>
                  </a:txBody>
                  <a:tcPr anchor="ctr"/>
                </a:tc>
                <a:tc>
                  <a:txBody>
                    <a:bodyPr/>
                    <a:lstStyle/>
                    <a:p>
                      <a:pPr algn="ctr" rtl="1"/>
                      <a:r>
                        <a:rPr lang="fa-IR" dirty="0" smtClean="0">
                          <a:cs typeface="B Titr" pitchFamily="2" charset="-78"/>
                        </a:rPr>
                        <a:t>1480</a:t>
                      </a:r>
                      <a:endParaRPr lang="en-US" dirty="0">
                        <a:cs typeface="B Titr" pitchFamily="2" charset="-78"/>
                      </a:endParaRPr>
                    </a:p>
                  </a:txBody>
                  <a:tcPr anchor="ctr"/>
                </a:tc>
                <a:tc vMerge="1">
                  <a:txBody>
                    <a:bodyPr/>
                    <a:lstStyle/>
                    <a:p>
                      <a:pPr algn="r" rtl="1"/>
                      <a:endParaRPr lang="en-US" dirty="0"/>
                    </a:p>
                  </a:txBody>
                  <a:tcPr/>
                </a:tc>
              </a:tr>
              <a:tr h="330366">
                <a:tc>
                  <a:txBody>
                    <a:bodyPr/>
                    <a:lstStyle/>
                    <a:p>
                      <a:pPr algn="ctr" rtl="1"/>
                      <a:r>
                        <a:rPr lang="fa-IR" dirty="0" smtClean="0">
                          <a:cs typeface="B Titr" pitchFamily="2" charset="-78"/>
                        </a:rPr>
                        <a:t>62/036</a:t>
                      </a:r>
                      <a:endParaRPr lang="en-US" dirty="0">
                        <a:cs typeface="B Titr" pitchFamily="2" charset="-78"/>
                      </a:endParaRPr>
                    </a:p>
                  </a:txBody>
                  <a:tcPr anchor="ctr"/>
                </a:tc>
                <a:tc>
                  <a:txBody>
                    <a:bodyPr/>
                    <a:lstStyle/>
                    <a:p>
                      <a:pPr algn="ctr" rtl="1"/>
                      <a:r>
                        <a:rPr lang="fa-IR" dirty="0" smtClean="0">
                          <a:cs typeface="B Titr" pitchFamily="2" charset="-78"/>
                        </a:rPr>
                        <a:t>62/036</a:t>
                      </a:r>
                      <a:endParaRPr lang="en-US" dirty="0">
                        <a:cs typeface="B Titr" pitchFamily="2" charset="-78"/>
                      </a:endParaRPr>
                    </a:p>
                  </a:txBody>
                  <a:tcPr anchor="ctr"/>
                </a:tc>
                <a:tc>
                  <a:txBody>
                    <a:bodyPr/>
                    <a:lstStyle/>
                    <a:p>
                      <a:pPr algn="ctr" rtl="1"/>
                      <a:r>
                        <a:rPr lang="fa-IR" dirty="0" smtClean="0">
                          <a:cs typeface="B Titr" pitchFamily="2" charset="-78"/>
                        </a:rPr>
                        <a:t>62/036</a:t>
                      </a:r>
                      <a:endParaRPr lang="en-US" dirty="0">
                        <a:cs typeface="B Titr" pitchFamily="2" charset="-78"/>
                      </a:endParaRPr>
                    </a:p>
                  </a:txBody>
                  <a:tcPr anchor="ctr"/>
                </a:tc>
                <a:tc>
                  <a:txBody>
                    <a:bodyPr/>
                    <a:lstStyle/>
                    <a:p>
                      <a:pPr algn="ctr" rtl="1"/>
                      <a:r>
                        <a:rPr lang="fa-IR" dirty="0" smtClean="0">
                          <a:cs typeface="B Titr" pitchFamily="2" charset="-78"/>
                        </a:rPr>
                        <a:t>62/036</a:t>
                      </a:r>
                      <a:endParaRPr lang="en-US" dirty="0">
                        <a:cs typeface="B Titr" pitchFamily="2" charset="-78"/>
                      </a:endParaRPr>
                    </a:p>
                  </a:txBody>
                  <a:tcPr anchor="ctr"/>
                </a:tc>
                <a:tc>
                  <a:txBody>
                    <a:bodyPr/>
                    <a:lstStyle/>
                    <a:p>
                      <a:pPr algn="ctr" rtl="1"/>
                      <a:r>
                        <a:rPr lang="fa-IR" dirty="0" smtClean="0">
                          <a:cs typeface="B Titr" pitchFamily="2" charset="-78"/>
                        </a:rPr>
                        <a:t>1390</a:t>
                      </a:r>
                      <a:endParaRPr lang="en-US" dirty="0">
                        <a:cs typeface="B Titr" pitchFamily="2" charset="-78"/>
                      </a:endParaRPr>
                    </a:p>
                  </a:txBody>
                  <a:tcPr anchor="ctr"/>
                </a:tc>
                <a:tc rowSpan="2">
                  <a:txBody>
                    <a:bodyPr/>
                    <a:lstStyle/>
                    <a:p>
                      <a:pPr algn="ctr" rtl="1"/>
                      <a:endParaRPr lang="fa-IR" dirty="0" smtClean="0">
                        <a:cs typeface="B Titr" pitchFamily="2" charset="-78"/>
                      </a:endParaRPr>
                    </a:p>
                    <a:p>
                      <a:pPr algn="ctr" rtl="1"/>
                      <a:r>
                        <a:rPr lang="fa-IR" dirty="0" smtClean="0">
                          <a:cs typeface="B Titr" pitchFamily="2" charset="-78"/>
                        </a:rPr>
                        <a:t>انگليس</a:t>
                      </a:r>
                      <a:endParaRPr lang="en-US" dirty="0">
                        <a:cs typeface="B Titr" pitchFamily="2" charset="-78"/>
                      </a:endParaRPr>
                    </a:p>
                  </a:txBody>
                  <a:tcPr anchor="ctr"/>
                </a:tc>
              </a:tr>
              <a:tr h="330366">
                <a:tc>
                  <a:txBody>
                    <a:bodyPr/>
                    <a:lstStyle/>
                    <a:p>
                      <a:pPr algn="ctr" rtl="1"/>
                      <a:r>
                        <a:rPr lang="fa-IR" dirty="0" smtClean="0">
                          <a:cs typeface="B Titr" pitchFamily="2" charset="-78"/>
                        </a:rPr>
                        <a:t>64/169</a:t>
                      </a:r>
                      <a:endParaRPr lang="en-US" dirty="0">
                        <a:cs typeface="B Titr" pitchFamily="2" charset="-78"/>
                      </a:endParaRPr>
                    </a:p>
                  </a:txBody>
                  <a:tcPr anchor="ctr"/>
                </a:tc>
                <a:tc>
                  <a:txBody>
                    <a:bodyPr/>
                    <a:lstStyle/>
                    <a:p>
                      <a:pPr algn="ctr" rtl="1"/>
                      <a:r>
                        <a:rPr lang="fa-IR" dirty="0" smtClean="0">
                          <a:cs typeface="B Titr" pitchFamily="2" charset="-78"/>
                        </a:rPr>
                        <a:t>115/575</a:t>
                      </a:r>
                      <a:endParaRPr lang="en-US" dirty="0">
                        <a:cs typeface="B Titr" pitchFamily="2" charset="-78"/>
                      </a:endParaRPr>
                    </a:p>
                  </a:txBody>
                  <a:tcPr anchor="ctr"/>
                </a:tc>
                <a:tc>
                  <a:txBody>
                    <a:bodyPr/>
                    <a:lstStyle/>
                    <a:p>
                      <a:pPr algn="ctr" rtl="1"/>
                      <a:r>
                        <a:rPr lang="fa-IR" dirty="0" smtClean="0">
                          <a:cs typeface="B Titr" pitchFamily="2" charset="-78"/>
                        </a:rPr>
                        <a:t>75/676</a:t>
                      </a:r>
                      <a:endParaRPr lang="en-US" dirty="0">
                        <a:cs typeface="B Titr" pitchFamily="2" charset="-78"/>
                      </a:endParaRPr>
                    </a:p>
                  </a:txBody>
                  <a:tcPr anchor="ctr"/>
                </a:tc>
                <a:tc>
                  <a:txBody>
                    <a:bodyPr/>
                    <a:lstStyle/>
                    <a:p>
                      <a:pPr algn="ctr" rtl="1"/>
                      <a:r>
                        <a:rPr lang="fa-IR" dirty="0" smtClean="0">
                          <a:cs typeface="B Titr" pitchFamily="2" charset="-78"/>
                        </a:rPr>
                        <a:t>46/906</a:t>
                      </a:r>
                      <a:endParaRPr lang="en-US" dirty="0">
                        <a:cs typeface="B Titr" pitchFamily="2" charset="-78"/>
                      </a:endParaRPr>
                    </a:p>
                  </a:txBody>
                  <a:tcPr anchor="ctr"/>
                </a:tc>
                <a:tc>
                  <a:txBody>
                    <a:bodyPr/>
                    <a:lstStyle/>
                    <a:p>
                      <a:pPr algn="ctr" rtl="1"/>
                      <a:r>
                        <a:rPr lang="fa-IR" dirty="0" smtClean="0">
                          <a:cs typeface="B Titr" pitchFamily="2" charset="-78"/>
                        </a:rPr>
                        <a:t>1480</a:t>
                      </a:r>
                      <a:endParaRPr lang="en-US" dirty="0">
                        <a:cs typeface="B Titr" pitchFamily="2" charset="-78"/>
                      </a:endParaRPr>
                    </a:p>
                  </a:txBody>
                  <a:tcPr anchor="ctr"/>
                </a:tc>
                <a:tc vMerge="1">
                  <a:txBody>
                    <a:bodyPr/>
                    <a:lstStyle/>
                    <a:p>
                      <a:pPr algn="r" rtl="1"/>
                      <a:endParaRPr lang="en-US" dirty="0"/>
                    </a:p>
                  </a:txBody>
                  <a:tcPr/>
                </a:tc>
              </a:tr>
              <a:tr h="330366">
                <a:tc>
                  <a:txBody>
                    <a:bodyPr/>
                    <a:lstStyle/>
                    <a:p>
                      <a:pPr algn="ctr" rtl="1"/>
                      <a:r>
                        <a:rPr lang="fa-IR" dirty="0" smtClean="0">
                          <a:cs typeface="B Titr" pitchFamily="2" charset="-78"/>
                        </a:rPr>
                        <a:t>62/787</a:t>
                      </a:r>
                      <a:endParaRPr lang="en-US" dirty="0">
                        <a:cs typeface="B Titr" pitchFamily="2" charset="-78"/>
                      </a:endParaRPr>
                    </a:p>
                  </a:txBody>
                  <a:tcPr anchor="ctr"/>
                </a:tc>
                <a:tc>
                  <a:txBody>
                    <a:bodyPr/>
                    <a:lstStyle/>
                    <a:p>
                      <a:pPr algn="ctr" rtl="1"/>
                      <a:r>
                        <a:rPr lang="fa-IR" dirty="0" smtClean="0">
                          <a:cs typeface="B Titr" pitchFamily="2" charset="-78"/>
                        </a:rPr>
                        <a:t>62/787</a:t>
                      </a:r>
                      <a:endParaRPr lang="en-US" dirty="0">
                        <a:cs typeface="B Titr" pitchFamily="2" charset="-78"/>
                      </a:endParaRPr>
                    </a:p>
                  </a:txBody>
                  <a:tcPr anchor="ctr"/>
                </a:tc>
                <a:tc>
                  <a:txBody>
                    <a:bodyPr/>
                    <a:lstStyle/>
                    <a:p>
                      <a:pPr algn="ctr" rtl="1"/>
                      <a:r>
                        <a:rPr lang="fa-IR" dirty="0" smtClean="0">
                          <a:cs typeface="B Titr" pitchFamily="2" charset="-78"/>
                        </a:rPr>
                        <a:t>62/787</a:t>
                      </a:r>
                      <a:endParaRPr lang="en-US" dirty="0">
                        <a:cs typeface="B Titr" pitchFamily="2" charset="-78"/>
                      </a:endParaRPr>
                    </a:p>
                  </a:txBody>
                  <a:tcPr anchor="ctr"/>
                </a:tc>
                <a:tc>
                  <a:txBody>
                    <a:bodyPr/>
                    <a:lstStyle/>
                    <a:p>
                      <a:pPr algn="ctr" rtl="1"/>
                      <a:r>
                        <a:rPr lang="fa-IR" dirty="0" smtClean="0">
                          <a:cs typeface="B Titr" pitchFamily="2" charset="-78"/>
                        </a:rPr>
                        <a:t>62/787</a:t>
                      </a:r>
                      <a:endParaRPr lang="en-US" dirty="0">
                        <a:cs typeface="B Titr" pitchFamily="2" charset="-78"/>
                      </a:endParaRPr>
                    </a:p>
                  </a:txBody>
                  <a:tcPr anchor="ctr"/>
                </a:tc>
                <a:tc>
                  <a:txBody>
                    <a:bodyPr/>
                    <a:lstStyle/>
                    <a:p>
                      <a:pPr algn="ctr" rtl="1"/>
                      <a:r>
                        <a:rPr lang="fa-IR" dirty="0" smtClean="0">
                          <a:cs typeface="B Titr" pitchFamily="2" charset="-78"/>
                        </a:rPr>
                        <a:t>1390</a:t>
                      </a:r>
                      <a:endParaRPr lang="en-US" dirty="0">
                        <a:cs typeface="B Titr" pitchFamily="2" charset="-78"/>
                      </a:endParaRPr>
                    </a:p>
                  </a:txBody>
                  <a:tcPr anchor="ctr"/>
                </a:tc>
                <a:tc rowSpan="2">
                  <a:txBody>
                    <a:bodyPr/>
                    <a:lstStyle/>
                    <a:p>
                      <a:pPr algn="ctr" rtl="1"/>
                      <a:endParaRPr lang="fa-IR" dirty="0" smtClean="0">
                        <a:cs typeface="B Titr" pitchFamily="2" charset="-78"/>
                      </a:endParaRPr>
                    </a:p>
                    <a:p>
                      <a:pPr algn="ctr" rtl="1"/>
                      <a:r>
                        <a:rPr lang="fa-IR" dirty="0" smtClean="0">
                          <a:cs typeface="B Titr" pitchFamily="2" charset="-78"/>
                        </a:rPr>
                        <a:t>فرانسه</a:t>
                      </a:r>
                      <a:endParaRPr lang="en-US" dirty="0">
                        <a:cs typeface="B Titr" pitchFamily="2" charset="-78"/>
                      </a:endParaRPr>
                    </a:p>
                  </a:txBody>
                  <a:tcPr anchor="ctr"/>
                </a:tc>
              </a:tr>
              <a:tr h="330366">
                <a:tc>
                  <a:txBody>
                    <a:bodyPr/>
                    <a:lstStyle/>
                    <a:p>
                      <a:pPr algn="ctr" rtl="1"/>
                      <a:r>
                        <a:rPr lang="fa-IR" dirty="0" smtClean="0">
                          <a:cs typeface="B Titr" pitchFamily="2" charset="-78"/>
                        </a:rPr>
                        <a:t>74/649</a:t>
                      </a:r>
                      <a:endParaRPr lang="en-US" dirty="0">
                        <a:cs typeface="B Titr" pitchFamily="2" charset="-78"/>
                      </a:endParaRPr>
                    </a:p>
                  </a:txBody>
                  <a:tcPr anchor="ctr"/>
                </a:tc>
                <a:tc>
                  <a:txBody>
                    <a:bodyPr/>
                    <a:lstStyle/>
                    <a:p>
                      <a:pPr algn="ctr" rtl="1"/>
                      <a:r>
                        <a:rPr lang="fa-IR" dirty="0" smtClean="0">
                          <a:cs typeface="B Titr" pitchFamily="2" charset="-78"/>
                        </a:rPr>
                        <a:t>119/947</a:t>
                      </a:r>
                      <a:endParaRPr lang="en-US" dirty="0">
                        <a:cs typeface="B Titr" pitchFamily="2" charset="-78"/>
                      </a:endParaRPr>
                    </a:p>
                  </a:txBody>
                  <a:tcPr anchor="ctr"/>
                </a:tc>
                <a:tc>
                  <a:txBody>
                    <a:bodyPr/>
                    <a:lstStyle/>
                    <a:p>
                      <a:pPr algn="ctr" rtl="1"/>
                      <a:r>
                        <a:rPr lang="fa-IR" dirty="0" smtClean="0">
                          <a:cs typeface="B Titr" pitchFamily="2" charset="-78"/>
                        </a:rPr>
                        <a:t>80/288</a:t>
                      </a:r>
                      <a:endParaRPr lang="en-US" dirty="0">
                        <a:cs typeface="B Titr" pitchFamily="2" charset="-78"/>
                      </a:endParaRPr>
                    </a:p>
                  </a:txBody>
                  <a:tcPr anchor="ctr"/>
                </a:tc>
                <a:tc>
                  <a:txBody>
                    <a:bodyPr/>
                    <a:lstStyle/>
                    <a:p>
                      <a:pPr algn="ctr" rtl="1"/>
                      <a:r>
                        <a:rPr lang="fa-IR" dirty="0" smtClean="0">
                          <a:cs typeface="B Titr" pitchFamily="2" charset="-78"/>
                        </a:rPr>
                        <a:t>51/317</a:t>
                      </a:r>
                      <a:endParaRPr lang="en-US" dirty="0">
                        <a:cs typeface="B Titr" pitchFamily="2" charset="-78"/>
                      </a:endParaRPr>
                    </a:p>
                  </a:txBody>
                  <a:tcPr anchor="ctr"/>
                </a:tc>
                <a:tc>
                  <a:txBody>
                    <a:bodyPr/>
                    <a:lstStyle/>
                    <a:p>
                      <a:pPr algn="ctr" rtl="1"/>
                      <a:r>
                        <a:rPr lang="fa-IR" dirty="0" smtClean="0">
                          <a:cs typeface="B Titr" pitchFamily="2" charset="-78"/>
                        </a:rPr>
                        <a:t>1480</a:t>
                      </a:r>
                      <a:endParaRPr lang="en-US" dirty="0">
                        <a:cs typeface="B Titr" pitchFamily="2" charset="-78"/>
                      </a:endParaRPr>
                    </a:p>
                  </a:txBody>
                  <a:tcPr anchor="ctr"/>
                </a:tc>
                <a:tc vMerge="1">
                  <a:txBody>
                    <a:bodyPr/>
                    <a:lstStyle/>
                    <a:p>
                      <a:pPr algn="r" rtl="1"/>
                      <a:endParaRPr lang="en-US" dirty="0"/>
                    </a:p>
                  </a:txBody>
                  <a:tcPr/>
                </a:tc>
              </a:tr>
              <a:tr h="330366">
                <a:tc>
                  <a:txBody>
                    <a:bodyPr/>
                    <a:lstStyle/>
                    <a:p>
                      <a:pPr algn="ctr" rtl="1"/>
                      <a:r>
                        <a:rPr lang="fa-IR" dirty="0" smtClean="0">
                          <a:cs typeface="B Titr" pitchFamily="2" charset="-78"/>
                        </a:rPr>
                        <a:t>126/536</a:t>
                      </a:r>
                      <a:endParaRPr lang="en-US" dirty="0">
                        <a:cs typeface="B Titr" pitchFamily="2" charset="-78"/>
                      </a:endParaRPr>
                    </a:p>
                  </a:txBody>
                  <a:tcPr anchor="ctr"/>
                </a:tc>
                <a:tc>
                  <a:txBody>
                    <a:bodyPr/>
                    <a:lstStyle/>
                    <a:p>
                      <a:pPr algn="ctr" rtl="1"/>
                      <a:r>
                        <a:rPr lang="fa-IR" dirty="0" smtClean="0">
                          <a:cs typeface="B Titr" pitchFamily="2" charset="-78"/>
                        </a:rPr>
                        <a:t>126/536</a:t>
                      </a:r>
                      <a:endParaRPr lang="en-US" dirty="0">
                        <a:cs typeface="B Titr" pitchFamily="2" charset="-78"/>
                      </a:endParaRPr>
                    </a:p>
                  </a:txBody>
                  <a:tcPr anchor="ctr"/>
                </a:tc>
                <a:tc>
                  <a:txBody>
                    <a:bodyPr/>
                    <a:lstStyle/>
                    <a:p>
                      <a:pPr algn="ctr" rtl="1"/>
                      <a:r>
                        <a:rPr lang="fa-IR" dirty="0" smtClean="0">
                          <a:cs typeface="B Titr" pitchFamily="2" charset="-78"/>
                        </a:rPr>
                        <a:t>126/536</a:t>
                      </a:r>
                      <a:endParaRPr lang="en-US" dirty="0">
                        <a:cs typeface="B Titr" pitchFamily="2" charset="-78"/>
                      </a:endParaRPr>
                    </a:p>
                  </a:txBody>
                  <a:tcPr anchor="ctr"/>
                </a:tc>
                <a:tc>
                  <a:txBody>
                    <a:bodyPr/>
                    <a:lstStyle/>
                    <a:p>
                      <a:pPr algn="ctr" rtl="1"/>
                      <a:r>
                        <a:rPr lang="fa-IR" dirty="0" smtClean="0">
                          <a:cs typeface="B Titr" pitchFamily="2" charset="-78"/>
                        </a:rPr>
                        <a:t>126/536</a:t>
                      </a:r>
                      <a:endParaRPr lang="en-US" dirty="0">
                        <a:cs typeface="B Titr" pitchFamily="2" charset="-78"/>
                      </a:endParaRPr>
                    </a:p>
                  </a:txBody>
                  <a:tcPr anchor="ctr"/>
                </a:tc>
                <a:tc>
                  <a:txBody>
                    <a:bodyPr/>
                    <a:lstStyle/>
                    <a:p>
                      <a:pPr algn="ctr" rtl="1"/>
                      <a:r>
                        <a:rPr lang="fa-IR" dirty="0" smtClean="0">
                          <a:cs typeface="B Titr" pitchFamily="2" charset="-78"/>
                        </a:rPr>
                        <a:t>1390</a:t>
                      </a:r>
                      <a:endParaRPr lang="en-US" dirty="0">
                        <a:cs typeface="B Titr" pitchFamily="2" charset="-78"/>
                      </a:endParaRPr>
                    </a:p>
                  </a:txBody>
                  <a:tcPr anchor="ctr"/>
                </a:tc>
                <a:tc rowSpan="2">
                  <a:txBody>
                    <a:bodyPr/>
                    <a:lstStyle/>
                    <a:p>
                      <a:pPr algn="ctr" rtl="1"/>
                      <a:endParaRPr lang="fa-IR" dirty="0" smtClean="0">
                        <a:cs typeface="B Titr" pitchFamily="2" charset="-78"/>
                      </a:endParaRPr>
                    </a:p>
                    <a:p>
                      <a:pPr algn="ctr" rtl="1"/>
                      <a:r>
                        <a:rPr lang="fa-IR" dirty="0" smtClean="0">
                          <a:cs typeface="B Titr" pitchFamily="2" charset="-78"/>
                        </a:rPr>
                        <a:t>ژاپن</a:t>
                      </a:r>
                      <a:endParaRPr lang="en-US" dirty="0">
                        <a:cs typeface="B Titr" pitchFamily="2" charset="-78"/>
                      </a:endParaRPr>
                    </a:p>
                  </a:txBody>
                  <a:tcPr anchor="ctr"/>
                </a:tc>
              </a:tr>
              <a:tr h="330366">
                <a:tc>
                  <a:txBody>
                    <a:bodyPr/>
                    <a:lstStyle/>
                    <a:p>
                      <a:pPr algn="ctr" rtl="1"/>
                      <a:r>
                        <a:rPr lang="fa-IR" dirty="0" smtClean="0">
                          <a:cs typeface="B Titr" pitchFamily="2" charset="-78"/>
                        </a:rPr>
                        <a:t>56/846</a:t>
                      </a:r>
                      <a:endParaRPr lang="en-US" dirty="0">
                        <a:cs typeface="B Titr" pitchFamily="2" charset="-78"/>
                      </a:endParaRPr>
                    </a:p>
                  </a:txBody>
                  <a:tcPr anchor="ctr"/>
                </a:tc>
                <a:tc>
                  <a:txBody>
                    <a:bodyPr/>
                    <a:lstStyle/>
                    <a:p>
                      <a:pPr algn="ctr" rtl="1"/>
                      <a:r>
                        <a:rPr lang="fa-IR" dirty="0" smtClean="0">
                          <a:cs typeface="B Titr" pitchFamily="2" charset="-78"/>
                        </a:rPr>
                        <a:t>141/749</a:t>
                      </a:r>
                      <a:endParaRPr lang="en-US" dirty="0">
                        <a:cs typeface="B Titr" pitchFamily="2" charset="-78"/>
                      </a:endParaRPr>
                    </a:p>
                  </a:txBody>
                  <a:tcPr anchor="ctr"/>
                </a:tc>
                <a:tc>
                  <a:txBody>
                    <a:bodyPr/>
                    <a:lstStyle/>
                    <a:p>
                      <a:pPr algn="ctr" rtl="1"/>
                      <a:r>
                        <a:rPr lang="fa-IR" dirty="0" smtClean="0">
                          <a:cs typeface="B Titr" pitchFamily="2" charset="-78"/>
                        </a:rPr>
                        <a:t>91/330</a:t>
                      </a:r>
                      <a:endParaRPr lang="en-US" dirty="0">
                        <a:cs typeface="B Titr" pitchFamily="2" charset="-78"/>
                      </a:endParaRPr>
                    </a:p>
                  </a:txBody>
                  <a:tcPr anchor="ctr"/>
                </a:tc>
                <a:tc>
                  <a:txBody>
                    <a:bodyPr/>
                    <a:lstStyle/>
                    <a:p>
                      <a:pPr algn="ctr" rtl="1"/>
                      <a:r>
                        <a:rPr lang="fa-IR" dirty="0" smtClean="0">
                          <a:cs typeface="B Titr" pitchFamily="2" charset="-78"/>
                        </a:rPr>
                        <a:t>55/213</a:t>
                      </a:r>
                      <a:endParaRPr lang="en-US" dirty="0">
                        <a:cs typeface="B Titr" pitchFamily="2" charset="-78"/>
                      </a:endParaRPr>
                    </a:p>
                  </a:txBody>
                  <a:tcPr anchor="ctr"/>
                </a:tc>
                <a:tc>
                  <a:txBody>
                    <a:bodyPr/>
                    <a:lstStyle/>
                    <a:p>
                      <a:pPr algn="ctr" rtl="1"/>
                      <a:r>
                        <a:rPr lang="fa-IR" dirty="0" smtClean="0">
                          <a:cs typeface="B Titr" pitchFamily="2" charset="-78"/>
                        </a:rPr>
                        <a:t>1480</a:t>
                      </a:r>
                      <a:endParaRPr lang="en-US" dirty="0">
                        <a:cs typeface="B Titr" pitchFamily="2" charset="-78"/>
                      </a:endParaRPr>
                    </a:p>
                  </a:txBody>
                  <a:tcPr anchor="ctr"/>
                </a:tc>
                <a:tc vMerge="1">
                  <a:txBody>
                    <a:bodyPr/>
                    <a:lstStyle/>
                    <a:p>
                      <a:pPr algn="r" rtl="1"/>
                      <a:endParaRPr lang="en-US" dirty="0"/>
                    </a:p>
                  </a:txBody>
                  <a:tcPr/>
                </a:tc>
              </a:tr>
            </a:tbl>
          </a:graphicData>
        </a:graphic>
      </p:graphicFrame>
      <p:sp>
        <p:nvSpPr>
          <p:cNvPr id="5" name="Slide Number Placeholder 4"/>
          <p:cNvSpPr>
            <a:spLocks noGrp="1"/>
          </p:cNvSpPr>
          <p:nvPr>
            <p:ph type="sldNum" sz="quarter" idx="12"/>
          </p:nvPr>
        </p:nvSpPr>
        <p:spPr/>
        <p:txBody>
          <a:bodyPr/>
          <a:lstStyle/>
          <a:p>
            <a:fld id="{98929272-9026-4EE7-B258-6FE021C14724}"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1020763"/>
            <a:ext cx="9144000" cy="5864225"/>
          </a:xfrm>
          <a:prstGeom prst="rect">
            <a:avLst/>
          </a:prstGeom>
          <a:noFill/>
          <a:ln w="9525">
            <a:noFill/>
            <a:miter lim="800000"/>
            <a:headEnd/>
            <a:tailEnd/>
          </a:ln>
        </p:spPr>
      </p:pic>
      <p:sp>
        <p:nvSpPr>
          <p:cNvPr id="2" name="Title 1"/>
          <p:cNvSpPr>
            <a:spLocks noGrp="1"/>
          </p:cNvSpPr>
          <p:nvPr>
            <p:ph type="title"/>
          </p:nvPr>
        </p:nvSpPr>
        <p:spPr>
          <a:xfrm>
            <a:off x="3019669" y="1386523"/>
            <a:ext cx="5487144" cy="1728192"/>
          </a:xfrm>
        </p:spPr>
        <p:style>
          <a:lnRef idx="2">
            <a:schemeClr val="accent2"/>
          </a:lnRef>
          <a:fillRef idx="1">
            <a:schemeClr val="lt1"/>
          </a:fillRef>
          <a:effectRef idx="0">
            <a:schemeClr val="accent2"/>
          </a:effectRef>
          <a:fontRef idx="minor">
            <a:schemeClr val="dk1"/>
          </a:fontRef>
        </p:style>
        <p:txBody>
          <a:bodyPr>
            <a:noAutofit/>
          </a:bodyPr>
          <a:lstStyle/>
          <a:p>
            <a:pPr algn="ctr" rtl="1" eaLnBrk="1" fontAlgn="auto" hangingPunct="1">
              <a:lnSpc>
                <a:spcPct val="150000"/>
              </a:lnSpc>
              <a:spcAft>
                <a:spcPts val="0"/>
              </a:spcAft>
              <a:defRPr/>
            </a:pPr>
            <a:r>
              <a:rPr lang="fa-IR" sz="2500" dirty="0" smtClean="0">
                <a:cs typeface="B Titr" pitchFamily="2" charset="-78"/>
              </a:rPr>
              <a:t>آمار نرخ باروری در کشورهای </a:t>
            </a:r>
            <a:br>
              <a:rPr lang="fa-IR" sz="2500" dirty="0" smtClean="0">
                <a:cs typeface="B Titr" pitchFamily="2" charset="-78"/>
              </a:rPr>
            </a:br>
            <a:r>
              <a:rPr lang="fa-IR" sz="2500" dirty="0" smtClean="0">
                <a:cs typeface="B Titr" pitchFamily="2" charset="-78"/>
              </a:rPr>
              <a:t>مختلف جهان در سال 2010</a:t>
            </a:r>
            <a:br>
              <a:rPr lang="fa-IR" sz="2500" dirty="0" smtClean="0">
                <a:cs typeface="B Titr" pitchFamily="2" charset="-78"/>
              </a:rPr>
            </a:br>
            <a:r>
              <a:rPr lang="fa-IR" sz="2500" dirty="0" smtClean="0">
                <a:solidFill>
                  <a:schemeClr val="accent1"/>
                </a:solidFill>
                <a:cs typeface="B Titr" pitchFamily="2" charset="-78"/>
              </a:rPr>
              <a:t>و موقعيت ايران در اين نمودار</a:t>
            </a:r>
            <a:endParaRPr lang="en-US" sz="2500" dirty="0">
              <a:solidFill>
                <a:schemeClr val="accent1"/>
              </a:solidFill>
              <a:cs typeface="B Titr" pitchFamily="2" charset="-78"/>
            </a:endParaRPr>
          </a:p>
        </p:txBody>
      </p:sp>
      <p:pic>
        <p:nvPicPr>
          <p:cNvPr id="1027" name="Picture 3" descr="C:\Users\Sheida\Desktop\1.jpg"/>
          <p:cNvPicPr>
            <a:picLocks noChangeAspect="1" noChangeArrowheads="1"/>
          </p:cNvPicPr>
          <p:nvPr/>
        </p:nvPicPr>
        <p:blipFill>
          <a:blip r:embed="rId4" cstate="print"/>
          <a:srcRect r="23898"/>
          <a:stretch>
            <a:fillRect/>
          </a:stretch>
        </p:blipFill>
        <p:spPr bwMode="auto">
          <a:xfrm>
            <a:off x="8467725" y="5799138"/>
            <a:ext cx="506413" cy="1085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98929272-9026-4EE7-B258-6FE021C14724}"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300" fill="hold">
                                          <p:stCondLst>
                                            <p:cond delay="0"/>
                                          </p:stCondLst>
                                        </p:cTn>
                                        <p:tgtEl>
                                          <p:spTgt spid="1027"/>
                                        </p:tgtEl>
                                        <p:attrNameLst>
                                          <p:attrName>r</p:attrName>
                                        </p:attrNameLst>
                                      </p:cBhvr>
                                    </p:animRot>
                                    <p:animRot by="-240000">
                                      <p:cBhvr>
                                        <p:cTn id="7" dur="600" fill="hold">
                                          <p:stCondLst>
                                            <p:cond delay="600"/>
                                          </p:stCondLst>
                                        </p:cTn>
                                        <p:tgtEl>
                                          <p:spTgt spid="1027"/>
                                        </p:tgtEl>
                                        <p:attrNameLst>
                                          <p:attrName>r</p:attrName>
                                        </p:attrNameLst>
                                      </p:cBhvr>
                                    </p:animRot>
                                    <p:animRot by="240000">
                                      <p:cBhvr>
                                        <p:cTn id="8" dur="600" fill="hold">
                                          <p:stCondLst>
                                            <p:cond delay="1200"/>
                                          </p:stCondLst>
                                        </p:cTn>
                                        <p:tgtEl>
                                          <p:spTgt spid="1027"/>
                                        </p:tgtEl>
                                        <p:attrNameLst>
                                          <p:attrName>r</p:attrName>
                                        </p:attrNameLst>
                                      </p:cBhvr>
                                    </p:animRot>
                                    <p:animRot by="-240000">
                                      <p:cBhvr>
                                        <p:cTn id="9" dur="600" fill="hold">
                                          <p:stCondLst>
                                            <p:cond delay="1800"/>
                                          </p:stCondLst>
                                        </p:cTn>
                                        <p:tgtEl>
                                          <p:spTgt spid="1027"/>
                                        </p:tgtEl>
                                        <p:attrNameLst>
                                          <p:attrName>r</p:attrName>
                                        </p:attrNameLst>
                                      </p:cBhvr>
                                    </p:animRot>
                                    <p:animRot by="120000">
                                      <p:cBhvr>
                                        <p:cTn id="10" dur="600" fill="hold">
                                          <p:stCondLst>
                                            <p:cond delay="2400"/>
                                          </p:stCondLst>
                                        </p:cTn>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447800"/>
            <a:ext cx="6481623" cy="784830"/>
          </a:xfrm>
          <a:prstGeom prst="rect">
            <a:avLst/>
          </a:prstGeom>
          <a:noFill/>
        </p:spPr>
        <p:txBody>
          <a:bodyPr wrap="square" rtlCol="1">
            <a:spAutoFit/>
          </a:bodyPr>
          <a:lstStyle/>
          <a:p>
            <a:pPr algn="ctr"/>
            <a:r>
              <a:rPr lang="fa-IR" sz="4500" b="1" dirty="0" smtClean="0">
                <a:latin typeface="Arial" pitchFamily="34" charset="0"/>
                <a:cs typeface="2  Yekan" pitchFamily="2" charset="-78"/>
              </a:rPr>
              <a:t>پراکندگی نرخ باروری</a:t>
            </a:r>
            <a:endParaRPr lang="fa-IR" sz="4500" b="1" dirty="0">
              <a:latin typeface="Arial" pitchFamily="34" charset="0"/>
              <a:cs typeface="2  Yekan"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26</a:t>
            </a:fld>
            <a:endParaRPr lang="en-US"/>
          </a:p>
        </p:txBody>
      </p:sp>
    </p:spTree>
    <p:extLst>
      <p:ext uri="{BB962C8B-B14F-4D97-AF65-F5344CB8AC3E}">
        <p14:creationId xmlns:p14="http://schemas.microsoft.com/office/powerpoint/2010/main" val="8670879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388"/>
            <a:ext cx="8229600" cy="1143000"/>
          </a:xfrm>
        </p:spPr>
        <p:txBody>
          <a:bodyPr>
            <a:noAutofit/>
          </a:bodyPr>
          <a:lstStyle/>
          <a:p>
            <a:pPr algn="ctr" eaLnBrk="1" fontAlgn="auto" hangingPunct="1">
              <a:spcAft>
                <a:spcPts val="0"/>
              </a:spcAft>
              <a:defRPr/>
            </a:pPr>
            <a:r>
              <a:rPr lang="fa-IR" sz="3000" dirty="0">
                <a:solidFill>
                  <a:schemeClr val="accent2">
                    <a:lumMod val="50000"/>
                  </a:schemeClr>
                </a:solidFill>
                <a:cs typeface="B Titr" pitchFamily="2" charset="-78"/>
              </a:rPr>
              <a:t>روند جمعیت کشور از سال 35 تا سال 90 </a:t>
            </a:r>
            <a:r>
              <a:rPr lang="fa-IR" sz="3000" dirty="0" smtClean="0">
                <a:solidFill>
                  <a:schemeClr val="accent2">
                    <a:lumMod val="50000"/>
                  </a:schemeClr>
                </a:solidFill>
                <a:cs typeface="B Titr" pitchFamily="2" charset="-78"/>
              </a:rPr>
              <a:t/>
            </a:r>
            <a:br>
              <a:rPr lang="fa-IR" sz="3000" dirty="0" smtClean="0">
                <a:solidFill>
                  <a:schemeClr val="accent2">
                    <a:lumMod val="50000"/>
                  </a:schemeClr>
                </a:solidFill>
                <a:cs typeface="B Titr" pitchFamily="2" charset="-78"/>
              </a:rPr>
            </a:br>
            <a:r>
              <a:rPr lang="fa-IR" sz="3000" dirty="0" smtClean="0">
                <a:solidFill>
                  <a:schemeClr val="accent2">
                    <a:lumMod val="50000"/>
                  </a:schemeClr>
                </a:solidFill>
                <a:cs typeface="B Titr" pitchFamily="2" charset="-78"/>
              </a:rPr>
              <a:t>به </a:t>
            </a:r>
            <a:r>
              <a:rPr lang="fa-IR" sz="3000" dirty="0">
                <a:solidFill>
                  <a:schemeClr val="accent2">
                    <a:lumMod val="50000"/>
                  </a:schemeClr>
                </a:solidFill>
                <a:cs typeface="B Titr" pitchFamily="2" charset="-78"/>
              </a:rPr>
              <a:t>تفکیک شهر و روستا</a:t>
            </a:r>
            <a:br>
              <a:rPr lang="fa-IR" sz="3000" dirty="0">
                <a:solidFill>
                  <a:schemeClr val="accent2">
                    <a:lumMod val="50000"/>
                  </a:schemeClr>
                </a:solidFill>
                <a:cs typeface="B Titr" pitchFamily="2" charset="-78"/>
              </a:rPr>
            </a:br>
            <a:endParaRPr lang="en-US" sz="3000" dirty="0">
              <a:solidFill>
                <a:schemeClr val="accent2">
                  <a:lumMod val="50000"/>
                </a:schemeClr>
              </a:solidFill>
              <a:cs typeface="B Titr" pitchFamily="2" charset="-78"/>
            </a:endParaRPr>
          </a:p>
        </p:txBody>
      </p:sp>
      <p:grpSp>
        <p:nvGrpSpPr>
          <p:cNvPr id="3" name="Group 3"/>
          <p:cNvGrpSpPr>
            <a:grpSpLocks/>
          </p:cNvGrpSpPr>
          <p:nvPr/>
        </p:nvGrpSpPr>
        <p:grpSpPr bwMode="auto">
          <a:xfrm>
            <a:off x="350725" y="1780425"/>
            <a:ext cx="8265319" cy="4643438"/>
            <a:chOff x="747024" y="1235652"/>
            <a:chExt cx="10543742" cy="4840071"/>
          </a:xfrm>
        </p:grpSpPr>
        <p:graphicFrame>
          <p:nvGraphicFramePr>
            <p:cNvPr id="6146" name="Chart 4"/>
            <p:cNvGraphicFramePr>
              <a:graphicFrameLocks/>
            </p:cNvGraphicFramePr>
            <p:nvPr/>
          </p:nvGraphicFramePr>
          <p:xfrm>
            <a:off x="747024" y="1235652"/>
            <a:ext cx="10543742" cy="4840071"/>
          </p:xfrm>
          <a:graphic>
            <a:graphicData uri="http://schemas.openxmlformats.org/presentationml/2006/ole">
              <mc:AlternateContent xmlns:mc="http://schemas.openxmlformats.org/markup-compatibility/2006">
                <mc:Choice xmlns:v="urn:schemas-microsoft-com:vml" Requires="v">
                  <p:oleObj spid="_x0000_s1040" r:id="rId4" imgW="11022523" imgH="4645555" progId="Excel.Sheet.8">
                    <p:embed/>
                  </p:oleObj>
                </mc:Choice>
                <mc:Fallback>
                  <p:oleObj r:id="rId4" imgW="11022523" imgH="4645555"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024" y="1235652"/>
                          <a:ext cx="10543742" cy="4840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TextBox 1"/>
            <p:cNvSpPr txBox="1">
              <a:spLocks noChangeArrowheads="1"/>
            </p:cNvSpPr>
            <p:nvPr/>
          </p:nvSpPr>
          <p:spPr bwMode="auto">
            <a:xfrm>
              <a:off x="3207250" y="3960750"/>
              <a:ext cx="620890" cy="424232"/>
            </a:xfrm>
            <a:prstGeom prst="rect">
              <a:avLst/>
            </a:prstGeom>
            <a:noFill/>
            <a:ln w="9525">
              <a:noFill/>
              <a:miter lim="800000"/>
              <a:headEnd/>
              <a:tailEnd/>
            </a:ln>
          </p:spPr>
          <p:txBody>
            <a:bodyPr wrap="none"/>
            <a:lstStyle/>
            <a:p>
              <a:pPr fontAlgn="base">
                <a:spcBef>
                  <a:spcPct val="0"/>
                </a:spcBef>
                <a:spcAft>
                  <a:spcPct val="0"/>
                </a:spcAft>
              </a:pPr>
              <a:r>
                <a:rPr lang="fa-IR" sz="2000" smtClean="0">
                  <a:solidFill>
                    <a:srgbClr val="FF0000"/>
                  </a:solidFill>
                  <a:cs typeface="B Nazanin" pitchFamily="2" charset="-78"/>
                </a:rPr>
                <a:t>25.79</a:t>
              </a:r>
              <a:endParaRPr lang="en-US" sz="2000" smtClean="0">
                <a:solidFill>
                  <a:srgbClr val="FF0000"/>
                </a:solidFill>
                <a:cs typeface="B Nazanin" pitchFamily="2" charset="-78"/>
              </a:endParaRPr>
            </a:p>
          </p:txBody>
        </p:sp>
        <p:sp>
          <p:nvSpPr>
            <p:cNvPr id="6151" name="TextBox 1"/>
            <p:cNvSpPr txBox="1">
              <a:spLocks noChangeArrowheads="1"/>
            </p:cNvSpPr>
            <p:nvPr/>
          </p:nvSpPr>
          <p:spPr bwMode="auto">
            <a:xfrm>
              <a:off x="4806585" y="3553620"/>
              <a:ext cx="620890" cy="424232"/>
            </a:xfrm>
            <a:prstGeom prst="rect">
              <a:avLst/>
            </a:prstGeom>
            <a:noFill/>
            <a:ln w="9525">
              <a:noFill/>
              <a:miter lim="800000"/>
              <a:headEnd/>
              <a:tailEnd/>
            </a:ln>
          </p:spPr>
          <p:txBody>
            <a:bodyPr wrap="none"/>
            <a:lstStyle/>
            <a:p>
              <a:pPr fontAlgn="base">
                <a:spcBef>
                  <a:spcPct val="0"/>
                </a:spcBef>
                <a:spcAft>
                  <a:spcPct val="0"/>
                </a:spcAft>
              </a:pPr>
              <a:r>
                <a:rPr lang="fa-IR" sz="2000" smtClean="0">
                  <a:solidFill>
                    <a:srgbClr val="FF0000"/>
                  </a:solidFill>
                  <a:cs typeface="B Nazanin" pitchFamily="2" charset="-78"/>
                </a:rPr>
                <a:t>33.71</a:t>
              </a:r>
              <a:endParaRPr lang="en-US" smtClean="0">
                <a:solidFill>
                  <a:srgbClr val="FF0000"/>
                </a:solidFill>
                <a:cs typeface="B Nazanin" pitchFamily="2" charset="-78"/>
              </a:endParaRPr>
            </a:p>
          </p:txBody>
        </p:sp>
        <p:sp>
          <p:nvSpPr>
            <p:cNvPr id="6152" name="TextBox 1"/>
            <p:cNvSpPr txBox="1">
              <a:spLocks noChangeArrowheads="1"/>
            </p:cNvSpPr>
            <p:nvPr/>
          </p:nvSpPr>
          <p:spPr bwMode="auto">
            <a:xfrm>
              <a:off x="6222274" y="2791208"/>
              <a:ext cx="620890" cy="424232"/>
            </a:xfrm>
            <a:prstGeom prst="rect">
              <a:avLst/>
            </a:prstGeom>
            <a:noFill/>
            <a:ln w="9525">
              <a:noFill/>
              <a:miter lim="800000"/>
              <a:headEnd/>
              <a:tailEnd/>
            </a:ln>
          </p:spPr>
          <p:txBody>
            <a:bodyPr wrap="none"/>
            <a:lstStyle/>
            <a:p>
              <a:pPr fontAlgn="base">
                <a:spcBef>
                  <a:spcPct val="0"/>
                </a:spcBef>
                <a:spcAft>
                  <a:spcPct val="0"/>
                </a:spcAft>
              </a:pPr>
              <a:r>
                <a:rPr lang="fa-IR" sz="2000" smtClean="0">
                  <a:solidFill>
                    <a:srgbClr val="FF0000"/>
                  </a:solidFill>
                  <a:cs typeface="B Nazanin" pitchFamily="2" charset="-78"/>
                </a:rPr>
                <a:t>49.45</a:t>
              </a:r>
              <a:endParaRPr lang="en-US" sz="2000" smtClean="0">
                <a:solidFill>
                  <a:srgbClr val="FF0000"/>
                </a:solidFill>
                <a:cs typeface="B Nazanin" pitchFamily="2" charset="-78"/>
              </a:endParaRPr>
            </a:p>
          </p:txBody>
        </p:sp>
        <p:sp>
          <p:nvSpPr>
            <p:cNvPr id="6153" name="TextBox 1"/>
            <p:cNvSpPr txBox="1">
              <a:spLocks noChangeArrowheads="1"/>
            </p:cNvSpPr>
            <p:nvPr/>
          </p:nvSpPr>
          <p:spPr bwMode="auto">
            <a:xfrm>
              <a:off x="7773042" y="2205988"/>
              <a:ext cx="615406" cy="398315"/>
            </a:xfrm>
            <a:prstGeom prst="rect">
              <a:avLst/>
            </a:prstGeom>
            <a:noFill/>
            <a:ln w="9525">
              <a:noFill/>
              <a:miter lim="800000"/>
              <a:headEnd/>
              <a:tailEnd/>
            </a:ln>
          </p:spPr>
          <p:txBody>
            <a:bodyPr wrap="none"/>
            <a:lstStyle/>
            <a:p>
              <a:pPr fontAlgn="base">
                <a:spcBef>
                  <a:spcPct val="0"/>
                </a:spcBef>
                <a:spcAft>
                  <a:spcPct val="0"/>
                </a:spcAft>
              </a:pPr>
              <a:r>
                <a:rPr lang="fa-IR" sz="2000" smtClean="0">
                  <a:solidFill>
                    <a:srgbClr val="FF0000"/>
                  </a:solidFill>
                  <a:cs typeface="B Nazanin" pitchFamily="2" charset="-78"/>
                </a:rPr>
                <a:t>60.06</a:t>
              </a:r>
              <a:endParaRPr lang="en-US" sz="2000" smtClean="0">
                <a:solidFill>
                  <a:srgbClr val="FF0000"/>
                </a:solidFill>
                <a:cs typeface="B Nazanin" pitchFamily="2" charset="-78"/>
              </a:endParaRPr>
            </a:p>
          </p:txBody>
        </p:sp>
        <p:sp>
          <p:nvSpPr>
            <p:cNvPr id="6154" name="TextBox 1"/>
            <p:cNvSpPr txBox="1">
              <a:spLocks noChangeArrowheads="1"/>
            </p:cNvSpPr>
            <p:nvPr/>
          </p:nvSpPr>
          <p:spPr bwMode="auto">
            <a:xfrm>
              <a:off x="9191854" y="1777695"/>
              <a:ext cx="620890" cy="424232"/>
            </a:xfrm>
            <a:prstGeom prst="rect">
              <a:avLst/>
            </a:prstGeom>
            <a:noFill/>
            <a:ln w="9525">
              <a:noFill/>
              <a:miter lim="800000"/>
              <a:headEnd/>
              <a:tailEnd/>
            </a:ln>
          </p:spPr>
          <p:txBody>
            <a:bodyPr wrap="none"/>
            <a:lstStyle/>
            <a:p>
              <a:pPr fontAlgn="base">
                <a:spcBef>
                  <a:spcPct val="0"/>
                </a:spcBef>
                <a:spcAft>
                  <a:spcPct val="0"/>
                </a:spcAft>
              </a:pPr>
              <a:r>
                <a:rPr lang="fa-IR" sz="2000" smtClean="0">
                  <a:solidFill>
                    <a:srgbClr val="FF0000"/>
                  </a:solidFill>
                  <a:cs typeface="B Nazanin" pitchFamily="2" charset="-78"/>
                </a:rPr>
                <a:t>70.50</a:t>
              </a:r>
              <a:endParaRPr lang="en-US" sz="2000" smtClean="0">
                <a:solidFill>
                  <a:srgbClr val="FF0000"/>
                </a:solidFill>
                <a:cs typeface="B Nazanin" pitchFamily="2" charset="-78"/>
              </a:endParaRPr>
            </a:p>
          </p:txBody>
        </p:sp>
        <p:sp>
          <p:nvSpPr>
            <p:cNvPr id="6155" name="TextBox 1"/>
            <p:cNvSpPr txBox="1">
              <a:spLocks noChangeArrowheads="1"/>
            </p:cNvSpPr>
            <p:nvPr/>
          </p:nvSpPr>
          <p:spPr bwMode="auto">
            <a:xfrm>
              <a:off x="10616150" y="1503563"/>
              <a:ext cx="620890" cy="447506"/>
            </a:xfrm>
            <a:prstGeom prst="rect">
              <a:avLst/>
            </a:prstGeom>
            <a:noFill/>
            <a:ln w="9525">
              <a:noFill/>
              <a:miter lim="800000"/>
              <a:headEnd/>
              <a:tailEnd/>
            </a:ln>
          </p:spPr>
          <p:txBody>
            <a:bodyPr wrap="none"/>
            <a:lstStyle/>
            <a:p>
              <a:pPr fontAlgn="base">
                <a:spcBef>
                  <a:spcPct val="0"/>
                </a:spcBef>
                <a:spcAft>
                  <a:spcPct val="0"/>
                </a:spcAft>
              </a:pPr>
              <a:r>
                <a:rPr lang="fa-IR" sz="2000" smtClean="0">
                  <a:solidFill>
                    <a:srgbClr val="FF0000"/>
                  </a:solidFill>
                  <a:cs typeface="B Nazanin" pitchFamily="2" charset="-78"/>
                </a:rPr>
                <a:t>75.15</a:t>
              </a:r>
              <a:endParaRPr lang="en-US" sz="2000" smtClean="0">
                <a:solidFill>
                  <a:srgbClr val="FF0000"/>
                </a:solidFill>
                <a:cs typeface="B Nazanin" pitchFamily="2" charset="-78"/>
              </a:endParaRPr>
            </a:p>
          </p:txBody>
        </p:sp>
      </p:grpSp>
      <p:sp>
        <p:nvSpPr>
          <p:cNvPr id="6149" name="TextBox 11"/>
          <p:cNvSpPr txBox="1">
            <a:spLocks noChangeArrowheads="1"/>
          </p:cNvSpPr>
          <p:nvPr/>
        </p:nvSpPr>
        <p:spPr bwMode="auto">
          <a:xfrm rot="-5400000">
            <a:off x="7817645" y="4439236"/>
            <a:ext cx="2305050" cy="338554"/>
          </a:xfrm>
          <a:prstGeom prst="rect">
            <a:avLst/>
          </a:prstGeom>
          <a:noFill/>
          <a:ln w="9525">
            <a:noFill/>
            <a:miter lim="800000"/>
            <a:headEnd/>
            <a:tailEnd/>
          </a:ln>
        </p:spPr>
        <p:txBody>
          <a:bodyPr>
            <a:spAutoFit/>
          </a:bodyPr>
          <a:lstStyle/>
          <a:p>
            <a:pPr algn="ctr" rtl="1" fontAlgn="base">
              <a:spcBef>
                <a:spcPct val="0"/>
              </a:spcBef>
              <a:spcAft>
                <a:spcPct val="0"/>
              </a:spcAft>
            </a:pPr>
            <a:r>
              <a:rPr lang="fa-IR" sz="1600" b="1" dirty="0" smtClean="0">
                <a:solidFill>
                  <a:prstClr val="black"/>
                </a:solidFill>
                <a:cs typeface="B Nazanin" pitchFamily="2" charset="-78"/>
              </a:rPr>
              <a:t>سری زمانی - مرکز آمار ایران</a:t>
            </a:r>
            <a:endParaRPr lang="en-US" sz="1600" b="1" dirty="0" smtClean="0">
              <a:solidFill>
                <a:prstClr val="black"/>
              </a:solidFill>
              <a:cs typeface="B Nazanin" pitchFamily="2" charset="-78"/>
            </a:endParaRPr>
          </a:p>
        </p:txBody>
      </p:sp>
      <p:sp>
        <p:nvSpPr>
          <p:cNvPr id="13" name="TextBox 12"/>
          <p:cNvSpPr txBox="1"/>
          <p:nvPr/>
        </p:nvSpPr>
        <p:spPr>
          <a:xfrm>
            <a:off x="1981200" y="0"/>
            <a:ext cx="502683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a-IR" sz="4000" dirty="0" smtClean="0">
                <a:cs typeface="B Nazanin"/>
              </a:rPr>
              <a:t>پراکندگی نرخ باروری</a:t>
            </a:r>
            <a:endParaRPr lang="fa-IR" sz="4000" dirty="0">
              <a:cs typeface="B Nazanin"/>
            </a:endParaRPr>
          </a:p>
        </p:txBody>
      </p:sp>
      <p:sp>
        <p:nvSpPr>
          <p:cNvPr id="14" name="Slide Number Placeholder 13"/>
          <p:cNvSpPr>
            <a:spLocks noGrp="1"/>
          </p:cNvSpPr>
          <p:nvPr>
            <p:ph type="sldNum" sz="quarter" idx="12"/>
          </p:nvPr>
        </p:nvSpPr>
        <p:spPr/>
        <p:txBody>
          <a:bodyPr/>
          <a:lstStyle/>
          <a:p>
            <a:fld id="{98929272-9026-4EE7-B258-6FE021C14724}"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3788" y="677797"/>
            <a:ext cx="8305800" cy="723492"/>
          </a:xfrm>
        </p:spPr>
        <p:style>
          <a:lnRef idx="2">
            <a:schemeClr val="accent2"/>
          </a:lnRef>
          <a:fillRef idx="1">
            <a:schemeClr val="lt1"/>
          </a:fillRef>
          <a:effectRef idx="0">
            <a:schemeClr val="accent2"/>
          </a:effectRef>
          <a:fontRef idx="minor">
            <a:schemeClr val="dk1"/>
          </a:fontRef>
        </p:style>
        <p:txBody>
          <a:bodyPr>
            <a:noAutofit/>
          </a:bodyPr>
          <a:lstStyle/>
          <a:p>
            <a:pPr algn="ctr" eaLnBrk="1" fontAlgn="auto" hangingPunct="1">
              <a:spcAft>
                <a:spcPts val="0"/>
              </a:spcAft>
              <a:defRPr/>
            </a:pPr>
            <a:r>
              <a:rPr lang="fa-IR" sz="3500" dirty="0" smtClean="0">
                <a:solidFill>
                  <a:schemeClr val="accent2">
                    <a:lumMod val="50000"/>
                  </a:schemeClr>
                </a:solidFill>
                <a:cs typeface="B Titr" pitchFamily="2" charset="-78"/>
              </a:rPr>
              <a:t>باروری کل در سناریوهای مختلف در یک نگاه</a:t>
            </a:r>
            <a:endParaRPr lang="en-US" sz="3500" dirty="0">
              <a:solidFill>
                <a:schemeClr val="accent2">
                  <a:lumMod val="50000"/>
                </a:schemeClr>
              </a:solidFill>
              <a:cs typeface="B Titr" pitchFamily="2" charset="-78"/>
            </a:endParaRPr>
          </a:p>
        </p:txBody>
      </p:sp>
      <p:graphicFrame>
        <p:nvGraphicFramePr>
          <p:cNvPr id="5" name="Chart 4"/>
          <p:cNvGraphicFramePr/>
          <p:nvPr/>
        </p:nvGraphicFramePr>
        <p:xfrm>
          <a:off x="467544" y="2057400"/>
          <a:ext cx="783825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98929272-9026-4EE7-B258-6FE021C14724}"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
                                        <p:tgtEl>
                                          <p:spTgt spid="5">
                                            <p:graphicEl>
                                              <a:chart seriesIdx="-3" categoryIdx="-3" bldStep="gridLegend"/>
                                            </p:graphicEl>
                                          </p:spTgt>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1" dur="100"/>
                                        <p:tgtEl>
                                          <p:spTgt spid="5">
                                            <p:graphicEl>
                                              <a:chart seriesIdx="-4" categoryIdx="0" bldStep="category"/>
                                            </p:graphicEl>
                                          </p:spTgt>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5" dur="100"/>
                                        <p:tgtEl>
                                          <p:spTgt spid="5">
                                            <p:graphicEl>
                                              <a:chart seriesIdx="-4" categoryIdx="1" bldStep="category"/>
                                            </p:graphicEl>
                                          </p:spTgt>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19" dur="100"/>
                                        <p:tgtEl>
                                          <p:spTgt spid="5">
                                            <p:graphicEl>
                                              <a:chart seriesIdx="-4" categoryIdx="2" bldStep="category"/>
                                            </p:graphicEl>
                                          </p:spTgt>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23" dur="100"/>
                                        <p:tgtEl>
                                          <p:spTgt spid="5">
                                            <p:graphicEl>
                                              <a:chart seriesIdx="-4" categoryIdx="3" bldStep="category"/>
                                            </p:graphic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27" dur="100"/>
                                        <p:tgtEl>
                                          <p:spTgt spid="5">
                                            <p:graphicEl>
                                              <a:chart seriesIdx="-4" categoryIdx="4" bldStep="category"/>
                                            </p:graphicEl>
                                          </p:spTgt>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fade">
                                      <p:cBhvr>
                                        <p:cTn id="31" dur="100"/>
                                        <p:tgtEl>
                                          <p:spTgt spid="5">
                                            <p:graphicEl>
                                              <a:chart seriesIdx="-4" categoryIdx="5" bldStep="category"/>
                                            </p:graphicEl>
                                          </p:spTgt>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fade">
                                      <p:cBhvr>
                                        <p:cTn id="35" dur="100"/>
                                        <p:tgtEl>
                                          <p:spTgt spid="5">
                                            <p:graphicEl>
                                              <a:chart seriesIdx="-4" categoryIdx="6" bldStep="category"/>
                                            </p:graphicEl>
                                          </p:spTgt>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fade">
                                      <p:cBhvr>
                                        <p:cTn id="39" dur="100"/>
                                        <p:tgtEl>
                                          <p:spTgt spid="5">
                                            <p:graphicEl>
                                              <a:chart seriesIdx="-4" categoryIdx="7" bldStep="category"/>
                                            </p:graphicEl>
                                          </p:spTgt>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fade">
                                      <p:cBhvr>
                                        <p:cTn id="43" dur="100"/>
                                        <p:tgtEl>
                                          <p:spTgt spid="5">
                                            <p:graphicEl>
                                              <a:chart seriesIdx="-4" categoryIdx="8" bldStep="category"/>
                                            </p:graphic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fade">
                                      <p:cBhvr>
                                        <p:cTn id="47" dur="100"/>
                                        <p:tgtEl>
                                          <p:spTgt spid="5">
                                            <p:graphicEl>
                                              <a:chart seriesIdx="-4" categoryIdx="9" bldStep="category"/>
                                            </p:graphicEl>
                                          </p:spTgt>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fade">
                                      <p:cBhvr>
                                        <p:cTn id="51" dur="100"/>
                                        <p:tgtEl>
                                          <p:spTgt spid="5">
                                            <p:graphicEl>
                                              <a:chart seriesIdx="-4" categoryIdx="10" bldStep="category"/>
                                            </p:graphicEl>
                                          </p:spTgt>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fade">
                                      <p:cBhvr>
                                        <p:cTn id="55" dur="100"/>
                                        <p:tgtEl>
                                          <p:spTgt spid="5">
                                            <p:graphicEl>
                                              <a:chart seriesIdx="-4" categoryIdx="11" bldStep="category"/>
                                            </p:graphicEl>
                                          </p:spTgt>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5">
                                            <p:graphicEl>
                                              <a:chart seriesIdx="-4" categoryIdx="12" bldStep="category"/>
                                            </p:graphicEl>
                                          </p:spTgt>
                                        </p:tgtEl>
                                        <p:attrNameLst>
                                          <p:attrName>style.visibility</p:attrName>
                                        </p:attrNameLst>
                                      </p:cBhvr>
                                      <p:to>
                                        <p:strVal val="visible"/>
                                      </p:to>
                                    </p:set>
                                    <p:animEffect transition="in" filter="fade">
                                      <p:cBhvr>
                                        <p:cTn id="59" dur="100"/>
                                        <p:tgtEl>
                                          <p:spTgt spid="5">
                                            <p:graphicEl>
                                              <a:chart seriesIdx="-4" categoryIdx="12" bldStep="category"/>
                                            </p:graphicEl>
                                          </p:spTgt>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5">
                                            <p:graphicEl>
                                              <a:chart seriesIdx="-4" categoryIdx="13" bldStep="category"/>
                                            </p:graphicEl>
                                          </p:spTgt>
                                        </p:tgtEl>
                                        <p:attrNameLst>
                                          <p:attrName>style.visibility</p:attrName>
                                        </p:attrNameLst>
                                      </p:cBhvr>
                                      <p:to>
                                        <p:strVal val="visible"/>
                                      </p:to>
                                    </p:set>
                                    <p:animEffect transition="in" filter="fade">
                                      <p:cBhvr>
                                        <p:cTn id="63" dur="100"/>
                                        <p:tgtEl>
                                          <p:spTgt spid="5">
                                            <p:graphicEl>
                                              <a:chart seriesIdx="-4" categoryIdx="13" bldStep="category"/>
                                            </p:graphicEl>
                                          </p:spTgt>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5">
                                            <p:graphicEl>
                                              <a:chart seriesIdx="-4" categoryIdx="14" bldStep="category"/>
                                            </p:graphicEl>
                                          </p:spTgt>
                                        </p:tgtEl>
                                        <p:attrNameLst>
                                          <p:attrName>style.visibility</p:attrName>
                                        </p:attrNameLst>
                                      </p:cBhvr>
                                      <p:to>
                                        <p:strVal val="visible"/>
                                      </p:to>
                                    </p:set>
                                    <p:animEffect transition="in" filter="fade">
                                      <p:cBhvr>
                                        <p:cTn id="67" dur="100"/>
                                        <p:tgtEl>
                                          <p:spTgt spid="5">
                                            <p:graphicEl>
                                              <a:chart seriesIdx="-4" categoryIdx="14" bldStep="category"/>
                                            </p:graphicEl>
                                          </p:spTgt>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5">
                                            <p:graphicEl>
                                              <a:chart seriesIdx="-4" categoryIdx="15" bldStep="category"/>
                                            </p:graphicEl>
                                          </p:spTgt>
                                        </p:tgtEl>
                                        <p:attrNameLst>
                                          <p:attrName>style.visibility</p:attrName>
                                        </p:attrNameLst>
                                      </p:cBhvr>
                                      <p:to>
                                        <p:strVal val="visible"/>
                                      </p:to>
                                    </p:set>
                                    <p:animEffect transition="in" filter="fade">
                                      <p:cBhvr>
                                        <p:cTn id="71" dur="100"/>
                                        <p:tgtEl>
                                          <p:spTgt spid="5">
                                            <p:graphicEl>
                                              <a:chart seriesIdx="-4" categoryIdx="15" bldStep="category"/>
                                            </p:graphicEl>
                                          </p:spTgt>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5">
                                            <p:graphicEl>
                                              <a:chart seriesIdx="-4" categoryIdx="16" bldStep="category"/>
                                            </p:graphicEl>
                                          </p:spTgt>
                                        </p:tgtEl>
                                        <p:attrNameLst>
                                          <p:attrName>style.visibility</p:attrName>
                                        </p:attrNameLst>
                                      </p:cBhvr>
                                      <p:to>
                                        <p:strVal val="visible"/>
                                      </p:to>
                                    </p:set>
                                    <p:animEffect transition="in" filter="fade">
                                      <p:cBhvr>
                                        <p:cTn id="75" dur="100"/>
                                        <p:tgtEl>
                                          <p:spTgt spid="5">
                                            <p:graphicEl>
                                              <a:chart seriesIdx="-4" categoryIdx="16" bldStep="category"/>
                                            </p:graphicEl>
                                          </p:spTgt>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5">
                                            <p:graphicEl>
                                              <a:chart seriesIdx="-4" categoryIdx="17" bldStep="category"/>
                                            </p:graphicEl>
                                          </p:spTgt>
                                        </p:tgtEl>
                                        <p:attrNameLst>
                                          <p:attrName>style.visibility</p:attrName>
                                        </p:attrNameLst>
                                      </p:cBhvr>
                                      <p:to>
                                        <p:strVal val="visible"/>
                                      </p:to>
                                    </p:set>
                                    <p:animEffect transition="in" filter="fade">
                                      <p:cBhvr>
                                        <p:cTn id="79" dur="100"/>
                                        <p:tgtEl>
                                          <p:spTgt spid="5">
                                            <p:graphicEl>
                                              <a:chart seriesIdx="-4" categoryIdx="17" bldStep="category"/>
                                            </p:graphicEl>
                                          </p:spTgt>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5">
                                            <p:graphicEl>
                                              <a:chart seriesIdx="-4" categoryIdx="18" bldStep="category"/>
                                            </p:graphicEl>
                                          </p:spTgt>
                                        </p:tgtEl>
                                        <p:attrNameLst>
                                          <p:attrName>style.visibility</p:attrName>
                                        </p:attrNameLst>
                                      </p:cBhvr>
                                      <p:to>
                                        <p:strVal val="visible"/>
                                      </p:to>
                                    </p:set>
                                    <p:animEffect transition="in" filter="fade">
                                      <p:cBhvr>
                                        <p:cTn id="83" dur="100"/>
                                        <p:tgtEl>
                                          <p:spTgt spid="5">
                                            <p:graphicEl>
                                              <a:chart seriesIdx="-4" categoryIdx="18" bldStep="category"/>
                                            </p:graphicEl>
                                          </p:spTgt>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5">
                                            <p:graphicEl>
                                              <a:chart seriesIdx="-4" categoryIdx="19" bldStep="category"/>
                                            </p:graphicEl>
                                          </p:spTgt>
                                        </p:tgtEl>
                                        <p:attrNameLst>
                                          <p:attrName>style.visibility</p:attrName>
                                        </p:attrNameLst>
                                      </p:cBhvr>
                                      <p:to>
                                        <p:strVal val="visible"/>
                                      </p:to>
                                    </p:set>
                                    <p:animEffect transition="in" filter="fade">
                                      <p:cBhvr>
                                        <p:cTn id="87" dur="100"/>
                                        <p:tgtEl>
                                          <p:spTgt spid="5">
                                            <p:graphicEl>
                                              <a:chart seriesIdx="-4" categoryIdx="19" bldStep="category"/>
                                            </p:graphicEl>
                                          </p:spTgt>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5">
                                            <p:graphicEl>
                                              <a:chart seriesIdx="-4" categoryIdx="20" bldStep="category"/>
                                            </p:graphicEl>
                                          </p:spTgt>
                                        </p:tgtEl>
                                        <p:attrNameLst>
                                          <p:attrName>style.visibility</p:attrName>
                                        </p:attrNameLst>
                                      </p:cBhvr>
                                      <p:to>
                                        <p:strVal val="visible"/>
                                      </p:to>
                                    </p:set>
                                    <p:animEffect transition="in" filter="fade">
                                      <p:cBhvr>
                                        <p:cTn id="91" dur="100"/>
                                        <p:tgtEl>
                                          <p:spTgt spid="5">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388"/>
            <a:ext cx="8229600" cy="817896"/>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3200" dirty="0" smtClean="0">
                <a:solidFill>
                  <a:schemeClr val="accent2">
                    <a:lumMod val="50000"/>
                  </a:schemeClr>
                </a:solidFill>
                <a:cs typeface="B Titr" pitchFamily="2" charset="-78"/>
              </a:rPr>
              <a:t>نرخ </a:t>
            </a:r>
            <a:r>
              <a:rPr lang="fa-IR" sz="3200" dirty="0">
                <a:solidFill>
                  <a:schemeClr val="accent2">
                    <a:lumMod val="50000"/>
                  </a:schemeClr>
                </a:solidFill>
                <a:cs typeface="B Titr" pitchFamily="2" charset="-78"/>
              </a:rPr>
              <a:t>رشد جمعیت </a:t>
            </a:r>
            <a:r>
              <a:rPr lang="fa-IR" sz="3200" dirty="0" smtClean="0">
                <a:solidFill>
                  <a:schemeClr val="accent2">
                    <a:lumMod val="50000"/>
                  </a:schemeClr>
                </a:solidFill>
                <a:cs typeface="B Titr" pitchFamily="2" charset="-78"/>
              </a:rPr>
              <a:t>کشور (در دهه‌های مختلف)</a:t>
            </a:r>
            <a:endParaRPr lang="en-US" sz="3200" dirty="0">
              <a:solidFill>
                <a:schemeClr val="accent2">
                  <a:lumMod val="50000"/>
                </a:schemeClr>
              </a:solidFill>
              <a:cs typeface="B Titr"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3331440265"/>
              </p:ext>
            </p:extLst>
          </p:nvPr>
        </p:nvGraphicFramePr>
        <p:xfrm>
          <a:off x="236764" y="1495815"/>
          <a:ext cx="8515350" cy="4790685"/>
        </p:xfrm>
        <a:graphic>
          <a:graphicData uri="http://schemas.openxmlformats.org/drawingml/2006/chart">
            <c:chart xmlns:c="http://schemas.openxmlformats.org/drawingml/2006/chart" xmlns:r="http://schemas.openxmlformats.org/officeDocument/2006/relationships" r:id="rId2"/>
          </a:graphicData>
        </a:graphic>
      </p:graphicFrame>
      <p:sp>
        <p:nvSpPr>
          <p:cNvPr id="225284" name="TextBox 6"/>
          <p:cNvSpPr txBox="1">
            <a:spLocks noChangeArrowheads="1"/>
          </p:cNvSpPr>
          <p:nvPr/>
        </p:nvSpPr>
        <p:spPr bwMode="auto">
          <a:xfrm rot="-5400000">
            <a:off x="7854752" y="4470192"/>
            <a:ext cx="2312988" cy="338554"/>
          </a:xfrm>
          <a:prstGeom prst="rect">
            <a:avLst/>
          </a:prstGeom>
          <a:noFill/>
          <a:ln w="9525">
            <a:noFill/>
            <a:miter lim="800000"/>
            <a:headEnd/>
            <a:tailEnd/>
          </a:ln>
        </p:spPr>
        <p:txBody>
          <a:bodyPr>
            <a:spAutoFit/>
          </a:bodyPr>
          <a:lstStyle/>
          <a:p>
            <a:pPr algn="ctr" rtl="1" fontAlgn="base">
              <a:spcBef>
                <a:spcPct val="0"/>
              </a:spcBef>
              <a:spcAft>
                <a:spcPct val="0"/>
              </a:spcAft>
            </a:pPr>
            <a:r>
              <a:rPr lang="fa-IR" sz="1600" b="1" smtClean="0">
                <a:solidFill>
                  <a:prstClr val="black"/>
                </a:solidFill>
                <a:cs typeface="B Nazanin" pitchFamily="2" charset="-78"/>
              </a:rPr>
              <a:t>سری زمانی - مرکز آمار ایران</a:t>
            </a:r>
            <a:endParaRPr lang="en-US" sz="1600" b="1" smtClean="0">
              <a:solidFill>
                <a:prstClr val="black"/>
              </a:solidFill>
              <a:cs typeface="B Nazanin" pitchFamily="2" charset="-78"/>
            </a:endParaRPr>
          </a:p>
        </p:txBody>
      </p:sp>
      <p:sp>
        <p:nvSpPr>
          <p:cNvPr id="6" name="Slide Number Placeholder 5"/>
          <p:cNvSpPr>
            <a:spLocks noGrp="1"/>
          </p:cNvSpPr>
          <p:nvPr>
            <p:ph type="sldNum" sz="quarter" idx="12"/>
          </p:nvPr>
        </p:nvSpPr>
        <p:spPr/>
        <p:txBody>
          <a:bodyPr/>
          <a:lstStyle/>
          <a:p>
            <a:fld id="{98929272-9026-4EE7-B258-6FE021C14724}"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02755" name="Title 3"/>
          <p:cNvSpPr>
            <a:spLocks noGrp="1"/>
          </p:cNvSpPr>
          <p:nvPr>
            <p:ph type="title"/>
          </p:nvPr>
        </p:nvSpPr>
        <p:spPr>
          <a:xfrm>
            <a:off x="166255" y="1331130"/>
            <a:ext cx="8799615" cy="580778"/>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hangingPunct="1"/>
            <a:r>
              <a:rPr lang="fa-IR" sz="3600" b="1" dirty="0" smtClean="0">
                <a:solidFill>
                  <a:schemeClr val="accent2">
                    <a:lumMod val="50000"/>
                  </a:schemeClr>
                </a:solidFill>
                <a:cs typeface="B Titr" pitchFamily="2" charset="-78"/>
              </a:rPr>
              <a:t>مهمترين مسائل و چالش‌های جمعيتی </a:t>
            </a:r>
          </a:p>
        </p:txBody>
      </p:sp>
      <p:sp>
        <p:nvSpPr>
          <p:cNvPr id="202756" name="Content Placeholder 1"/>
          <p:cNvSpPr>
            <a:spLocks noGrp="1"/>
          </p:cNvSpPr>
          <p:nvPr>
            <p:ph idx="1"/>
          </p:nvPr>
        </p:nvSpPr>
        <p:spPr>
          <a:xfrm>
            <a:off x="457200" y="1744102"/>
            <a:ext cx="8229600" cy="3844925"/>
          </a:xfrm>
        </p:spPr>
        <p:txBody>
          <a:bodyPr>
            <a:normAutofit fontScale="85000" lnSpcReduction="20000"/>
          </a:bodyPr>
          <a:lstStyle/>
          <a:p>
            <a:pPr marL="1117600" lvl="2" indent="-514350" algn="justLow" rtl="1" eaLnBrk="1" hangingPunct="1">
              <a:lnSpc>
                <a:spcPct val="200000"/>
              </a:lnSpc>
              <a:buFont typeface="Arial" pitchFamily="34" charset="0"/>
              <a:buNone/>
            </a:pPr>
            <a:r>
              <a:rPr lang="fa-IR" sz="3600" dirty="0" smtClean="0">
                <a:solidFill>
                  <a:srgbClr val="003399"/>
                </a:solidFill>
                <a:cs typeface="B Titr" pitchFamily="2" charset="-78"/>
              </a:rPr>
              <a:t>الف) چالش هاي جمعيتي </a:t>
            </a:r>
          </a:p>
          <a:p>
            <a:pPr marL="1117600" lvl="2" indent="-514350" algn="justLow" rtl="1" eaLnBrk="1" hangingPunct="1">
              <a:lnSpc>
                <a:spcPct val="200000"/>
              </a:lnSpc>
              <a:buFont typeface="Arial" pitchFamily="34" charset="0"/>
              <a:buNone/>
            </a:pPr>
            <a:r>
              <a:rPr lang="fa-IR" sz="3600" dirty="0" smtClean="0">
                <a:solidFill>
                  <a:srgbClr val="003399"/>
                </a:solidFill>
                <a:cs typeface="B Titr" pitchFamily="2" charset="-78"/>
              </a:rPr>
              <a:t>ب) چالش هاي فرهنگي – اجتماعي</a:t>
            </a:r>
          </a:p>
          <a:p>
            <a:pPr marL="1117600" lvl="2" indent="-514350" algn="justLow" rtl="1" eaLnBrk="1" hangingPunct="1">
              <a:lnSpc>
                <a:spcPct val="200000"/>
              </a:lnSpc>
              <a:buFont typeface="Arial" pitchFamily="34" charset="0"/>
              <a:buNone/>
            </a:pPr>
            <a:r>
              <a:rPr lang="fa-IR" sz="3600" dirty="0" smtClean="0">
                <a:solidFill>
                  <a:srgbClr val="003399"/>
                </a:solidFill>
                <a:cs typeface="B Titr" pitchFamily="2" charset="-78"/>
              </a:rPr>
              <a:t> ج) چالش هاي اقتصادي </a:t>
            </a:r>
          </a:p>
          <a:p>
            <a:pPr marL="1117600" lvl="2" indent="-514350" algn="justLow" rtl="1" eaLnBrk="1" hangingPunct="1">
              <a:lnSpc>
                <a:spcPct val="200000"/>
              </a:lnSpc>
              <a:buFont typeface="Arial" pitchFamily="34" charset="0"/>
              <a:buNone/>
            </a:pPr>
            <a:r>
              <a:rPr lang="fa-IR" sz="3600" dirty="0" smtClean="0">
                <a:solidFill>
                  <a:srgbClr val="003399"/>
                </a:solidFill>
                <a:cs typeface="B Titr" pitchFamily="2" charset="-78"/>
              </a:rPr>
              <a:t>د) چالش هاي سياسي – امنيتي</a:t>
            </a:r>
          </a:p>
        </p:txBody>
      </p:sp>
      <p:sp>
        <p:nvSpPr>
          <p:cNvPr id="6" name="Slide Number Placeholder 5"/>
          <p:cNvSpPr>
            <a:spLocks noGrp="1"/>
          </p:cNvSpPr>
          <p:nvPr>
            <p:ph type="sldNum" sz="quarter" idx="12"/>
          </p:nvPr>
        </p:nvSpPr>
        <p:spPr/>
        <p:txBody>
          <a:bodyPr/>
          <a:lstStyle/>
          <a:p>
            <a:fld id="{98929272-9026-4EE7-B258-6FE021C14724}"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603" y="410312"/>
            <a:ext cx="5189516" cy="1240358"/>
          </a:xfrm>
        </p:spPr>
        <p:style>
          <a:lnRef idx="2">
            <a:schemeClr val="accent2"/>
          </a:lnRef>
          <a:fillRef idx="1">
            <a:schemeClr val="lt1"/>
          </a:fillRef>
          <a:effectRef idx="0">
            <a:schemeClr val="accent2"/>
          </a:effectRef>
          <a:fontRef idx="minor">
            <a:schemeClr val="dk1"/>
          </a:fontRef>
        </p:style>
        <p:txBody>
          <a:bodyPr>
            <a:noAutofit/>
          </a:bodyPr>
          <a:lstStyle/>
          <a:p>
            <a:pPr algn="ctr" rtl="1" eaLnBrk="1" fontAlgn="auto" hangingPunct="1">
              <a:spcAft>
                <a:spcPts val="0"/>
              </a:spcAft>
              <a:defRPr/>
            </a:pPr>
            <a:r>
              <a:rPr lang="fa-IR" sz="3000" dirty="0">
                <a:solidFill>
                  <a:schemeClr val="accent2">
                    <a:lumMod val="50000"/>
                  </a:schemeClr>
                </a:solidFill>
                <a:cs typeface="B Titr" pitchFamily="2" charset="-78"/>
              </a:rPr>
              <a:t>حضور كشور در پنجره‌ي </a:t>
            </a:r>
            <a:r>
              <a:rPr lang="en-US" sz="3000" dirty="0" smtClean="0">
                <a:solidFill>
                  <a:schemeClr val="accent2">
                    <a:lumMod val="50000"/>
                  </a:schemeClr>
                </a:solidFill>
                <a:cs typeface="B Titr" pitchFamily="2" charset="-78"/>
              </a:rPr>
              <a:t/>
            </a:r>
            <a:br>
              <a:rPr lang="en-US" sz="3000" dirty="0" smtClean="0">
                <a:solidFill>
                  <a:schemeClr val="accent2">
                    <a:lumMod val="50000"/>
                  </a:schemeClr>
                </a:solidFill>
                <a:cs typeface="B Titr" pitchFamily="2" charset="-78"/>
              </a:rPr>
            </a:br>
            <a:r>
              <a:rPr lang="fa-IR" sz="3000" dirty="0" smtClean="0">
                <a:solidFill>
                  <a:schemeClr val="accent2">
                    <a:lumMod val="50000"/>
                  </a:schemeClr>
                </a:solidFill>
                <a:cs typeface="B Titr" pitchFamily="2" charset="-78"/>
              </a:rPr>
              <a:t>جمعيتي </a:t>
            </a:r>
            <a:r>
              <a:rPr lang="fa-IR" sz="3000" dirty="0">
                <a:solidFill>
                  <a:schemeClr val="accent2">
                    <a:lumMod val="50000"/>
                  </a:schemeClr>
                </a:solidFill>
                <a:cs typeface="B Titr" pitchFamily="2" charset="-78"/>
              </a:rPr>
              <a:t>از سال </a:t>
            </a:r>
            <a:r>
              <a:rPr lang="fa-IR" sz="3000" dirty="0" smtClean="0">
                <a:solidFill>
                  <a:schemeClr val="accent2">
                    <a:lumMod val="50000"/>
                  </a:schemeClr>
                </a:solidFill>
                <a:cs typeface="B Titr" pitchFamily="2" charset="-78"/>
              </a:rPr>
              <a:t>1385 </a:t>
            </a:r>
            <a:r>
              <a:rPr lang="fa-IR" sz="3000" dirty="0">
                <a:solidFill>
                  <a:schemeClr val="accent2">
                    <a:lumMod val="50000"/>
                  </a:schemeClr>
                </a:solidFill>
                <a:cs typeface="B Titr" pitchFamily="2" charset="-78"/>
              </a:rPr>
              <a:t>به مدت 4 </a:t>
            </a:r>
            <a:r>
              <a:rPr lang="fa-IR" sz="3000" dirty="0" smtClean="0">
                <a:solidFill>
                  <a:schemeClr val="accent2">
                    <a:lumMod val="50000"/>
                  </a:schemeClr>
                </a:solidFill>
                <a:cs typeface="B Titr" pitchFamily="2" charset="-78"/>
              </a:rPr>
              <a:t>دهه</a:t>
            </a:r>
            <a:endParaRPr lang="en-US" sz="3000" dirty="0">
              <a:solidFill>
                <a:schemeClr val="accent2">
                  <a:lumMod val="50000"/>
                </a:schemeClr>
              </a:solidFill>
              <a:cs typeface="B Titr" pitchFamily="2" charset="-78"/>
            </a:endParaRPr>
          </a:p>
        </p:txBody>
      </p:sp>
      <p:sp>
        <p:nvSpPr>
          <p:cNvPr id="226307" name="Content Placeholder 2"/>
          <p:cNvSpPr>
            <a:spLocks noGrp="1"/>
          </p:cNvSpPr>
          <p:nvPr>
            <p:ph idx="1"/>
          </p:nvPr>
        </p:nvSpPr>
        <p:spPr>
          <a:xfrm>
            <a:off x="124692" y="236484"/>
            <a:ext cx="3485611" cy="6473074"/>
          </a:xfrm>
        </p:spPr>
        <p:style>
          <a:lnRef idx="1">
            <a:schemeClr val="accent4"/>
          </a:lnRef>
          <a:fillRef idx="2">
            <a:schemeClr val="accent4"/>
          </a:fillRef>
          <a:effectRef idx="1">
            <a:schemeClr val="accent4"/>
          </a:effectRef>
          <a:fontRef idx="minor">
            <a:schemeClr val="dk1"/>
          </a:fontRef>
        </p:style>
        <p:txBody>
          <a:bodyPr>
            <a:noAutofit/>
          </a:bodyPr>
          <a:lstStyle/>
          <a:p>
            <a:pPr algn="justLow" rtl="1" eaLnBrk="1" hangingPunct="1">
              <a:lnSpc>
                <a:spcPct val="170000"/>
              </a:lnSpc>
            </a:pPr>
            <a:r>
              <a:rPr lang="fa-IR" sz="1500" dirty="0" smtClean="0">
                <a:cs typeface="B Titr" pitchFamily="2" charset="-78"/>
              </a:rPr>
              <a:t>پنجره‌ي جمعيتي به شرايطي اطلاق مي‌شود كه بيش از 70% از افراد يك جامعه در سن فعاليت (16 تا 64 سالگي) باشند.</a:t>
            </a:r>
          </a:p>
          <a:p>
            <a:pPr algn="justLow" rtl="1" eaLnBrk="1" hangingPunct="1">
              <a:lnSpc>
                <a:spcPct val="170000"/>
              </a:lnSpc>
            </a:pPr>
            <a:r>
              <a:rPr lang="fa-IR" sz="1500" dirty="0" smtClean="0">
                <a:cs typeface="B Titr" pitchFamily="2" charset="-78"/>
              </a:rPr>
              <a:t>ايران در حال حاضر در شرايط پنجره‌ي جمعيتي قرار دارد كه به این وضعيت «جایزه جمعیتی» نيز می‌گویند. يعني در حال حاضر جمعیت کودکان ما کم است و به امکانات کمتری برای آنها نیازمندیم؛ همچنين جمعیت سالمندان ما نيز فعلاً کم است و جمعیت جوان و میانسال ما بالاست که </a:t>
            </a:r>
            <a:r>
              <a:rPr lang="fa-IR" sz="1500" b="1" dirty="0" smtClean="0">
                <a:solidFill>
                  <a:srgbClr val="FF0000"/>
                </a:solidFill>
                <a:cs typeface="B Titr" pitchFamily="2" charset="-78"/>
              </a:rPr>
              <a:t>این شرايط، شرايطي ايده‌آل براي نیروی كار انسانی جامعه است. </a:t>
            </a:r>
          </a:p>
          <a:p>
            <a:pPr algn="justLow" rtl="1" eaLnBrk="1" hangingPunct="1">
              <a:lnSpc>
                <a:spcPct val="170000"/>
              </a:lnSpc>
            </a:pPr>
            <a:r>
              <a:rPr lang="fa-IR" sz="1500" dirty="0" smtClean="0">
                <a:cs typeface="B Titr" pitchFamily="2" charset="-78"/>
              </a:rPr>
              <a:t>چون میانه سنی جمعیت به بالای 30 سال رسیده است و توصیه باروری تا 35 سال است مدت و فرصت باروری بسیار محدود است اما فرصت برای کار این جمعیت تا 60 سال ادامه دارد و فرصت خوبی است.</a:t>
            </a:r>
            <a:endParaRPr lang="en-US" sz="1500" dirty="0" smtClean="0">
              <a:cs typeface="B Titr" pitchFamily="2" charset="-78"/>
            </a:endParaRPr>
          </a:p>
        </p:txBody>
      </p:sp>
      <p:pic>
        <p:nvPicPr>
          <p:cNvPr id="226308" name="Picture 7"/>
          <p:cNvPicPr>
            <a:picLocks noChangeAspect="1" noChangeArrowheads="1"/>
          </p:cNvPicPr>
          <p:nvPr/>
        </p:nvPicPr>
        <p:blipFill>
          <a:blip r:embed="rId3" cstate="print"/>
          <a:srcRect l="2376" t="2122" r="2023" b="1662"/>
          <a:stretch>
            <a:fillRect/>
          </a:stretch>
        </p:blipFill>
        <p:spPr bwMode="auto">
          <a:xfrm>
            <a:off x="3826517" y="1770386"/>
            <a:ext cx="4957065" cy="4051791"/>
          </a:xfrm>
          <a:prstGeom prst="rect">
            <a:avLst/>
          </a:prstGeom>
          <a:noFill/>
          <a:ln w="9525">
            <a:solidFill>
              <a:schemeClr val="bg1"/>
            </a:solidFill>
            <a:miter lim="800000"/>
            <a:headEnd/>
            <a:tailEnd/>
          </a:ln>
        </p:spPr>
      </p:pic>
      <p:sp>
        <p:nvSpPr>
          <p:cNvPr id="5" name="Slide Number Placeholder 4"/>
          <p:cNvSpPr>
            <a:spLocks noGrp="1"/>
          </p:cNvSpPr>
          <p:nvPr>
            <p:ph type="sldNum" sz="quarter" idx="12"/>
          </p:nvPr>
        </p:nvSpPr>
        <p:spPr/>
        <p:txBody>
          <a:bodyPr/>
          <a:lstStyle/>
          <a:p>
            <a:fld id="{98929272-9026-4EE7-B258-6FE021C14724}"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1">
            <a:normAutofit/>
          </a:bodyPr>
          <a:lstStyle/>
          <a:p>
            <a:pPr algn="ctr" fontAlgn="auto">
              <a:spcAft>
                <a:spcPts val="0"/>
              </a:spcAft>
              <a:defRPr/>
            </a:pPr>
            <a:r>
              <a:rPr lang="fa-IR" sz="3200" dirty="0">
                <a:solidFill>
                  <a:schemeClr val="accent2">
                    <a:lumMod val="50000"/>
                  </a:schemeClr>
                </a:solidFill>
                <a:effectLst>
                  <a:outerShdw blurRad="38100" dist="38100" dir="2700000" algn="tl">
                    <a:srgbClr val="000000">
                      <a:alpha val="43137"/>
                    </a:srgbClr>
                  </a:outerShdw>
                </a:effectLst>
                <a:cs typeface="B Titr" pitchFamily="2" charset="-78"/>
              </a:rPr>
              <a:t>سهم فرزندآوری در بالای 30 سال</a:t>
            </a:r>
          </a:p>
        </p:txBody>
      </p:sp>
      <p:graphicFrame>
        <p:nvGraphicFramePr>
          <p:cNvPr id="5" name="Chart 4"/>
          <p:cNvGraphicFramePr>
            <a:graphicFrameLocks/>
          </p:cNvGraphicFramePr>
          <p:nvPr/>
        </p:nvGraphicFramePr>
        <p:xfrm>
          <a:off x="323528" y="1556792"/>
          <a:ext cx="7920880"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8929272-9026-4EE7-B258-6FE021C14724}" type="slidenum">
              <a:rPr lang="en-US" smtClean="0"/>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19" y="238164"/>
            <a:ext cx="7590962" cy="1068123"/>
          </a:xfrm>
        </p:spPr>
        <p:style>
          <a:lnRef idx="2">
            <a:schemeClr val="accent2"/>
          </a:lnRef>
          <a:fillRef idx="1">
            <a:schemeClr val="lt1"/>
          </a:fillRef>
          <a:effectRef idx="0">
            <a:schemeClr val="accent2"/>
          </a:effectRef>
          <a:fontRef idx="minor">
            <a:schemeClr val="dk1"/>
          </a:fontRef>
        </p:style>
        <p:txBody>
          <a:bodyPr>
            <a:noAutofit/>
          </a:bodyPr>
          <a:lstStyle/>
          <a:p>
            <a:pPr algn="ctr" rtl="1" eaLnBrk="1" fontAlgn="auto" hangingPunct="1">
              <a:spcAft>
                <a:spcPts val="0"/>
              </a:spcAft>
              <a:defRPr/>
            </a:pPr>
            <a:r>
              <a:rPr lang="fa-IR" sz="3000" dirty="0">
                <a:solidFill>
                  <a:schemeClr val="accent2">
                    <a:lumMod val="50000"/>
                  </a:schemeClr>
                </a:solidFill>
                <a:latin typeface="IranNastaliq" pitchFamily="18" charset="0"/>
                <a:cs typeface="B Titr" pitchFamily="2" charset="-78"/>
              </a:rPr>
              <a:t>کاهش «تعداد زوج‌هاي آماده‌ي باروري</a:t>
            </a:r>
            <a:r>
              <a:rPr lang="fa-IR" sz="3000" dirty="0" smtClean="0">
                <a:solidFill>
                  <a:schemeClr val="accent2">
                    <a:lumMod val="50000"/>
                  </a:schemeClr>
                </a:solidFill>
                <a:latin typeface="IranNastaliq" pitchFamily="18" charset="0"/>
                <a:cs typeface="B Titr" pitchFamily="2" charset="-78"/>
              </a:rPr>
              <a:t>»</a:t>
            </a:r>
            <a:r>
              <a:rPr lang="en-US" sz="3000" dirty="0" smtClean="0">
                <a:solidFill>
                  <a:schemeClr val="accent2">
                    <a:lumMod val="50000"/>
                  </a:schemeClr>
                </a:solidFill>
                <a:latin typeface="IranNastaliq" pitchFamily="18" charset="0"/>
                <a:cs typeface="B Titr" pitchFamily="2" charset="-78"/>
              </a:rPr>
              <a:t/>
            </a:r>
            <a:br>
              <a:rPr lang="en-US" sz="3000" dirty="0" smtClean="0">
                <a:solidFill>
                  <a:schemeClr val="accent2">
                    <a:lumMod val="50000"/>
                  </a:schemeClr>
                </a:solidFill>
                <a:latin typeface="IranNastaliq" pitchFamily="18" charset="0"/>
                <a:cs typeface="B Titr" pitchFamily="2" charset="-78"/>
              </a:rPr>
            </a:br>
            <a:r>
              <a:rPr lang="fa-IR" sz="3000" dirty="0" smtClean="0">
                <a:solidFill>
                  <a:schemeClr val="accent2">
                    <a:lumMod val="50000"/>
                  </a:schemeClr>
                </a:solidFill>
                <a:latin typeface="IranNastaliq" pitchFamily="18" charset="0"/>
                <a:cs typeface="B Titr" pitchFamily="2" charset="-78"/>
              </a:rPr>
              <a:t> </a:t>
            </a:r>
            <a:r>
              <a:rPr lang="fa-IR" sz="3000" dirty="0">
                <a:solidFill>
                  <a:schemeClr val="accent2">
                    <a:lumMod val="50000"/>
                  </a:schemeClr>
                </a:solidFill>
                <a:latin typeface="IranNastaliq" pitchFamily="18" charset="0"/>
                <a:cs typeface="B Titr" pitchFamily="2" charset="-78"/>
              </a:rPr>
              <a:t>به دلیل «بالا رفتن سن ازدواج خانم‌ها»</a:t>
            </a:r>
            <a:endParaRPr lang="en-US" sz="3000" dirty="0">
              <a:solidFill>
                <a:schemeClr val="accent2">
                  <a:lumMod val="50000"/>
                </a:schemeClr>
              </a:solidFill>
              <a:cs typeface="B Titr"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3234900694"/>
              </p:ext>
            </p:extLst>
          </p:nvPr>
        </p:nvGraphicFramePr>
        <p:xfrm>
          <a:off x="492918" y="1495814"/>
          <a:ext cx="8529638" cy="484783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a:blip r:embed="rId3" cstate="print">
            <a:duotone>
              <a:schemeClr val="accent5">
                <a:shade val="45000"/>
                <a:satMod val="135000"/>
              </a:schemeClr>
              <a:prstClr val="white"/>
            </a:duotone>
          </a:blip>
          <a:stretch>
            <a:fillRect/>
          </a:stretch>
        </p:blipFill>
        <p:spPr>
          <a:xfrm>
            <a:off x="8220583" y="2528341"/>
            <a:ext cx="274320" cy="822960"/>
          </a:xfrm>
          <a:prstGeom prst="rect">
            <a:avLst/>
          </a:prstGeom>
        </p:spPr>
      </p:pic>
      <p:pic>
        <p:nvPicPr>
          <p:cNvPr id="9" name="Picture 8"/>
          <p:cNvPicPr/>
          <p:nvPr/>
        </p:nvPicPr>
        <p:blipFill rotWithShape="1">
          <a:blip r:embed="rId4" cstate="print">
            <a:duotone>
              <a:schemeClr val="accent2">
                <a:shade val="45000"/>
                <a:satMod val="135000"/>
              </a:schemeClr>
              <a:prstClr val="white"/>
            </a:duotone>
            <a:extLst/>
          </a:blip>
          <a:srcRect l="3180" t="1158" r="14488"/>
          <a:stretch/>
        </p:blipFill>
        <p:spPr bwMode="auto">
          <a:xfrm>
            <a:off x="8259003" y="1495814"/>
            <a:ext cx="205740" cy="822960"/>
          </a:xfrm>
          <a:prstGeom prst="rect">
            <a:avLst/>
          </a:prstGeom>
          <a:noFill/>
          <a:ln>
            <a:noFill/>
          </a:ln>
          <a:extLst/>
        </p:spPr>
      </p:pic>
      <p:sp>
        <p:nvSpPr>
          <p:cNvPr id="7" name="Slide Number Placeholder 6"/>
          <p:cNvSpPr>
            <a:spLocks noGrp="1"/>
          </p:cNvSpPr>
          <p:nvPr>
            <p:ph type="sldNum" sz="quarter" idx="12"/>
          </p:nvPr>
        </p:nvSpPr>
        <p:spPr/>
        <p:txBody>
          <a:bodyPr/>
          <a:lstStyle/>
          <a:p>
            <a:fld id="{98929272-9026-4EE7-B258-6FE021C14724}" type="slidenum">
              <a:rPr lang="en-US" smtClean="0"/>
              <a:pPr/>
              <a:t>32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360"/>
                                          </p:val>
                                        </p:tav>
                                        <p:tav tm="100000">
                                          <p:val>
                                            <p:fltVal val="0"/>
                                          </p:val>
                                        </p:tav>
                                      </p:tavLst>
                                    </p:anim>
                                    <p:animEffect transition="in" filter="fade">
                                      <p:cBhvr>
                                        <p:cTn id="10" dur="750"/>
                                        <p:tgtEl>
                                          <p:spTgt spid="6"/>
                                        </p:tgtEl>
                                      </p:cBhvr>
                                    </p:animEffect>
                                  </p:childTnLst>
                                </p:cTn>
                              </p:par>
                            </p:childTnLst>
                          </p:cTn>
                        </p:par>
                        <p:par>
                          <p:cTn id="11" fill="hold">
                            <p:stCondLst>
                              <p:cond delay="750"/>
                            </p:stCondLst>
                            <p:childTnLst>
                              <p:par>
                                <p:cTn id="12" presetID="49" presetClass="entr" presetSubtype="0" decel="10000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750" fill="hold"/>
                                        <p:tgtEl>
                                          <p:spTgt spid="9"/>
                                        </p:tgtEl>
                                        <p:attrNameLst>
                                          <p:attrName>ppt_w</p:attrName>
                                        </p:attrNameLst>
                                      </p:cBhvr>
                                      <p:tavLst>
                                        <p:tav tm="0">
                                          <p:val>
                                            <p:fltVal val="0"/>
                                          </p:val>
                                        </p:tav>
                                        <p:tav tm="100000">
                                          <p:val>
                                            <p:strVal val="#ppt_w"/>
                                          </p:val>
                                        </p:tav>
                                      </p:tavLst>
                                    </p:anim>
                                    <p:anim calcmode="lin" valueType="num">
                                      <p:cBhvr>
                                        <p:cTn id="15" dur="750" fill="hold"/>
                                        <p:tgtEl>
                                          <p:spTgt spid="9"/>
                                        </p:tgtEl>
                                        <p:attrNameLst>
                                          <p:attrName>ppt_h</p:attrName>
                                        </p:attrNameLst>
                                      </p:cBhvr>
                                      <p:tavLst>
                                        <p:tav tm="0">
                                          <p:val>
                                            <p:fltVal val="0"/>
                                          </p:val>
                                        </p:tav>
                                        <p:tav tm="100000">
                                          <p:val>
                                            <p:strVal val="#ppt_h"/>
                                          </p:val>
                                        </p:tav>
                                      </p:tavLst>
                                    </p:anim>
                                    <p:anim calcmode="lin" valueType="num">
                                      <p:cBhvr>
                                        <p:cTn id="16" dur="750" fill="hold"/>
                                        <p:tgtEl>
                                          <p:spTgt spid="9"/>
                                        </p:tgtEl>
                                        <p:attrNameLst>
                                          <p:attrName>style.rotation</p:attrName>
                                        </p:attrNameLst>
                                      </p:cBhvr>
                                      <p:tavLst>
                                        <p:tav tm="0">
                                          <p:val>
                                            <p:fltVal val="360"/>
                                          </p:val>
                                        </p:tav>
                                        <p:tav tm="100000">
                                          <p:val>
                                            <p:fltVal val="0"/>
                                          </p:val>
                                        </p:tav>
                                      </p:tavLst>
                                    </p:anim>
                                    <p:animEffect transition="in" filter="fade">
                                      <p:cBhvr>
                                        <p:cTn id="1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170" y="333166"/>
            <a:ext cx="7590962" cy="49763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rtl="1" eaLnBrk="1" fontAlgn="auto" hangingPunct="1">
              <a:spcAft>
                <a:spcPts val="0"/>
              </a:spcAft>
              <a:defRPr/>
            </a:pPr>
            <a:r>
              <a:rPr lang="fa-IR" sz="3500" b="1" dirty="0">
                <a:solidFill>
                  <a:schemeClr val="accent2">
                    <a:lumMod val="50000"/>
                  </a:schemeClr>
                </a:solidFill>
                <a:latin typeface="IranNastaliq" pitchFamily="18" charset="0"/>
                <a:cs typeface="B Titr" pitchFamily="2" charset="-78"/>
              </a:rPr>
              <a:t>میانگین سن ازدواج در تهران</a:t>
            </a:r>
            <a:endParaRPr lang="en-US" sz="3500" b="1" dirty="0">
              <a:solidFill>
                <a:schemeClr val="accent2">
                  <a:lumMod val="50000"/>
                </a:schemeClr>
              </a:solidFill>
              <a:cs typeface="B Titr" pitchFamily="2" charset="-78"/>
            </a:endParaRPr>
          </a:p>
        </p:txBody>
      </p:sp>
      <p:graphicFrame>
        <p:nvGraphicFramePr>
          <p:cNvPr id="7" name="Table 6"/>
          <p:cNvGraphicFramePr>
            <a:graphicFrameLocks noGrp="1"/>
          </p:cNvGraphicFramePr>
          <p:nvPr/>
        </p:nvGraphicFramePr>
        <p:xfrm>
          <a:off x="661474" y="1186667"/>
          <a:ext cx="7937127" cy="5056779"/>
        </p:xfrm>
        <a:graphic>
          <a:graphicData uri="http://schemas.openxmlformats.org/drawingml/2006/table">
            <a:tbl>
              <a:tblPr rtl="1"/>
              <a:tblGrid>
                <a:gridCol w="1200150"/>
                <a:gridCol w="857250"/>
                <a:gridCol w="766483"/>
                <a:gridCol w="816908"/>
                <a:gridCol w="869054"/>
                <a:gridCol w="808179"/>
                <a:gridCol w="897978"/>
                <a:gridCol w="853079"/>
                <a:gridCol w="868046"/>
              </a:tblGrid>
              <a:tr h="562205">
                <a:tc>
                  <a:txBody>
                    <a:bodyPr/>
                    <a:lstStyle/>
                    <a:p>
                      <a:pPr algn="ctr" rtl="1" fontAlgn="b"/>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E86"/>
                    </a:solidFill>
                  </a:tcPr>
                </a:tc>
                <a:tc gridSpan="2">
                  <a:txBody>
                    <a:bodyPr/>
                    <a:lstStyle/>
                    <a:p>
                      <a:pPr algn="ctr" rtl="1" fontAlgn="b"/>
                      <a:r>
                        <a:rPr lang="fa-IR" sz="2400" b="0" i="0" u="none" strike="noStrike" dirty="0">
                          <a:solidFill>
                            <a:srgbClr val="000000"/>
                          </a:solidFill>
                          <a:latin typeface="B Nazanin"/>
                          <a:cs typeface="B Nazanin" pitchFamily="2" charset="-78"/>
                        </a:rPr>
                        <a:t>استان تهران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E86"/>
                    </a:solidFill>
                  </a:tcPr>
                </a:tc>
                <a:tc hMerge="1">
                  <a:txBody>
                    <a:bodyPr/>
                    <a:lstStyle/>
                    <a:p>
                      <a:pPr rtl="1"/>
                      <a:endParaRPr lang="fa-IR"/>
                    </a:p>
                  </a:txBody>
                  <a:tcPr/>
                </a:tc>
                <a:tc gridSpan="2">
                  <a:txBody>
                    <a:bodyPr/>
                    <a:lstStyle/>
                    <a:p>
                      <a:pPr algn="ctr" rtl="1" fontAlgn="b"/>
                      <a:r>
                        <a:rPr lang="fa-IR" sz="2400" b="0" i="0" u="none" strike="noStrike" dirty="0">
                          <a:solidFill>
                            <a:srgbClr val="000000"/>
                          </a:solidFill>
                          <a:latin typeface="B Nazanin"/>
                          <a:cs typeface="B Nazanin" pitchFamily="2" charset="-78"/>
                        </a:rPr>
                        <a:t>شهرستان تهران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E86"/>
                    </a:solidFill>
                  </a:tcPr>
                </a:tc>
                <a:tc hMerge="1">
                  <a:txBody>
                    <a:bodyPr/>
                    <a:lstStyle/>
                    <a:p>
                      <a:pPr rtl="1"/>
                      <a:endParaRPr lang="fa-IR"/>
                    </a:p>
                  </a:txBody>
                  <a:tcPr/>
                </a:tc>
                <a:tc gridSpan="2">
                  <a:txBody>
                    <a:bodyPr/>
                    <a:lstStyle/>
                    <a:p>
                      <a:pPr algn="ctr" rtl="1" fontAlgn="b"/>
                      <a:r>
                        <a:rPr lang="fa-IR" sz="2400" b="0" i="0" u="none" strike="noStrike" dirty="0" smtClean="0">
                          <a:solidFill>
                            <a:srgbClr val="000000"/>
                          </a:solidFill>
                          <a:latin typeface="B Nazanin"/>
                          <a:cs typeface="B Nazanin" pitchFamily="2" charset="-78"/>
                        </a:rPr>
                        <a:t>شهرستان شميرانات</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E86"/>
                    </a:solidFill>
                  </a:tcPr>
                </a:tc>
                <a:tc hMerge="1">
                  <a:txBody>
                    <a:bodyPr/>
                    <a:lstStyle/>
                    <a:p>
                      <a:pPr rtl="1"/>
                      <a:endParaRPr lang="fa-IR"/>
                    </a:p>
                  </a:txBody>
                  <a:tcPr/>
                </a:tc>
                <a:tc gridSpan="2">
                  <a:txBody>
                    <a:bodyPr/>
                    <a:lstStyle/>
                    <a:p>
                      <a:pPr algn="ctr" rtl="1" fontAlgn="b"/>
                      <a:r>
                        <a:rPr lang="fa-IR" sz="2400" b="0" i="0" u="none" strike="noStrike" dirty="0" smtClean="0">
                          <a:solidFill>
                            <a:srgbClr val="000000"/>
                          </a:solidFill>
                          <a:latin typeface="B Nazanin"/>
                          <a:cs typeface="B Nazanin" pitchFamily="2" charset="-78"/>
                        </a:rPr>
                        <a:t>شهرستان ري</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E86"/>
                    </a:solidFill>
                  </a:tcPr>
                </a:tc>
                <a:tc hMerge="1">
                  <a:txBody>
                    <a:bodyPr/>
                    <a:lstStyle/>
                    <a:p>
                      <a:pPr rtl="1"/>
                      <a:endParaRPr lang="fa-IR"/>
                    </a:p>
                  </a:txBody>
                  <a:tcPr/>
                </a:tc>
              </a:tr>
              <a:tr h="601124">
                <a:tc>
                  <a:txBody>
                    <a:bodyPr/>
                    <a:lstStyle/>
                    <a:p>
                      <a:pPr algn="ctr" rtl="1" fontAlgn="b"/>
                      <a:r>
                        <a:rPr lang="fa-IR" sz="2400" b="0" i="0" u="none" strike="noStrike" dirty="0">
                          <a:solidFill>
                            <a:srgbClr val="000000"/>
                          </a:solidFill>
                          <a:latin typeface="B Nazanin"/>
                          <a:cs typeface="B Nazanin" pitchFamily="2" charset="-78"/>
                        </a:rPr>
                        <a:t>سال</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1" fontAlgn="b"/>
                      <a:r>
                        <a:rPr lang="fa-IR" sz="2400" b="0" i="0" u="none" strike="noStrike" dirty="0">
                          <a:solidFill>
                            <a:srgbClr val="000000"/>
                          </a:solidFill>
                          <a:latin typeface="B Nazanin"/>
                          <a:cs typeface="B Nazanin" pitchFamily="2" charset="-78"/>
                        </a:rPr>
                        <a:t>زوج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fa-IR" sz="2400" b="0" i="0" u="none" strike="noStrike" dirty="0">
                          <a:solidFill>
                            <a:srgbClr val="000000"/>
                          </a:solidFill>
                          <a:latin typeface="B Nazanin"/>
                          <a:cs typeface="B Nazanin" pitchFamily="2" charset="-78"/>
                        </a:rPr>
                        <a:t>زوجه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b"/>
                      <a:r>
                        <a:rPr lang="fa-IR" sz="2400" b="0" i="0" u="none" strike="noStrike" dirty="0">
                          <a:solidFill>
                            <a:srgbClr val="000000"/>
                          </a:solidFill>
                          <a:latin typeface="B Nazanin"/>
                          <a:cs typeface="B Nazanin" pitchFamily="2" charset="-78"/>
                        </a:rPr>
                        <a:t>زوج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fa-IR" sz="2400" b="0" i="0" u="none" strike="noStrike" dirty="0">
                          <a:solidFill>
                            <a:srgbClr val="000000"/>
                          </a:solidFill>
                          <a:latin typeface="B Nazanin"/>
                          <a:cs typeface="B Nazanin" pitchFamily="2" charset="-78"/>
                        </a:rPr>
                        <a:t>زوجه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b"/>
                      <a:r>
                        <a:rPr lang="fa-IR" sz="2400" b="0" i="0" u="none" strike="noStrike">
                          <a:solidFill>
                            <a:srgbClr val="000000"/>
                          </a:solidFill>
                          <a:latin typeface="B Nazanin"/>
                          <a:cs typeface="B Nazanin" pitchFamily="2" charset="-78"/>
                        </a:rPr>
                        <a:t>زوج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fa-IR" sz="2400" b="0" i="0" u="none" strike="noStrike" dirty="0">
                          <a:solidFill>
                            <a:srgbClr val="000000"/>
                          </a:solidFill>
                          <a:latin typeface="B Nazanin"/>
                          <a:cs typeface="B Nazanin" pitchFamily="2" charset="-78"/>
                        </a:rPr>
                        <a:t>زوجه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1" fontAlgn="b"/>
                      <a:r>
                        <a:rPr lang="fa-IR" sz="2400" b="0" i="0" u="none" strike="noStrike">
                          <a:solidFill>
                            <a:srgbClr val="000000"/>
                          </a:solidFill>
                          <a:latin typeface="B Nazanin"/>
                          <a:cs typeface="B Nazanin" pitchFamily="2" charset="-78"/>
                        </a:rPr>
                        <a:t>زوج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1" fontAlgn="b"/>
                      <a:r>
                        <a:rPr lang="fa-IR" sz="2400" b="0" i="0" u="none" strike="noStrike" dirty="0">
                          <a:solidFill>
                            <a:srgbClr val="000000"/>
                          </a:solidFill>
                          <a:latin typeface="B Nazanin"/>
                          <a:cs typeface="B Nazanin" pitchFamily="2" charset="-78"/>
                        </a:rPr>
                        <a:t>زوجه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601124">
                <a:tc>
                  <a:txBody>
                    <a:bodyPr/>
                    <a:lstStyle/>
                    <a:p>
                      <a:pPr algn="ctr" rtl="0" fontAlgn="b"/>
                      <a:r>
                        <a:rPr lang="fa-IR" sz="2400" b="0" i="0" u="none" strike="noStrike" dirty="0">
                          <a:solidFill>
                            <a:srgbClr val="000000"/>
                          </a:solidFill>
                          <a:latin typeface="B Nazanin"/>
                          <a:cs typeface="B Nazanin" pitchFamily="2" charset="-78"/>
                        </a:rPr>
                        <a:t>1387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fa-IR" sz="2400" b="0" i="0" u="none" strike="noStrike" dirty="0">
                          <a:solidFill>
                            <a:srgbClr val="000000"/>
                          </a:solidFill>
                          <a:latin typeface="B Nazanin"/>
                          <a:cs typeface="B Nazanin" pitchFamily="2" charset="-78"/>
                        </a:rPr>
                        <a:t>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601124">
                <a:tc>
                  <a:txBody>
                    <a:bodyPr/>
                    <a:lstStyle/>
                    <a:p>
                      <a:pPr algn="ctr" rtl="0" fontAlgn="b"/>
                      <a:r>
                        <a:rPr lang="fa-IR" sz="2400" b="0" i="0" u="none" strike="noStrike" dirty="0">
                          <a:solidFill>
                            <a:srgbClr val="000000"/>
                          </a:solidFill>
                          <a:latin typeface="B Nazanin"/>
                          <a:cs typeface="B Nazanin" pitchFamily="2" charset="-78"/>
                        </a:rPr>
                        <a:t>1388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fa-IR" sz="2400" b="0" i="0" u="none" strike="noStrike" dirty="0">
                          <a:solidFill>
                            <a:srgbClr val="000000"/>
                          </a:solidFill>
                          <a:latin typeface="B Nazanin"/>
                          <a:cs typeface="B Nazanin" pitchFamily="2" charset="-78"/>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601124">
                <a:tc>
                  <a:txBody>
                    <a:bodyPr/>
                    <a:lstStyle/>
                    <a:p>
                      <a:pPr algn="ctr" rtl="0" fontAlgn="b"/>
                      <a:r>
                        <a:rPr lang="fa-IR" sz="2400" b="0" i="0" u="none" strike="noStrike" dirty="0">
                          <a:solidFill>
                            <a:srgbClr val="000000"/>
                          </a:solidFill>
                          <a:latin typeface="B Nazanin"/>
                          <a:cs typeface="B Nazanin" pitchFamily="2" charset="-78"/>
                        </a:rPr>
                        <a:t>1389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fa-IR" sz="2400" b="0" i="0" u="none" strike="noStrike">
                          <a:solidFill>
                            <a:srgbClr val="000000"/>
                          </a:solidFill>
                          <a:latin typeface="B Nazanin"/>
                          <a:cs typeface="B Nazanin" pitchFamily="2" charset="-78"/>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601124">
                <a:tc>
                  <a:txBody>
                    <a:bodyPr/>
                    <a:lstStyle/>
                    <a:p>
                      <a:pPr algn="ctr" rtl="0" fontAlgn="b"/>
                      <a:r>
                        <a:rPr lang="fa-IR" sz="2400" b="0" i="0" u="none" strike="noStrike" dirty="0">
                          <a:solidFill>
                            <a:srgbClr val="000000"/>
                          </a:solidFill>
                          <a:latin typeface="B Nazanin"/>
                          <a:cs typeface="B Nazanin" pitchFamily="2" charset="-78"/>
                        </a:rPr>
                        <a:t>1390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fa-IR" sz="2400" b="0" i="0" u="none" strike="noStrike" dirty="0">
                          <a:solidFill>
                            <a:srgbClr val="000000"/>
                          </a:solidFill>
                          <a:latin typeface="B Nazanin"/>
                          <a:cs typeface="B Nazanin" pitchFamily="2" charset="-78"/>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588119">
                <a:tc>
                  <a:txBody>
                    <a:bodyPr/>
                    <a:lstStyle/>
                    <a:p>
                      <a:pPr algn="ctr" rtl="0" fontAlgn="b"/>
                      <a:r>
                        <a:rPr lang="fa-IR" sz="2400" b="0" i="0" u="none" strike="noStrike" dirty="0">
                          <a:solidFill>
                            <a:srgbClr val="000000"/>
                          </a:solidFill>
                          <a:latin typeface="B Nazanin"/>
                          <a:cs typeface="B Nazanin" pitchFamily="2" charset="-78"/>
                        </a:rPr>
                        <a:t>1391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fa-IR" sz="2400" b="0" i="0" u="none" strike="noStrike">
                          <a:solidFill>
                            <a:srgbClr val="000000"/>
                          </a:solidFill>
                          <a:latin typeface="B Nazanin"/>
                          <a:cs typeface="B Nazanin" pitchFamily="2" charset="-78"/>
                        </a:rPr>
                        <a:t>28.1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a:solidFill>
                            <a:srgbClr val="000000"/>
                          </a:solidFill>
                          <a:latin typeface="B Nazanin"/>
                          <a:cs typeface="B Nazanin" pitchFamily="2" charset="-78"/>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a:solidFill>
                            <a:srgbClr val="000000"/>
                          </a:solidFill>
                          <a:latin typeface="B Nazanin"/>
                          <a:cs typeface="B Nazanin" pitchFamily="2" charset="-78"/>
                        </a:rPr>
                        <a:t>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a:solidFill>
                            <a:srgbClr val="000000"/>
                          </a:solidFill>
                          <a:latin typeface="B Nazanin"/>
                          <a:cs typeface="B Nazanin" pitchFamily="2" charset="-78"/>
                        </a:rPr>
                        <a:t>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601124">
                <a:tc>
                  <a:txBody>
                    <a:bodyPr/>
                    <a:lstStyle/>
                    <a:p>
                      <a:pPr algn="ctr" rtl="0" fontAlgn="b"/>
                      <a:r>
                        <a:rPr lang="fa-IR" sz="2400" b="0" i="0" u="none" strike="noStrike" dirty="0" smtClean="0">
                          <a:solidFill>
                            <a:srgbClr val="000000"/>
                          </a:solidFill>
                          <a:latin typeface="B Nazanin"/>
                          <a:cs typeface="B Nazanin" pitchFamily="2" charset="-78"/>
                        </a:rPr>
                        <a:t>11ماهه 1392</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b"/>
                      <a:r>
                        <a:rPr lang="fa-IR" sz="2400" b="0" i="0" u="none" strike="noStrike" dirty="0" smtClean="0">
                          <a:solidFill>
                            <a:srgbClr val="000000"/>
                          </a:solidFill>
                          <a:latin typeface="B Nazanin"/>
                          <a:cs typeface="B Nazanin" pitchFamily="2" charset="-78"/>
                        </a:rPr>
                        <a:t>29.2</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smtClean="0">
                          <a:solidFill>
                            <a:srgbClr val="000000"/>
                          </a:solidFill>
                          <a:latin typeface="B Nazanin"/>
                          <a:cs typeface="B Nazanin" pitchFamily="2" charset="-78"/>
                        </a:rPr>
                        <a:t>25</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smtClean="0">
                          <a:solidFill>
                            <a:srgbClr val="000000"/>
                          </a:solidFill>
                          <a:latin typeface="B Nazanin"/>
                          <a:cs typeface="B Nazanin" pitchFamily="2" charset="-78"/>
                        </a:rPr>
                        <a:t>30</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smtClean="0">
                          <a:solidFill>
                            <a:srgbClr val="000000"/>
                          </a:solidFill>
                          <a:latin typeface="B Nazanin"/>
                          <a:cs typeface="B Nazanin" pitchFamily="2" charset="-78"/>
                        </a:rPr>
                        <a:t>26.1</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smtClean="0">
                          <a:solidFill>
                            <a:srgbClr val="000000"/>
                          </a:solidFill>
                          <a:latin typeface="B Nazanin"/>
                          <a:cs typeface="B Nazanin" pitchFamily="2" charset="-78"/>
                        </a:rPr>
                        <a:t>32</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smtClean="0">
                          <a:solidFill>
                            <a:srgbClr val="000000"/>
                          </a:solidFill>
                          <a:latin typeface="B Nazanin"/>
                          <a:cs typeface="B Nazanin" pitchFamily="2" charset="-78"/>
                        </a:rPr>
                        <a:t>28.6</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b"/>
                      <a:r>
                        <a:rPr lang="fa-IR" sz="2400" b="0" i="0" u="none" strike="noStrike" dirty="0" smtClean="0">
                          <a:solidFill>
                            <a:srgbClr val="000000"/>
                          </a:solidFill>
                          <a:latin typeface="B Nazanin"/>
                          <a:cs typeface="B Nazanin" pitchFamily="2" charset="-78"/>
                        </a:rPr>
                        <a:t>27.1</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fa-IR" sz="2400" b="0" i="0" u="none" strike="noStrike" dirty="0" smtClean="0">
                          <a:solidFill>
                            <a:srgbClr val="000000"/>
                          </a:solidFill>
                          <a:latin typeface="B Nazanin"/>
                          <a:cs typeface="B Nazanin" pitchFamily="2" charset="-78"/>
                        </a:rPr>
                        <a:t>23.6</a:t>
                      </a:r>
                      <a:endParaRPr lang="fa-IR" sz="2400" b="0" i="0" u="none" strike="noStrike" dirty="0">
                        <a:solidFill>
                          <a:srgbClr val="000000"/>
                        </a:solidFill>
                        <a:latin typeface="B Nazanin"/>
                        <a:cs typeface="B Nazanin" pitchFamily="2" charset="-7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98929272-9026-4EE7-B258-6FE021C14724}"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10" y="345040"/>
            <a:ext cx="7884877" cy="949370"/>
          </a:xfrm>
        </p:spPr>
        <p:style>
          <a:lnRef idx="2">
            <a:schemeClr val="accent2"/>
          </a:lnRef>
          <a:fillRef idx="1">
            <a:schemeClr val="lt1"/>
          </a:fillRef>
          <a:effectRef idx="0">
            <a:schemeClr val="accent2"/>
          </a:effectRef>
          <a:fontRef idx="minor">
            <a:schemeClr val="dk1"/>
          </a:fontRef>
        </p:style>
        <p:txBody>
          <a:bodyPr>
            <a:noAutofit/>
          </a:bodyPr>
          <a:lstStyle/>
          <a:p>
            <a:pPr algn="ctr" eaLnBrk="1" fontAlgn="auto" hangingPunct="1">
              <a:spcAft>
                <a:spcPts val="0"/>
              </a:spcAft>
              <a:defRPr/>
            </a:pPr>
            <a:r>
              <a:rPr lang="fa-IR" sz="3000" dirty="0">
                <a:solidFill>
                  <a:schemeClr val="accent2">
                    <a:lumMod val="50000"/>
                  </a:schemeClr>
                </a:solidFill>
                <a:latin typeface="IranNastaliq" pitchFamily="18" charset="0"/>
                <a:cs typeface="B Titr" pitchFamily="2" charset="-78"/>
              </a:rPr>
              <a:t>تأثير منفي «زياد شدن فاصله‌ي سني بين نوزادان» بر «تعداد زوج‌هاي </a:t>
            </a:r>
            <a:r>
              <a:rPr lang="fa-IR" sz="3000" dirty="0" smtClean="0">
                <a:solidFill>
                  <a:schemeClr val="accent2">
                    <a:lumMod val="50000"/>
                  </a:schemeClr>
                </a:solidFill>
                <a:latin typeface="IranNastaliq" pitchFamily="18" charset="0"/>
                <a:cs typeface="B Titr" pitchFamily="2" charset="-78"/>
              </a:rPr>
              <a:t>آماده‌ي باروري</a:t>
            </a:r>
            <a:r>
              <a:rPr lang="fa-IR" sz="3000" dirty="0">
                <a:solidFill>
                  <a:schemeClr val="accent2">
                    <a:lumMod val="50000"/>
                  </a:schemeClr>
                </a:solidFill>
                <a:latin typeface="IranNastaliq" pitchFamily="18" charset="0"/>
                <a:cs typeface="B Titr" pitchFamily="2" charset="-78"/>
              </a:rPr>
              <a:t>»</a:t>
            </a:r>
            <a:endParaRPr lang="en-US" sz="3000" dirty="0">
              <a:solidFill>
                <a:schemeClr val="accent2">
                  <a:lumMod val="50000"/>
                </a:schemeClr>
              </a:solidFill>
              <a:cs typeface="B Titr" pitchFamily="2" charset="-78"/>
            </a:endParaRPr>
          </a:p>
        </p:txBody>
      </p:sp>
      <p:sp>
        <p:nvSpPr>
          <p:cNvPr id="3" name="Content Placeholder 2"/>
          <p:cNvSpPr>
            <a:spLocks noGrp="1"/>
          </p:cNvSpPr>
          <p:nvPr>
            <p:ph idx="1"/>
          </p:nvPr>
        </p:nvSpPr>
        <p:spPr>
          <a:xfrm>
            <a:off x="457200" y="1576452"/>
            <a:ext cx="8229600" cy="4525963"/>
          </a:xfrm>
        </p:spPr>
        <p:txBody>
          <a:bodyPr>
            <a:normAutofit fontScale="92500"/>
          </a:bodyPr>
          <a:lstStyle/>
          <a:p>
            <a:pPr indent="514350" algn="justLow" rtl="1" eaLnBrk="1" hangingPunct="1">
              <a:buClr>
                <a:srgbClr val="FF0000"/>
              </a:buClr>
              <a:buFont typeface="Wingdings" pitchFamily="2" charset="2"/>
              <a:buChar char=""/>
              <a:tabLst>
                <a:tab pos="685800" algn="l"/>
              </a:tabLst>
            </a:pPr>
            <a:r>
              <a:rPr lang="fa-IR" sz="2500" dirty="0" smtClean="0">
                <a:cs typeface="B Titr" pitchFamily="2" charset="-78"/>
              </a:rPr>
              <a:t>سن ازدواج خانم‌ها به 23.4 رسيده است.</a:t>
            </a:r>
          </a:p>
          <a:p>
            <a:pPr indent="514350" algn="justLow" rtl="1" eaLnBrk="1" hangingPunct="1">
              <a:buClr>
                <a:srgbClr val="FF0000"/>
              </a:buClr>
              <a:buFont typeface="Wingdings" pitchFamily="2" charset="2"/>
              <a:buChar char=""/>
              <a:tabLst>
                <a:tab pos="685800" algn="l"/>
              </a:tabLst>
            </a:pPr>
            <a:r>
              <a:rPr lang="fa-IR" sz="2500" dirty="0" smtClean="0">
                <a:cs typeface="B Titr" pitchFamily="2" charset="-78"/>
              </a:rPr>
              <a:t>دوران عقد نيز مدت‌زماني (معمولاً بين 6 ماه الي 2 سال) طول مي‌كشد (يكي از دلايل عمده‌ي سقط جنين، بارداري در دوران عقد است).</a:t>
            </a:r>
          </a:p>
          <a:p>
            <a:pPr indent="514350" algn="justLow" rtl="1" eaLnBrk="1" hangingPunct="1">
              <a:buClr>
                <a:srgbClr val="FF0000"/>
              </a:buClr>
              <a:buFont typeface="Wingdings" pitchFamily="2" charset="2"/>
              <a:buChar char=""/>
              <a:tabLst>
                <a:tab pos="685800" algn="l"/>
              </a:tabLst>
            </a:pPr>
            <a:r>
              <a:rPr lang="fa-IR" sz="2500" dirty="0" smtClean="0">
                <a:cs typeface="B Titr" pitchFamily="2" charset="-78"/>
              </a:rPr>
              <a:t>مشاوران «تنظيم خانواده» نيز توصيه مي‌كنند تا زوجين 2 الي </a:t>
            </a:r>
            <a:r>
              <a:rPr lang="fa-IR" sz="2500" dirty="0">
                <a:cs typeface="B Titr" pitchFamily="2" charset="-78"/>
              </a:rPr>
              <a:t>5</a:t>
            </a:r>
            <a:r>
              <a:rPr lang="fa-IR" sz="2500" dirty="0" smtClean="0">
                <a:cs typeface="B Titr" pitchFamily="2" charset="-78"/>
              </a:rPr>
              <a:t> سال اول، بچه‌دار نشوند.</a:t>
            </a:r>
          </a:p>
          <a:p>
            <a:pPr indent="514350" algn="justLow" rtl="1" eaLnBrk="1" hangingPunct="1">
              <a:buClr>
                <a:srgbClr val="FF0000"/>
              </a:buClr>
              <a:buFont typeface="Wingdings" pitchFamily="2" charset="2"/>
              <a:buChar char=""/>
              <a:tabLst>
                <a:tab pos="685800" algn="l"/>
              </a:tabLst>
            </a:pPr>
            <a:r>
              <a:rPr lang="fa-IR" sz="2500" dirty="0" smtClean="0">
                <a:cs typeface="B Titr" pitchFamily="2" charset="-78"/>
              </a:rPr>
              <a:t>پزشكان نيز توصيه مي‌كنند كه بين هر دو فرزند، اقلاً 3 سال فاصله وجود داشته باشد. البته زايمان به روش سزارين، نياز به اين توصيه‌ي پزشكان را نيز از بين مي‌برد.</a:t>
            </a:r>
          </a:p>
          <a:p>
            <a:pPr indent="514350" algn="justLow" rtl="1" eaLnBrk="1" hangingPunct="1">
              <a:buClr>
                <a:srgbClr val="FF0000"/>
              </a:buClr>
              <a:buFont typeface="Wingdings" pitchFamily="2" charset="2"/>
              <a:buChar char=""/>
              <a:tabLst>
                <a:tab pos="685800" algn="l"/>
              </a:tabLst>
            </a:pPr>
            <a:r>
              <a:rPr lang="fa-IR" sz="2500" dirty="0" smtClean="0">
                <a:cs typeface="B Titr" pitchFamily="2" charset="-78"/>
              </a:rPr>
              <a:t>سقف بارداري نيز 35 سالگي تبليغ مي‌شود.</a:t>
            </a:r>
          </a:p>
          <a:p>
            <a:pPr indent="514350" algn="justLow" rtl="1" eaLnBrk="1" hangingPunct="1">
              <a:buClr>
                <a:srgbClr val="FF0000"/>
              </a:buClr>
              <a:buFont typeface="Wingdings" pitchFamily="2" charset="2"/>
              <a:buChar char=""/>
              <a:tabLst>
                <a:tab pos="685800" algn="l"/>
              </a:tabLst>
            </a:pPr>
            <a:r>
              <a:rPr lang="fa-IR" sz="2500" dirty="0" smtClean="0">
                <a:cs typeface="B Titr" pitchFamily="2" charset="-78"/>
              </a:rPr>
              <a:t>نتيجتاً به‌دنيا آوردن بيش از 2</a:t>
            </a:r>
            <a:r>
              <a:rPr lang="en-US" sz="2500" dirty="0" smtClean="0">
                <a:cs typeface="B Titr" pitchFamily="2" charset="-78"/>
              </a:rPr>
              <a:t> </a:t>
            </a:r>
            <a:r>
              <a:rPr lang="fa-IR" sz="2500" dirty="0" smtClean="0">
                <a:cs typeface="B Titr" pitchFamily="2" charset="-78"/>
              </a:rPr>
              <a:t>الي نهايتاً 3 فرزند براي يك مادر عملاً مقدور نمي‌باشد.</a:t>
            </a:r>
          </a:p>
        </p:txBody>
      </p:sp>
      <p:sp>
        <p:nvSpPr>
          <p:cNvPr id="4" name="Slide Number Placeholder 3"/>
          <p:cNvSpPr>
            <a:spLocks noGrp="1"/>
          </p:cNvSpPr>
          <p:nvPr>
            <p:ph type="sldNum" sz="quarter" idx="12"/>
          </p:nvPr>
        </p:nvSpPr>
        <p:spPr/>
        <p:txBody>
          <a:bodyPr/>
          <a:lstStyle/>
          <a:p>
            <a:fld id="{98929272-9026-4EE7-B258-6FE021C14724}"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000"/>
                                        <p:tgtEl>
                                          <p:spTgt spid="3">
                                            <p:txEl>
                                              <p:pRg st="3" end="3"/>
                                            </p:txEl>
                                          </p:spTgt>
                                        </p:tgtEl>
                                      </p:cBhvr>
                                    </p:animEffect>
                                  </p:childTnLst>
                                </p:cTn>
                              </p:par>
                            </p:childTnLst>
                          </p:cTn>
                        </p:par>
                        <p:par>
                          <p:cTn id="20" fill="hold">
                            <p:stCondLst>
                              <p:cond delay="4000"/>
                            </p:stCondLst>
                            <p:childTnLst>
                              <p:par>
                                <p:cTn id="21" presetID="5"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000"/>
                                        <p:tgtEl>
                                          <p:spTgt spid="3">
                                            <p:txEl>
                                              <p:pRg st="4" end="4"/>
                                            </p:txEl>
                                          </p:spTgt>
                                        </p:tgtEl>
                                      </p:cBhvr>
                                    </p:animEffect>
                                  </p:childTnLst>
                                </p:cTn>
                              </p:par>
                            </p:childTnLst>
                          </p:cTn>
                        </p:par>
                        <p:par>
                          <p:cTn id="24" fill="hold">
                            <p:stCondLst>
                              <p:cond delay="5000"/>
                            </p:stCondLst>
                            <p:childTnLst>
                              <p:par>
                                <p:cTn id="25" presetID="5"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fa-IR" dirty="0" smtClean="0">
                <a:solidFill>
                  <a:schemeClr val="accent2">
                    <a:lumMod val="50000"/>
                  </a:schemeClr>
                </a:solidFill>
                <a:cs typeface="B Titr" pitchFamily="2" charset="-78"/>
              </a:rPr>
              <a:t>بررسي عوامل مؤثر بر کاهش باروري</a:t>
            </a:r>
          </a:p>
        </p:txBody>
      </p:sp>
      <p:sp>
        <p:nvSpPr>
          <p:cNvPr id="6" name="Content Placeholder 5"/>
          <p:cNvSpPr>
            <a:spLocks noGrp="1"/>
          </p:cNvSpPr>
          <p:nvPr>
            <p:ph idx="1"/>
          </p:nvPr>
        </p:nvSpPr>
        <p:spPr>
          <a:xfrm>
            <a:off x="685800" y="1981200"/>
            <a:ext cx="7239000" cy="3962840"/>
          </a:xfrm>
        </p:spPr>
        <p:txBody>
          <a:bodyPr/>
          <a:lstStyle/>
          <a:p>
            <a:pPr algn="justLow" rtl="1"/>
            <a:r>
              <a:rPr lang="fa-IR" b="1" dirty="0" smtClean="0">
                <a:solidFill>
                  <a:srgbClr val="008E40"/>
                </a:solidFill>
                <a:cs typeface="B Titr" pitchFamily="2" charset="-78"/>
              </a:rPr>
              <a:t>سن ازدواج</a:t>
            </a:r>
          </a:p>
          <a:p>
            <a:pPr algn="justLow" rtl="1"/>
            <a:r>
              <a:rPr lang="fa-IR" b="1" dirty="0" smtClean="0">
                <a:solidFill>
                  <a:srgbClr val="008E40"/>
                </a:solidFill>
                <a:cs typeface="B Titr" pitchFamily="2" charset="-78"/>
              </a:rPr>
              <a:t>سن فرزندآوري</a:t>
            </a:r>
          </a:p>
          <a:p>
            <a:pPr algn="justLow" rtl="1"/>
            <a:r>
              <a:rPr lang="fa-IR" b="1" dirty="0" smtClean="0">
                <a:solidFill>
                  <a:srgbClr val="008E40"/>
                </a:solidFill>
                <a:cs typeface="B Titr" pitchFamily="2" charset="-78"/>
              </a:rPr>
              <a:t>سطح تحصيلات</a:t>
            </a:r>
          </a:p>
          <a:p>
            <a:pPr algn="justLow" rtl="1"/>
            <a:r>
              <a:rPr lang="fa-IR" b="1" dirty="0" smtClean="0">
                <a:solidFill>
                  <a:srgbClr val="008E40"/>
                </a:solidFill>
                <a:cs typeface="B Titr" pitchFamily="2" charset="-78"/>
              </a:rPr>
              <a:t>توسعه اقتصادی، اجتماعی</a:t>
            </a:r>
          </a:p>
          <a:p>
            <a:pPr algn="justLow" rtl="1"/>
            <a:r>
              <a:rPr lang="fa-IR" b="1" dirty="0" smtClean="0">
                <a:solidFill>
                  <a:srgbClr val="008E40"/>
                </a:solidFill>
                <a:cs typeface="B Titr" pitchFamily="2" charset="-78"/>
              </a:rPr>
              <a:t>مدرنیزاسیون و شهرنشيني</a:t>
            </a:r>
          </a:p>
          <a:p>
            <a:pPr algn="justLow" rtl="1"/>
            <a:r>
              <a:rPr lang="fa-IR" b="1" dirty="0" smtClean="0">
                <a:solidFill>
                  <a:srgbClr val="008E40"/>
                </a:solidFill>
                <a:cs typeface="B Titr" pitchFamily="2" charset="-78"/>
              </a:rPr>
              <a:t>سیاست‌های جمعیتی ملی</a:t>
            </a:r>
          </a:p>
          <a:p>
            <a:pPr algn="justLow" rtl="1"/>
            <a:r>
              <a:rPr lang="fa-IR" b="1" dirty="0" smtClean="0">
                <a:solidFill>
                  <a:srgbClr val="008E40"/>
                </a:solidFill>
                <a:cs typeface="B Titr" pitchFamily="2" charset="-78"/>
              </a:rPr>
              <a:t>سیاست‌های جمعیتی بین‌المللی</a:t>
            </a:r>
          </a:p>
          <a:p>
            <a:pPr algn="justLow" rtl="1"/>
            <a:r>
              <a:rPr lang="fa-IR" b="1" dirty="0" smtClean="0">
                <a:solidFill>
                  <a:srgbClr val="008E40"/>
                </a:solidFill>
                <a:cs typeface="B Titr" pitchFamily="2" charset="-78"/>
              </a:rPr>
              <a:t>...</a:t>
            </a:r>
          </a:p>
          <a:p>
            <a:pPr algn="justLow" rtl="1"/>
            <a:endParaRPr lang="fa-IR" dirty="0">
              <a:cs typeface="B Titr"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333" y="213750"/>
            <a:ext cx="7897415" cy="1186876"/>
          </a:xfrm>
        </p:spPr>
        <p:style>
          <a:lnRef idx="2">
            <a:schemeClr val="accent2"/>
          </a:lnRef>
          <a:fillRef idx="1">
            <a:schemeClr val="lt1"/>
          </a:fillRef>
          <a:effectRef idx="0">
            <a:schemeClr val="accent2"/>
          </a:effectRef>
          <a:fontRef idx="minor">
            <a:schemeClr val="dk1"/>
          </a:fontRef>
        </p:style>
        <p:txBody>
          <a:bodyPr>
            <a:noAutofit/>
          </a:bodyPr>
          <a:lstStyle/>
          <a:p>
            <a:pPr algn="ctr" eaLnBrk="1" fontAlgn="auto" hangingPunct="1">
              <a:spcAft>
                <a:spcPts val="0"/>
              </a:spcAft>
              <a:defRPr/>
            </a:pPr>
            <a:r>
              <a:rPr lang="fa-IR" sz="3000" dirty="0">
                <a:solidFill>
                  <a:schemeClr val="accent2">
                    <a:lumMod val="50000"/>
                  </a:schemeClr>
                </a:solidFill>
                <a:latin typeface="IranNastaliq" pitchFamily="18" charset="0"/>
                <a:ea typeface="+mj-ea"/>
                <a:cs typeface="B Titr" pitchFamily="2" charset="-78"/>
              </a:rPr>
              <a:t>تأثير منفي تبليغ «سقف 35 سالگي براي حاملگي كم‌خطر» </a:t>
            </a:r>
            <a:r>
              <a:rPr lang="fa-IR" sz="3000" dirty="0" smtClean="0">
                <a:solidFill>
                  <a:schemeClr val="accent2">
                    <a:lumMod val="50000"/>
                  </a:schemeClr>
                </a:solidFill>
                <a:latin typeface="IranNastaliq" pitchFamily="18" charset="0"/>
                <a:ea typeface="+mj-ea"/>
                <a:cs typeface="B Titr" pitchFamily="2" charset="-78"/>
              </a:rPr>
              <a:t>بر«تعداد </a:t>
            </a:r>
            <a:r>
              <a:rPr lang="fa-IR" sz="3000" dirty="0">
                <a:solidFill>
                  <a:schemeClr val="accent2">
                    <a:lumMod val="50000"/>
                  </a:schemeClr>
                </a:solidFill>
                <a:latin typeface="IranNastaliq" pitchFamily="18" charset="0"/>
                <a:ea typeface="+mj-ea"/>
                <a:cs typeface="B Titr" pitchFamily="2" charset="-78"/>
              </a:rPr>
              <a:t>زوج آماده‌ي باروري»</a:t>
            </a:r>
            <a:endParaRPr lang="en-US" sz="3000" dirty="0">
              <a:solidFill>
                <a:schemeClr val="accent2">
                  <a:lumMod val="50000"/>
                </a:schemeClr>
              </a:solidFill>
              <a:ea typeface="+mj-ea"/>
              <a:cs typeface="B Titr" pitchFamily="2" charset="-78"/>
            </a:endParaRPr>
          </a:p>
        </p:txBody>
      </p:sp>
      <p:graphicFrame>
        <p:nvGraphicFramePr>
          <p:cNvPr id="4" name="Chart 3"/>
          <p:cNvGraphicFramePr>
            <a:graphicFrameLocks/>
          </p:cNvGraphicFramePr>
          <p:nvPr/>
        </p:nvGraphicFramePr>
        <p:xfrm>
          <a:off x="482203" y="1385889"/>
          <a:ext cx="8390335" cy="49624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859881" y="4491039"/>
            <a:ext cx="4800600" cy="1393825"/>
          </a:xfrm>
          <a:prstGeom prst="rect">
            <a:avLst/>
          </a:prstGeom>
          <a:solidFill>
            <a:srgbClr val="00B050">
              <a:alpha val="1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Left Brace 5"/>
          <p:cNvSpPr/>
          <p:nvPr/>
        </p:nvSpPr>
        <p:spPr>
          <a:xfrm rot="5400000">
            <a:off x="5033963" y="1808957"/>
            <a:ext cx="452437" cy="4800600"/>
          </a:xfrm>
          <a:prstGeom prst="leftBrace">
            <a:avLst>
              <a:gd name="adj1" fmla="val 55555"/>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235526" name="TextBox 6"/>
          <p:cNvSpPr txBox="1">
            <a:spLocks noChangeArrowheads="1"/>
          </p:cNvSpPr>
          <p:nvPr/>
        </p:nvSpPr>
        <p:spPr bwMode="auto">
          <a:xfrm>
            <a:off x="4140994" y="3533776"/>
            <a:ext cx="2251472" cy="646331"/>
          </a:xfrm>
          <a:prstGeom prst="rect">
            <a:avLst/>
          </a:prstGeom>
          <a:noFill/>
          <a:ln w="9525">
            <a:noFill/>
            <a:miter lim="800000"/>
            <a:headEnd/>
            <a:tailEnd/>
          </a:ln>
        </p:spPr>
        <p:txBody>
          <a:bodyPr>
            <a:spAutoFit/>
          </a:bodyPr>
          <a:lstStyle/>
          <a:p>
            <a:pPr fontAlgn="base">
              <a:spcBef>
                <a:spcPct val="0"/>
              </a:spcBef>
              <a:spcAft>
                <a:spcPct val="0"/>
              </a:spcAft>
            </a:pPr>
            <a:r>
              <a:rPr lang="fa-IR" smtClean="0">
                <a:solidFill>
                  <a:prstClr val="black"/>
                </a:solidFill>
                <a:cs typeface="B Nazanin" pitchFamily="2" charset="-78"/>
              </a:rPr>
              <a:t>بازه‌ی سنی كم‌خطر در بارداری خانم‌ها</a:t>
            </a:r>
            <a:endParaRPr lang="en-US" smtClean="0">
              <a:solidFill>
                <a:prstClr val="black"/>
              </a:solidFill>
              <a:cs typeface="B Nazanin" pitchFamily="2" charset="-78"/>
            </a:endParaRPr>
          </a:p>
        </p:txBody>
      </p:sp>
      <p:sp>
        <p:nvSpPr>
          <p:cNvPr id="235527" name="Rectangle 7"/>
          <p:cNvSpPr>
            <a:spLocks noChangeArrowheads="1"/>
          </p:cNvSpPr>
          <p:nvPr/>
        </p:nvSpPr>
        <p:spPr bwMode="auto">
          <a:xfrm rot="-5400000">
            <a:off x="7017743" y="3895518"/>
            <a:ext cx="3913188" cy="338554"/>
          </a:xfrm>
          <a:prstGeom prst="rect">
            <a:avLst/>
          </a:prstGeom>
          <a:noFill/>
          <a:ln w="9525">
            <a:noFill/>
            <a:miter lim="800000"/>
            <a:headEnd/>
            <a:tailEnd/>
          </a:ln>
        </p:spPr>
        <p:txBody>
          <a:bodyPr>
            <a:spAutoFit/>
          </a:bodyPr>
          <a:lstStyle/>
          <a:p>
            <a:pPr algn="ctr" rtl="1" fontAlgn="base">
              <a:spcBef>
                <a:spcPct val="0"/>
              </a:spcBef>
              <a:spcAft>
                <a:spcPct val="0"/>
              </a:spcAft>
            </a:pPr>
            <a:r>
              <a:rPr lang="fa-IR" sz="1600" b="1" smtClean="0">
                <a:solidFill>
                  <a:prstClr val="black"/>
                </a:solidFill>
                <a:cs typeface="B Nazanin" pitchFamily="2" charset="-78"/>
              </a:rPr>
              <a:t>وزارت بهداشت-شوراي فرهنگي و اجتماعي زنان (90)</a:t>
            </a:r>
          </a:p>
        </p:txBody>
      </p:sp>
      <p:sp>
        <p:nvSpPr>
          <p:cNvPr id="8" name="Slide Number Placeholder 7"/>
          <p:cNvSpPr>
            <a:spLocks noGrp="1"/>
          </p:cNvSpPr>
          <p:nvPr>
            <p:ph type="sldNum" sz="quarter" idx="12"/>
          </p:nvPr>
        </p:nvSpPr>
        <p:spPr/>
        <p:txBody>
          <a:bodyPr/>
          <a:lstStyle/>
          <a:p>
            <a:fld id="{98929272-9026-4EE7-B258-6FE021C14724}"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23" y="457200"/>
            <a:ext cx="8229600" cy="1143000"/>
          </a:xfrm>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Aft>
                <a:spcPts val="0"/>
              </a:spcAft>
              <a:defRPr/>
            </a:pPr>
            <a:r>
              <a:rPr lang="fa-IR" sz="3200" dirty="0">
                <a:solidFill>
                  <a:schemeClr val="accent2">
                    <a:lumMod val="50000"/>
                  </a:schemeClr>
                </a:solidFill>
                <a:latin typeface="IranNastaliq" pitchFamily="18" charset="0"/>
                <a:ea typeface="+mj-ea"/>
                <a:cs typeface="B Titr" pitchFamily="2" charset="-78"/>
              </a:rPr>
              <a:t>تأثير مثبت «درمان زوج‌هاي نابارور» </a:t>
            </a:r>
            <a:r>
              <a:rPr lang="en-US" sz="3200" dirty="0" smtClean="0">
                <a:solidFill>
                  <a:schemeClr val="accent2">
                    <a:lumMod val="50000"/>
                  </a:schemeClr>
                </a:solidFill>
                <a:latin typeface="IranNastaliq" pitchFamily="18" charset="0"/>
                <a:ea typeface="+mj-ea"/>
                <a:cs typeface="B Titr" pitchFamily="2" charset="-78"/>
              </a:rPr>
              <a:t/>
            </a:r>
            <a:br>
              <a:rPr lang="en-US" sz="3200" dirty="0" smtClean="0">
                <a:solidFill>
                  <a:schemeClr val="accent2">
                    <a:lumMod val="50000"/>
                  </a:schemeClr>
                </a:solidFill>
                <a:latin typeface="IranNastaliq" pitchFamily="18" charset="0"/>
                <a:ea typeface="+mj-ea"/>
                <a:cs typeface="B Titr" pitchFamily="2" charset="-78"/>
              </a:rPr>
            </a:br>
            <a:r>
              <a:rPr lang="fa-IR" sz="3200" dirty="0" smtClean="0">
                <a:solidFill>
                  <a:schemeClr val="accent2">
                    <a:lumMod val="50000"/>
                  </a:schemeClr>
                </a:solidFill>
                <a:latin typeface="IranNastaliq" pitchFamily="18" charset="0"/>
                <a:ea typeface="+mj-ea"/>
                <a:cs typeface="B Titr" pitchFamily="2" charset="-78"/>
              </a:rPr>
              <a:t>بر </a:t>
            </a:r>
            <a:r>
              <a:rPr lang="fa-IR" sz="3200" dirty="0">
                <a:solidFill>
                  <a:schemeClr val="accent2">
                    <a:lumMod val="50000"/>
                  </a:schemeClr>
                </a:solidFill>
                <a:latin typeface="IranNastaliq" pitchFamily="18" charset="0"/>
                <a:ea typeface="+mj-ea"/>
                <a:cs typeface="B Titr" pitchFamily="2" charset="-78"/>
              </a:rPr>
              <a:t>«تعداد زوج‌هاي آماده‌ي باروري</a:t>
            </a:r>
            <a:r>
              <a:rPr lang="fa-IR" sz="3200" dirty="0" smtClean="0">
                <a:solidFill>
                  <a:schemeClr val="accent2">
                    <a:lumMod val="50000"/>
                  </a:schemeClr>
                </a:solidFill>
                <a:latin typeface="IranNastaliq" pitchFamily="18" charset="0"/>
                <a:ea typeface="+mj-ea"/>
                <a:cs typeface="B Titr" pitchFamily="2" charset="-78"/>
              </a:rPr>
              <a:t>»</a:t>
            </a:r>
            <a:endParaRPr lang="en-US" sz="3200" dirty="0">
              <a:solidFill>
                <a:schemeClr val="accent2">
                  <a:lumMod val="50000"/>
                </a:schemeClr>
              </a:solidFill>
              <a:ea typeface="+mj-ea"/>
              <a:cs typeface="B Titr"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2699284678"/>
              </p:ext>
            </p:extLst>
          </p:nvPr>
        </p:nvGraphicFramePr>
        <p:xfrm>
          <a:off x="423582" y="1495815"/>
          <a:ext cx="8720418" cy="4762111"/>
        </p:xfrm>
        <a:graphic>
          <a:graphicData uri="http://schemas.openxmlformats.org/drawingml/2006/chart">
            <c:chart xmlns:c="http://schemas.openxmlformats.org/drawingml/2006/chart" xmlns:r="http://schemas.openxmlformats.org/officeDocument/2006/relationships" r:id="rId2"/>
          </a:graphicData>
        </a:graphic>
      </p:graphicFrame>
      <p:sp>
        <p:nvSpPr>
          <p:cNvPr id="236548" name="Rectangle 4"/>
          <p:cNvSpPr>
            <a:spLocks noChangeArrowheads="1"/>
          </p:cNvSpPr>
          <p:nvPr/>
        </p:nvSpPr>
        <p:spPr bwMode="auto">
          <a:xfrm>
            <a:off x="8228410" y="2332039"/>
            <a:ext cx="527447" cy="584775"/>
          </a:xfrm>
          <a:prstGeom prst="rect">
            <a:avLst/>
          </a:prstGeom>
          <a:noFill/>
          <a:ln w="9525">
            <a:noFill/>
            <a:miter lim="800000"/>
            <a:headEnd/>
            <a:tailEnd/>
          </a:ln>
        </p:spPr>
        <p:txBody>
          <a:bodyPr>
            <a:spAutoFit/>
          </a:bodyPr>
          <a:lstStyle/>
          <a:p>
            <a:pPr algn="r" rtl="1" fontAlgn="base">
              <a:spcBef>
                <a:spcPct val="0"/>
              </a:spcBef>
              <a:spcAft>
                <a:spcPct val="0"/>
              </a:spcAft>
            </a:pPr>
            <a:r>
              <a:rPr lang="fa-IR" sz="1600" smtClean="0">
                <a:solidFill>
                  <a:srgbClr val="FF0000"/>
                </a:solidFill>
                <a:cs typeface="B Nazanin" pitchFamily="2" charset="-78"/>
              </a:rPr>
              <a:t>بيش</a:t>
            </a:r>
            <a:r>
              <a:rPr lang="fa-IR" sz="1600" smtClean="0">
                <a:solidFill>
                  <a:prstClr val="black"/>
                </a:solidFill>
                <a:cs typeface="B Nazanin" pitchFamily="2" charset="-78"/>
              </a:rPr>
              <a:t> </a:t>
            </a:r>
            <a:r>
              <a:rPr lang="fa-IR" sz="1600" smtClean="0">
                <a:solidFill>
                  <a:srgbClr val="FF0000"/>
                </a:solidFill>
                <a:cs typeface="B Nazanin" pitchFamily="2" charset="-78"/>
              </a:rPr>
              <a:t>از</a:t>
            </a:r>
            <a:endParaRPr lang="en-US" sz="1600" smtClean="0">
              <a:solidFill>
                <a:srgbClr val="FF0000"/>
              </a:solidFill>
              <a:cs typeface="B Nazanin" pitchFamily="2" charset="-78"/>
            </a:endParaRPr>
          </a:p>
        </p:txBody>
      </p:sp>
      <p:sp>
        <p:nvSpPr>
          <p:cNvPr id="236549" name="Rectangle 5"/>
          <p:cNvSpPr>
            <a:spLocks noChangeArrowheads="1"/>
          </p:cNvSpPr>
          <p:nvPr/>
        </p:nvSpPr>
        <p:spPr bwMode="auto">
          <a:xfrm>
            <a:off x="2464594" y="3290888"/>
            <a:ext cx="1799035" cy="646331"/>
          </a:xfrm>
          <a:prstGeom prst="rect">
            <a:avLst/>
          </a:prstGeom>
          <a:noFill/>
          <a:ln w="9525">
            <a:noFill/>
            <a:miter lim="800000"/>
            <a:headEnd/>
            <a:tailEnd/>
          </a:ln>
        </p:spPr>
        <p:txBody>
          <a:bodyPr>
            <a:spAutoFit/>
          </a:bodyPr>
          <a:lstStyle/>
          <a:p>
            <a:pPr algn="r" rtl="1" fontAlgn="base">
              <a:spcBef>
                <a:spcPct val="0"/>
              </a:spcBef>
              <a:spcAft>
                <a:spcPct val="0"/>
              </a:spcAft>
            </a:pPr>
            <a:r>
              <a:rPr lang="fa-IR" smtClean="0">
                <a:solidFill>
                  <a:prstClr val="black"/>
                </a:solidFill>
                <a:cs typeface="B Nazanin" pitchFamily="2" charset="-78"/>
              </a:rPr>
              <a:t>گزارش جمعيت؛ وزارت بهداشت</a:t>
            </a:r>
            <a:endParaRPr lang="en-US" smtClean="0">
              <a:solidFill>
                <a:prstClr val="black"/>
              </a:solidFill>
              <a:cs typeface="B Nazanin" pitchFamily="2" charset="-78"/>
            </a:endParaRPr>
          </a:p>
        </p:txBody>
      </p:sp>
      <p:sp>
        <p:nvSpPr>
          <p:cNvPr id="236550" name="Rectangle 6"/>
          <p:cNvSpPr>
            <a:spLocks noChangeArrowheads="1"/>
          </p:cNvSpPr>
          <p:nvPr/>
        </p:nvSpPr>
        <p:spPr bwMode="auto">
          <a:xfrm rot="-5400000">
            <a:off x="8119864" y="4995655"/>
            <a:ext cx="1525587" cy="338554"/>
          </a:xfrm>
          <a:prstGeom prst="rect">
            <a:avLst/>
          </a:prstGeom>
          <a:noFill/>
          <a:ln w="9525">
            <a:noFill/>
            <a:miter lim="800000"/>
            <a:headEnd/>
            <a:tailEnd/>
          </a:ln>
        </p:spPr>
        <p:txBody>
          <a:bodyPr>
            <a:spAutoFit/>
          </a:bodyPr>
          <a:lstStyle/>
          <a:p>
            <a:pPr algn="ctr" rtl="1" fontAlgn="base">
              <a:spcBef>
                <a:spcPct val="0"/>
              </a:spcBef>
              <a:spcAft>
                <a:spcPct val="0"/>
              </a:spcAft>
            </a:pPr>
            <a:r>
              <a:rPr lang="fa-IR" sz="1600" b="1" smtClean="0">
                <a:solidFill>
                  <a:prstClr val="black"/>
                </a:solidFill>
                <a:cs typeface="B Nazanin" pitchFamily="2" charset="-78"/>
              </a:rPr>
              <a:t>مركز آمار ايران</a:t>
            </a:r>
            <a:endParaRPr lang="en-US" sz="1600" b="1" smtClean="0">
              <a:solidFill>
                <a:prstClr val="black"/>
              </a:solidFill>
              <a:cs typeface="B Nazanin" pitchFamily="2" charset="-78"/>
            </a:endParaRPr>
          </a:p>
        </p:txBody>
      </p:sp>
      <p:sp>
        <p:nvSpPr>
          <p:cNvPr id="7" name="Slide Number Placeholder 6"/>
          <p:cNvSpPr>
            <a:spLocks noGrp="1"/>
          </p:cNvSpPr>
          <p:nvPr>
            <p:ph type="sldNum" sz="quarter" idx="12"/>
          </p:nvPr>
        </p:nvSpPr>
        <p:spPr/>
        <p:txBody>
          <a:bodyPr/>
          <a:lstStyle/>
          <a:p>
            <a:fld id="{98929272-9026-4EE7-B258-6FE021C14724}" type="slidenum">
              <a:rPr lang="en-US" smtClean="0"/>
              <a:pPr/>
              <a:t>37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dirty="0" smtClean="0">
                <a:solidFill>
                  <a:schemeClr val="accent2">
                    <a:lumMod val="50000"/>
                  </a:schemeClr>
                </a:solidFill>
                <a:cs typeface="B Titr" pitchFamily="2" charset="-78"/>
              </a:rPr>
              <a:t>يک محاسبه ساده !</a:t>
            </a:r>
            <a:endParaRPr lang="fa-IR" sz="2400" dirty="0">
              <a:solidFill>
                <a:schemeClr val="accent2">
                  <a:lumMod val="50000"/>
                </a:schemeClr>
              </a:solidFill>
              <a:cs typeface="B Titr" pitchFamily="2" charset="-78"/>
            </a:endParaRPr>
          </a:p>
        </p:txBody>
      </p:sp>
      <p:sp>
        <p:nvSpPr>
          <p:cNvPr id="2" name="Content Placeholder 1"/>
          <p:cNvSpPr>
            <a:spLocks noGrp="1"/>
          </p:cNvSpPr>
          <p:nvPr>
            <p:ph idx="1"/>
          </p:nvPr>
        </p:nvSpPr>
        <p:spPr>
          <a:xfrm>
            <a:off x="457200" y="1639341"/>
            <a:ext cx="7643192" cy="4525963"/>
          </a:xfrm>
        </p:spPr>
        <p:txBody>
          <a:bodyPr>
            <a:normAutofit fontScale="92500" lnSpcReduction="10000"/>
          </a:bodyPr>
          <a:lstStyle/>
          <a:p>
            <a:pPr algn="just" rtl="1"/>
            <a:r>
              <a:rPr lang="fa-IR" b="1" dirty="0" smtClean="0">
                <a:solidFill>
                  <a:srgbClr val="008E40"/>
                </a:solidFill>
                <a:cs typeface="B Titr" pitchFamily="2" charset="-78"/>
              </a:rPr>
              <a:t>در سال 1365:</a:t>
            </a:r>
          </a:p>
          <a:p>
            <a:pPr lvl="1" algn="just" rtl="1"/>
            <a:r>
              <a:rPr lang="fa-IR" dirty="0" smtClean="0">
                <a:cs typeface="B Titr" pitchFamily="2" charset="-78"/>
              </a:rPr>
              <a:t>جمعيت زنان 15تا 49ساله (سن باروري): 10ميليون و 500 هزار نفر</a:t>
            </a:r>
          </a:p>
          <a:p>
            <a:pPr lvl="1" algn="just" rtl="1"/>
            <a:r>
              <a:rPr lang="fa-IR" dirty="0" smtClean="0">
                <a:cs typeface="B Titr" pitchFamily="2" charset="-78"/>
              </a:rPr>
              <a:t>مواليد: 2 ميليون تا 2 ميليون و 200 هزار</a:t>
            </a:r>
          </a:p>
          <a:p>
            <a:pPr algn="just" rtl="1"/>
            <a:endParaRPr lang="fa-IR" dirty="0" smtClean="0">
              <a:cs typeface="B Titr" pitchFamily="2" charset="-78"/>
            </a:endParaRPr>
          </a:p>
          <a:p>
            <a:pPr algn="just" rtl="1"/>
            <a:r>
              <a:rPr lang="fa-IR" b="1" dirty="0" smtClean="0">
                <a:solidFill>
                  <a:srgbClr val="008E40"/>
                </a:solidFill>
                <a:cs typeface="B Titr" pitchFamily="2" charset="-78"/>
              </a:rPr>
              <a:t>در سال 1390:</a:t>
            </a:r>
          </a:p>
          <a:p>
            <a:pPr lvl="1" algn="just" rtl="1"/>
            <a:r>
              <a:rPr lang="fa-IR" dirty="0" smtClean="0">
                <a:cs typeface="B Titr" pitchFamily="2" charset="-78"/>
              </a:rPr>
              <a:t>جمعيت زنان 15تا 49ساله (سن باروري): 22ميليون و 300 هزار نفر</a:t>
            </a:r>
          </a:p>
          <a:p>
            <a:pPr lvl="1" algn="just" rtl="1"/>
            <a:r>
              <a:rPr lang="fa-IR" dirty="0" smtClean="0">
                <a:cs typeface="B Titr" pitchFamily="2" charset="-78"/>
              </a:rPr>
              <a:t>ميزان مواليد: 1 ميليون و 350 هزار</a:t>
            </a:r>
          </a:p>
          <a:p>
            <a:pPr algn="just" rtl="1"/>
            <a:endParaRPr lang="fa-IR" dirty="0" smtClean="0">
              <a:cs typeface="B Titr" pitchFamily="2" charset="-78"/>
            </a:endParaRPr>
          </a:p>
          <a:p>
            <a:pPr algn="just" rtl="1"/>
            <a:r>
              <a:rPr lang="fa-IR" b="1" dirty="0" smtClean="0">
                <a:solidFill>
                  <a:srgbClr val="FF0000"/>
                </a:solidFill>
                <a:cs typeface="B Titr" pitchFamily="2" charset="-78"/>
              </a:rPr>
              <a:t>نتيجه مقايسه طي چند دهه اخير:</a:t>
            </a:r>
          </a:p>
          <a:p>
            <a:pPr lvl="1" algn="just" rtl="1"/>
            <a:r>
              <a:rPr lang="fa-IR" dirty="0" smtClean="0">
                <a:solidFill>
                  <a:srgbClr val="C00000"/>
                </a:solidFill>
                <a:cs typeface="B Titr" pitchFamily="2" charset="-78"/>
              </a:rPr>
              <a:t>جمعيت زنان در سن باروري 12 ميليون </a:t>
            </a:r>
            <a:r>
              <a:rPr lang="fa-IR" u="sng" dirty="0" smtClean="0">
                <a:solidFill>
                  <a:srgbClr val="C00000"/>
                </a:solidFill>
                <a:cs typeface="B Titr" pitchFamily="2" charset="-78"/>
              </a:rPr>
              <a:t>بيشتر</a:t>
            </a:r>
            <a:r>
              <a:rPr lang="fa-IR" dirty="0" smtClean="0">
                <a:solidFill>
                  <a:srgbClr val="C00000"/>
                </a:solidFill>
                <a:cs typeface="B Titr" pitchFamily="2" charset="-78"/>
              </a:rPr>
              <a:t> </a:t>
            </a:r>
            <a:r>
              <a:rPr lang="fa-IR" sz="2400" dirty="0" smtClean="0">
                <a:cs typeface="B Titr" pitchFamily="2" charset="-78"/>
              </a:rPr>
              <a:t>(بیش از 2 برابر)</a:t>
            </a:r>
            <a:endParaRPr lang="fa-IR" u="sng" dirty="0" smtClean="0">
              <a:cs typeface="B Titr" pitchFamily="2" charset="-78"/>
            </a:endParaRPr>
          </a:p>
          <a:p>
            <a:pPr lvl="1" algn="just" rtl="1"/>
            <a:r>
              <a:rPr lang="fa-IR" dirty="0" smtClean="0">
                <a:solidFill>
                  <a:srgbClr val="C00000"/>
                </a:solidFill>
                <a:cs typeface="B Titr" pitchFamily="2" charset="-78"/>
              </a:rPr>
              <a:t>مواليد 800 هزار مورد </a:t>
            </a:r>
            <a:r>
              <a:rPr lang="fa-IR" u="sng" dirty="0" smtClean="0">
                <a:solidFill>
                  <a:srgbClr val="C00000"/>
                </a:solidFill>
                <a:cs typeface="B Titr" pitchFamily="2" charset="-78"/>
              </a:rPr>
              <a:t>كمتر</a:t>
            </a:r>
            <a:r>
              <a:rPr lang="fa-IR" dirty="0" smtClean="0">
                <a:solidFill>
                  <a:srgbClr val="C00000"/>
                </a:solidFill>
                <a:cs typeface="B Titr" pitchFamily="2" charset="-78"/>
              </a:rPr>
              <a:t> </a:t>
            </a:r>
            <a:r>
              <a:rPr lang="fa-IR" dirty="0" smtClean="0">
                <a:cs typeface="B Titr" pitchFamily="2" charset="-78"/>
              </a:rPr>
              <a:t> </a:t>
            </a:r>
            <a:r>
              <a:rPr lang="fa-IR" sz="2400" dirty="0" smtClean="0">
                <a:cs typeface="B Titr" pitchFamily="2" charset="-78"/>
              </a:rPr>
              <a:t>(حدود 0.6 برابر)</a:t>
            </a:r>
            <a:endParaRPr lang="fa-IR" u="sng" dirty="0" smtClean="0">
              <a:cs typeface="B Titr"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38</a:t>
            </a:fld>
            <a:endParaRPr lang="en-US"/>
          </a:p>
        </p:txBody>
      </p:sp>
    </p:spTree>
    <p:extLst>
      <p:ext uri="{BB962C8B-B14F-4D97-AF65-F5344CB8AC3E}">
        <p14:creationId xmlns:p14="http://schemas.microsoft.com/office/powerpoint/2010/main" val="2427767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50" y="1617156"/>
          <a:ext cx="7742634" cy="4415598"/>
        </p:xfrm>
        <a:graphic>
          <a:graphicData uri="http://schemas.openxmlformats.org/drawingml/2006/table">
            <a:tbl>
              <a:tblPr/>
              <a:tblGrid>
                <a:gridCol w="1667399"/>
                <a:gridCol w="1633128"/>
                <a:gridCol w="1698453"/>
                <a:gridCol w="2743654"/>
              </a:tblGrid>
              <a:tr h="367320">
                <a:tc rowSpan="2">
                  <a:txBody>
                    <a:bodyPr/>
                    <a:lstStyle/>
                    <a:p>
                      <a:pPr algn="ctr" rtl="1" fontAlgn="ctr"/>
                      <a:r>
                        <a:rPr lang="fa-IR" sz="2000" b="1" i="0" u="none" strike="noStrike" dirty="0">
                          <a:solidFill>
                            <a:srgbClr val="000000"/>
                          </a:solidFill>
                          <a:latin typeface="Arial"/>
                          <a:cs typeface="B Nazanin" pitchFamily="2" charset="-78"/>
                        </a:rPr>
                        <a:t>گروه سني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1" fontAlgn="b"/>
                      <a:r>
                        <a:rPr lang="fa-IR" sz="2000" b="1" i="0" u="none" strike="noStrike" dirty="0" smtClean="0">
                          <a:solidFill>
                            <a:srgbClr val="000000"/>
                          </a:solidFill>
                          <a:latin typeface="Arial"/>
                          <a:cs typeface="B Nazanin" pitchFamily="2" charset="-78"/>
                        </a:rPr>
                        <a:t>سال 1390</a:t>
                      </a:r>
                      <a:endParaRPr lang="fa-IR" sz="2000" b="1" i="0" u="none" strike="noStrike" dirty="0">
                        <a:solidFill>
                          <a:srgbClr val="000000"/>
                        </a:solidFill>
                        <a:latin typeface="Arial"/>
                        <a:cs typeface="B Nazanin" pitchFamily="2" charset="-7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r>
              <a:tr h="500118">
                <a:tc vMerge="1">
                  <a:txBody>
                    <a:bodyPr/>
                    <a:lstStyle/>
                    <a:p>
                      <a:pPr rtl="1"/>
                      <a:endParaRPr lang="fa-IR"/>
                    </a:p>
                  </a:txBody>
                  <a:tcPr/>
                </a:tc>
                <a:tc>
                  <a:txBody>
                    <a:bodyPr/>
                    <a:lstStyle/>
                    <a:p>
                      <a:pPr algn="ctr" rtl="1" fontAlgn="b"/>
                      <a:r>
                        <a:rPr lang="fa-IR" sz="2000" b="1" i="0" u="none" strike="noStrike">
                          <a:solidFill>
                            <a:srgbClr val="000000"/>
                          </a:solidFill>
                          <a:latin typeface="Arial"/>
                          <a:cs typeface="B Nazanin" pitchFamily="2" charset="-78"/>
                        </a:rPr>
                        <a:t>متولدين جاري</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جمعيت</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ميزان باروري ويژه سني</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320">
                <a:tc>
                  <a:txBody>
                    <a:bodyPr/>
                    <a:lstStyle/>
                    <a:p>
                      <a:pPr algn="ctr" rtl="1" fontAlgn="ctr"/>
                      <a:r>
                        <a:rPr lang="fa-IR" sz="2000" b="1" i="0" u="none" strike="noStrike" dirty="0">
                          <a:solidFill>
                            <a:srgbClr val="000000"/>
                          </a:solidFill>
                          <a:latin typeface="B Titr"/>
                          <a:cs typeface="B Nazanin" pitchFamily="2" charset="-78"/>
                        </a:rPr>
                        <a:t>15-19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dirty="0">
                          <a:solidFill>
                            <a:srgbClr val="000000"/>
                          </a:solidFill>
                          <a:latin typeface="B Titr"/>
                          <a:cs typeface="B Nazanin" pitchFamily="2" charset="-78"/>
                        </a:rPr>
                        <a:t>108900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3249881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33.50892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dirty="0">
                          <a:solidFill>
                            <a:srgbClr val="000000"/>
                          </a:solidFill>
                          <a:latin typeface="B Titr"/>
                          <a:cs typeface="B Nazanin" pitchFamily="2" charset="-78"/>
                        </a:rPr>
                        <a:t>358225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4255782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84.17372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25-29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428357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4466388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95.9068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30-34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282504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3534055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79.93764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35-39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117996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2687529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43.90501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a:solidFill>
                            <a:srgbClr val="000000"/>
                          </a:solidFill>
                          <a:latin typeface="B Titr"/>
                          <a:cs typeface="B Nazanin" pitchFamily="2" charset="-78"/>
                        </a:rPr>
                        <a:t>40-44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26140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2377831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10.99321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ctr" rtl="1" fontAlgn="ctr"/>
                      <a:r>
                        <a:rPr lang="fa-IR" sz="2000" b="1" i="0" u="none" strike="noStrike" dirty="0">
                          <a:solidFill>
                            <a:srgbClr val="000000"/>
                          </a:solidFill>
                          <a:latin typeface="B Titr"/>
                          <a:cs typeface="B Nazanin" pitchFamily="2" charset="-78"/>
                        </a:rPr>
                        <a:t>45-49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ctr"/>
                      <a:r>
                        <a:rPr lang="fa-IR" sz="2000" b="1" i="0" u="none" strike="noStrike">
                          <a:solidFill>
                            <a:srgbClr val="000000"/>
                          </a:solidFill>
                          <a:latin typeface="B Titr"/>
                          <a:cs typeface="B Nazanin" pitchFamily="2" charset="-78"/>
                        </a:rPr>
                        <a:t>1921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a:solidFill>
                            <a:srgbClr val="000000"/>
                          </a:solidFill>
                          <a:latin typeface="Arial"/>
                          <a:cs typeface="B Nazanin" pitchFamily="2" charset="-78"/>
                        </a:rPr>
                        <a:t>1970825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1" fontAlgn="b"/>
                      <a:r>
                        <a:rPr lang="fa-IR" sz="2000" b="1" i="0" u="none" strike="noStrike" dirty="0">
                          <a:solidFill>
                            <a:srgbClr val="000000"/>
                          </a:solidFill>
                          <a:latin typeface="Arial"/>
                          <a:cs typeface="B Nazanin" pitchFamily="2" charset="-78"/>
                        </a:rPr>
                        <a:t>0.974719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7320">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rtl="1" fontAlgn="b"/>
                      <a:endParaRPr lang="fa-IR" sz="2000" b="1" i="0" u="none" strike="noStrike" dirty="0">
                        <a:solidFill>
                          <a:srgbClr val="000000"/>
                        </a:solidFill>
                        <a:latin typeface="Arial"/>
                        <a:cs typeface="B Nazanin" pitchFamily="2" charset="-78"/>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597960">
                <a:tc>
                  <a:txBody>
                    <a:bodyPr/>
                    <a:lstStyle/>
                    <a:p>
                      <a:pPr algn="ctr" rtl="1" fontAlgn="ctr"/>
                      <a:r>
                        <a:rPr lang="fa-IR" sz="2000" b="1" i="0" u="none" strike="noStrike" dirty="0">
                          <a:solidFill>
                            <a:srgbClr val="000000"/>
                          </a:solidFill>
                          <a:latin typeface="B Titr"/>
                          <a:cs typeface="B Nazanin" pitchFamily="2" charset="-78"/>
                        </a:rPr>
                        <a:t>ميزان باروري كل (</a:t>
                      </a:r>
                      <a:r>
                        <a:rPr lang="en-US" sz="2000" b="1" i="0" u="none" strike="noStrike" dirty="0" smtClean="0">
                          <a:solidFill>
                            <a:srgbClr val="000000"/>
                          </a:solidFill>
                          <a:latin typeface="B Titr"/>
                          <a:cs typeface="B Nazanin" pitchFamily="2" charset="-78"/>
                        </a:rPr>
                        <a:t>TFR</a:t>
                      </a:r>
                      <a:r>
                        <a:rPr lang="fa-IR" sz="2000" b="1" i="0" u="none" strike="noStrike" dirty="0" smtClean="0">
                          <a:solidFill>
                            <a:srgbClr val="000000"/>
                          </a:solidFill>
                          <a:latin typeface="B Titr"/>
                          <a:cs typeface="B Nazanin" pitchFamily="2" charset="-78"/>
                        </a:rPr>
                        <a:t>)</a:t>
                      </a:r>
                      <a:endParaRPr lang="en-US" sz="2000" b="1" i="0" u="none" strike="noStrike" dirty="0">
                        <a:solidFill>
                          <a:srgbClr val="000000"/>
                        </a:solidFill>
                        <a:latin typeface="B Titr"/>
                        <a:cs typeface="B Nazanin" pitchFamily="2" charset="-78"/>
                      </a:endParaRPr>
                    </a:p>
                  </a:txBody>
                  <a:tcPr marL="0" marR="0" marT="0" marB="0" anchor="ctr">
                    <a:lnL>
                      <a:noFill/>
                    </a:lnL>
                    <a:lnR>
                      <a:noFill/>
                    </a:lnR>
                    <a:lnT>
                      <a:noFill/>
                    </a:lnT>
                    <a:lnB>
                      <a:noFill/>
                    </a:lnB>
                  </a:tcPr>
                </a:tc>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a:noFill/>
                    </a:lnT>
                    <a:lnB>
                      <a:noFill/>
                    </a:lnB>
                  </a:tcPr>
                </a:tc>
                <a:tc>
                  <a:txBody>
                    <a:bodyPr/>
                    <a:lstStyle/>
                    <a:p>
                      <a:pPr algn="l" rtl="1" fontAlgn="b"/>
                      <a:endParaRPr lang="fa-IR" sz="2000" b="1" i="0" u="none" strike="noStrike">
                        <a:solidFill>
                          <a:srgbClr val="000000"/>
                        </a:solidFill>
                        <a:latin typeface="Arial"/>
                        <a:cs typeface="B Nazanin" pitchFamily="2" charset="-78"/>
                      </a:endParaRPr>
                    </a:p>
                  </a:txBody>
                  <a:tcPr marL="0" marR="0" marT="0" marB="0" anchor="b">
                    <a:lnL>
                      <a:noFill/>
                    </a:lnL>
                    <a:lnR>
                      <a:noFill/>
                    </a:lnR>
                    <a:lnT>
                      <a:noFill/>
                    </a:lnT>
                    <a:lnB>
                      <a:noFill/>
                    </a:lnB>
                  </a:tcPr>
                </a:tc>
                <a:tc>
                  <a:txBody>
                    <a:bodyPr/>
                    <a:lstStyle/>
                    <a:p>
                      <a:pPr algn="r" rtl="1" fontAlgn="b"/>
                      <a:r>
                        <a:rPr lang="fa-IR" sz="3600" b="1" i="0" u="none" strike="noStrike" dirty="0" smtClean="0">
                          <a:solidFill>
                            <a:srgbClr val="C00000"/>
                          </a:solidFill>
                          <a:latin typeface="Arial"/>
                          <a:cs typeface="B Nazanin" pitchFamily="2" charset="-78"/>
                        </a:rPr>
                        <a:t>1.74</a:t>
                      </a:r>
                      <a:endParaRPr lang="fa-IR" sz="3600" b="1" i="0" u="none" strike="noStrike" dirty="0">
                        <a:solidFill>
                          <a:srgbClr val="C00000"/>
                        </a:solidFill>
                        <a:latin typeface="Arial"/>
                        <a:cs typeface="B Nazanin" pitchFamily="2" charset="-78"/>
                      </a:endParaRPr>
                    </a:p>
                  </a:txBody>
                  <a:tcPr marL="0" marR="0" marT="0" marB="0" anchor="b">
                    <a:lnL>
                      <a:noFill/>
                    </a:lnL>
                    <a:lnR>
                      <a:noFill/>
                    </a:lnR>
                    <a:lnT>
                      <a:noFill/>
                    </a:lnT>
                    <a:lnB>
                      <a:noFill/>
                    </a:lnB>
                    <a:solidFill>
                      <a:srgbClr val="92D050"/>
                    </a:solidFill>
                  </a:tcPr>
                </a:tc>
              </a:tr>
            </a:tbl>
          </a:graphicData>
        </a:graphic>
      </p:graphicFrame>
      <p:sp>
        <p:nvSpPr>
          <p:cNvPr id="3" name="Title 2"/>
          <p:cNvSpPr>
            <a:spLocks noGrp="1"/>
          </p:cNvSpPr>
          <p:nvPr>
            <p:ph type="title"/>
          </p:nvPr>
        </p:nvSpPr>
        <p:spPr>
          <a:xfrm>
            <a:off x="381000" y="152400"/>
            <a:ext cx="8229600" cy="1143000"/>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4400" dirty="0" smtClean="0">
                <a:solidFill>
                  <a:schemeClr val="accent2">
                    <a:lumMod val="50000"/>
                  </a:schemeClr>
                </a:solidFill>
                <a:latin typeface="Calibri" pitchFamily="34" charset="0"/>
                <a:cs typeface="B Titr" pitchFamily="2" charset="-78"/>
              </a:rPr>
              <a:t/>
            </a:r>
            <a:br>
              <a:rPr lang="en-US" sz="4400" dirty="0" smtClean="0">
                <a:solidFill>
                  <a:schemeClr val="accent2">
                    <a:lumMod val="50000"/>
                  </a:schemeClr>
                </a:solidFill>
                <a:latin typeface="Calibri" pitchFamily="34" charset="0"/>
                <a:cs typeface="B Titr" pitchFamily="2" charset="-78"/>
              </a:rPr>
            </a:br>
            <a:r>
              <a:rPr lang="fa-IR" sz="4400" dirty="0" smtClean="0">
                <a:solidFill>
                  <a:schemeClr val="accent2">
                    <a:lumMod val="50000"/>
                  </a:schemeClr>
                </a:solidFill>
                <a:latin typeface="Calibri" pitchFamily="34" charset="0"/>
                <a:cs typeface="B Titr" pitchFamily="2" charset="-78"/>
              </a:rPr>
              <a:t>ميزان باروري كل در ايران</a:t>
            </a:r>
            <a:br>
              <a:rPr lang="fa-IR" sz="4400" dirty="0" smtClean="0">
                <a:solidFill>
                  <a:schemeClr val="accent2">
                    <a:lumMod val="50000"/>
                  </a:schemeClr>
                </a:solidFill>
                <a:latin typeface="Calibri" pitchFamily="34" charset="0"/>
                <a:cs typeface="B Titr" pitchFamily="2" charset="-78"/>
              </a:rPr>
            </a:br>
            <a:r>
              <a:rPr lang="fa-IR" sz="2000" dirty="0" smtClean="0">
                <a:solidFill>
                  <a:schemeClr val="accent2">
                    <a:lumMod val="50000"/>
                  </a:schemeClr>
                </a:solidFill>
                <a:latin typeface="Calibri" pitchFamily="34" charset="0"/>
                <a:cs typeface="B Titr" pitchFamily="2" charset="-78"/>
              </a:rPr>
              <a:t/>
            </a:r>
            <a:br>
              <a:rPr lang="fa-IR" sz="2000" dirty="0" smtClean="0">
                <a:solidFill>
                  <a:schemeClr val="accent2">
                    <a:lumMod val="50000"/>
                  </a:schemeClr>
                </a:solidFill>
                <a:latin typeface="Calibri" pitchFamily="34" charset="0"/>
                <a:cs typeface="B Titr" pitchFamily="2" charset="-78"/>
              </a:rPr>
            </a:br>
            <a:r>
              <a:rPr lang="fa-IR" sz="2000" dirty="0" smtClean="0">
                <a:solidFill>
                  <a:schemeClr val="accent2">
                    <a:lumMod val="50000"/>
                  </a:schemeClr>
                </a:solidFill>
                <a:latin typeface="Calibri" pitchFamily="34" charset="0"/>
                <a:cs typeface="B Titr" pitchFamily="2" charset="-78"/>
              </a:rPr>
              <a:t>(متوسط تعداد فرزندان زنده به دنيا آورده هر مادر)</a:t>
            </a:r>
            <a:endParaRPr lang="fa-IR" sz="2000" dirty="0">
              <a:solidFill>
                <a:schemeClr val="accent2">
                  <a:lumMod val="50000"/>
                </a:schemeClr>
              </a:solidFill>
            </a:endParaRPr>
          </a:p>
        </p:txBody>
      </p:sp>
      <p:sp>
        <p:nvSpPr>
          <p:cNvPr id="4" name="TextBox 3"/>
          <p:cNvSpPr txBox="1"/>
          <p:nvPr/>
        </p:nvSpPr>
        <p:spPr>
          <a:xfrm>
            <a:off x="3491880" y="6372036"/>
            <a:ext cx="4536504" cy="369332"/>
          </a:xfrm>
          <a:prstGeom prst="rect">
            <a:avLst/>
          </a:prstGeom>
          <a:noFill/>
        </p:spPr>
        <p:txBody>
          <a:bodyPr wrap="square" rtlCol="1">
            <a:spAutoFit/>
          </a:bodyPr>
          <a:lstStyle/>
          <a:p>
            <a:r>
              <a:rPr lang="fa-IR" dirty="0" smtClean="0">
                <a:cs typeface="B Nazanin" pitchFamily="2" charset="-78"/>
              </a:rPr>
              <a:t>منبع: آمارهاي پايگاه اطلاعات جمعيت کشور</a:t>
            </a:r>
            <a:endParaRPr lang="fa-IR" dirty="0">
              <a:cs typeface="B Nazanin" pitchFamily="2" charset="-78"/>
            </a:endParaRPr>
          </a:p>
        </p:txBody>
      </p:sp>
      <p:sp>
        <p:nvSpPr>
          <p:cNvPr id="5" name="Slide Number Placeholder 4"/>
          <p:cNvSpPr>
            <a:spLocks noGrp="1"/>
          </p:cNvSpPr>
          <p:nvPr>
            <p:ph type="sldNum" sz="quarter" idx="12"/>
          </p:nvPr>
        </p:nvSpPr>
        <p:spPr/>
        <p:txBody>
          <a:bodyPr/>
          <a:lstStyle/>
          <a:p>
            <a:fld id="{98929272-9026-4EE7-B258-6FE021C14724}" type="slidenum">
              <a:rPr lang="en-US" smtClean="0"/>
              <a:pPr/>
              <a:t>39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6719" y="365125"/>
            <a:ext cx="8310563" cy="6064250"/>
          </a:xfrm>
          <a:prstGeom prst="roundRect">
            <a:avLst>
              <a:gd name="adj" fmla="val 2200"/>
            </a:avLst>
          </a:prstGeom>
          <a:ln/>
        </p:spPr>
        <p:style>
          <a:lnRef idx="2">
            <a:schemeClr val="accent3"/>
          </a:lnRef>
          <a:fillRef idx="1">
            <a:schemeClr val="lt1"/>
          </a:fillRef>
          <a:effectRef idx="0">
            <a:schemeClr val="accent3"/>
          </a:effectRef>
          <a:fontRef idx="minor">
            <a:schemeClr val="dk1"/>
          </a:fontRef>
        </p:style>
        <p:txBody>
          <a:bodyPr lIns="91429" tIns="45715" rIns="91429" bIns="45715" rtlCol="1" anchor="ctr"/>
          <a:lstStyle/>
          <a:p>
            <a:pPr algn="ctr" defTabSz="914290" rtl="1">
              <a:defRPr/>
            </a:pPr>
            <a:r>
              <a:rPr lang="fa-IR" dirty="0">
                <a:solidFill>
                  <a:prstClr val="white"/>
                </a:solidFill>
              </a:rPr>
              <a:t>ز</a:t>
            </a:r>
          </a:p>
        </p:txBody>
      </p:sp>
      <p:sp>
        <p:nvSpPr>
          <p:cNvPr id="203779" name="Content Placeholder 1"/>
          <p:cNvSpPr txBox="1">
            <a:spLocks/>
          </p:cNvSpPr>
          <p:nvPr/>
        </p:nvSpPr>
        <p:spPr bwMode="auto">
          <a:xfrm>
            <a:off x="756047" y="1214438"/>
            <a:ext cx="7775972" cy="4806950"/>
          </a:xfrm>
          <a:prstGeom prst="rect">
            <a:avLst/>
          </a:prstGeom>
          <a:noFill/>
          <a:ln w="9525">
            <a:noFill/>
            <a:miter lim="800000"/>
            <a:headEnd/>
            <a:tailEnd/>
          </a:ln>
        </p:spPr>
        <p:txBody>
          <a:bodyPr/>
          <a:lstStyle/>
          <a:p>
            <a:pPr marL="723900" lvl="2" indent="-635000" algn="justLow" rtl="1" fontAlgn="base">
              <a:lnSpc>
                <a:spcPct val="200000"/>
              </a:lnSpc>
              <a:spcBef>
                <a:spcPts val="400"/>
              </a:spcBef>
              <a:spcAft>
                <a:spcPct val="0"/>
              </a:spcAft>
              <a:buClr>
                <a:srgbClr val="4F81BD"/>
              </a:buClr>
              <a:buSzPct val="68000"/>
            </a:pPr>
            <a:r>
              <a:rPr lang="fa-IR" sz="2700" b="1" dirty="0" smtClean="0">
                <a:solidFill>
                  <a:srgbClr val="CC0000"/>
                </a:solidFill>
                <a:cs typeface="B Titr" pitchFamily="2" charset="-78"/>
              </a:rPr>
              <a:t>1.  </a:t>
            </a:r>
            <a:r>
              <a:rPr lang="fa-IR" sz="2700" b="1" dirty="0" smtClean="0">
                <a:solidFill>
                  <a:srgbClr val="003399"/>
                </a:solidFill>
                <a:cs typeface="B Titr" pitchFamily="2" charset="-78"/>
              </a:rPr>
              <a:t>بحران میزان باروری و تجدید نسل</a:t>
            </a:r>
          </a:p>
          <a:p>
            <a:pPr marL="723900" lvl="2" indent="-635000" algn="justLow" rtl="1" fontAlgn="base">
              <a:lnSpc>
                <a:spcPct val="200000"/>
              </a:lnSpc>
              <a:spcBef>
                <a:spcPts val="400"/>
              </a:spcBef>
              <a:spcAft>
                <a:spcPct val="0"/>
              </a:spcAft>
              <a:buClr>
                <a:srgbClr val="4F81BD"/>
              </a:buClr>
              <a:buSzPct val="68000"/>
            </a:pPr>
            <a:r>
              <a:rPr lang="fa-IR" sz="2700" b="1" dirty="0" smtClean="0">
                <a:solidFill>
                  <a:srgbClr val="EA0000"/>
                </a:solidFill>
                <a:cs typeface="B Titr" pitchFamily="2" charset="-78"/>
                <a:sym typeface="Wingdings" pitchFamily="2" charset="2"/>
              </a:rPr>
              <a:t>2. </a:t>
            </a:r>
            <a:r>
              <a:rPr lang="fa-IR" sz="2700" b="1" dirty="0" smtClean="0">
                <a:solidFill>
                  <a:srgbClr val="003399"/>
                </a:solidFill>
                <a:cs typeface="B Titr" pitchFamily="2" charset="-78"/>
              </a:rPr>
              <a:t> كاهش حجم كل جمعيت ملي</a:t>
            </a:r>
            <a:endParaRPr lang="fa-IR" sz="2400" b="1" dirty="0" smtClean="0">
              <a:solidFill>
                <a:srgbClr val="003399"/>
              </a:solidFill>
              <a:cs typeface="B Titr" pitchFamily="2" charset="-78"/>
            </a:endParaRPr>
          </a:p>
          <a:p>
            <a:pPr marL="723900" lvl="2" indent="-635000" algn="justLow" rtl="1" fontAlgn="base">
              <a:lnSpc>
                <a:spcPct val="200000"/>
              </a:lnSpc>
              <a:spcBef>
                <a:spcPts val="400"/>
              </a:spcBef>
              <a:spcAft>
                <a:spcPct val="0"/>
              </a:spcAft>
              <a:buClr>
                <a:srgbClr val="4F81BD"/>
              </a:buClr>
              <a:buSzPct val="68000"/>
            </a:pPr>
            <a:r>
              <a:rPr lang="fa-IR" sz="2700" b="1" dirty="0" smtClean="0">
                <a:solidFill>
                  <a:srgbClr val="EA0000"/>
                </a:solidFill>
                <a:cs typeface="B Titr" pitchFamily="2" charset="-78"/>
                <a:sym typeface="Wingdings" pitchFamily="2" charset="2"/>
              </a:rPr>
              <a:t>3.</a:t>
            </a:r>
            <a:r>
              <a:rPr lang="fa-IR" sz="2700" b="1" dirty="0" smtClean="0">
                <a:solidFill>
                  <a:srgbClr val="003399"/>
                </a:solidFill>
                <a:cs typeface="B Titr" pitchFamily="2" charset="-78"/>
              </a:rPr>
              <a:t>  بحران كاهش نيروي در سن كار</a:t>
            </a:r>
          </a:p>
          <a:p>
            <a:pPr marL="723900" lvl="2" indent="-635000" algn="justLow" rtl="1" fontAlgn="base">
              <a:lnSpc>
                <a:spcPct val="200000"/>
              </a:lnSpc>
              <a:spcBef>
                <a:spcPts val="400"/>
              </a:spcBef>
              <a:spcAft>
                <a:spcPct val="0"/>
              </a:spcAft>
              <a:buClr>
                <a:srgbClr val="4F81BD"/>
              </a:buClr>
              <a:buSzPct val="68000"/>
            </a:pPr>
            <a:r>
              <a:rPr lang="fa-IR" sz="2700" b="1" dirty="0" smtClean="0">
                <a:solidFill>
                  <a:srgbClr val="EA0000"/>
                </a:solidFill>
                <a:cs typeface="B Titr" pitchFamily="2" charset="-78"/>
                <a:sym typeface="Wingdings" pitchFamily="2" charset="2"/>
              </a:rPr>
              <a:t>4.</a:t>
            </a:r>
            <a:r>
              <a:rPr lang="fa-IR" sz="2700" b="1" dirty="0" smtClean="0">
                <a:solidFill>
                  <a:srgbClr val="003399"/>
                </a:solidFill>
                <a:cs typeface="B Titr" pitchFamily="2" charset="-78"/>
              </a:rPr>
              <a:t>  بحران سالمندي جمعيت</a:t>
            </a:r>
          </a:p>
          <a:p>
            <a:pPr marL="723900" lvl="2" indent="-635000" algn="justLow" rtl="1" fontAlgn="base">
              <a:lnSpc>
                <a:spcPct val="200000"/>
              </a:lnSpc>
              <a:spcBef>
                <a:spcPts val="400"/>
              </a:spcBef>
              <a:spcAft>
                <a:spcPct val="0"/>
              </a:spcAft>
              <a:buClr>
                <a:srgbClr val="4F81BD"/>
              </a:buClr>
              <a:buSzPct val="68000"/>
            </a:pPr>
            <a:r>
              <a:rPr lang="fa-IR" sz="2700" b="1" dirty="0" smtClean="0">
                <a:solidFill>
                  <a:srgbClr val="EA0000"/>
                </a:solidFill>
                <a:cs typeface="B Titr" pitchFamily="2" charset="-78"/>
                <a:sym typeface="Wingdings" pitchFamily="2" charset="2"/>
              </a:rPr>
              <a:t>5.</a:t>
            </a:r>
            <a:r>
              <a:rPr lang="fa-IR" sz="2700" b="1" dirty="0" smtClean="0">
                <a:solidFill>
                  <a:srgbClr val="003399"/>
                </a:solidFill>
                <a:cs typeface="B Titr" pitchFamily="2" charset="-78"/>
              </a:rPr>
              <a:t>  افزايش مهاجرت‌هاي بين‌المللي و تغييرات هويتي و فرهنگي</a:t>
            </a:r>
          </a:p>
        </p:txBody>
      </p:sp>
      <p:sp>
        <p:nvSpPr>
          <p:cNvPr id="2" name="Plaque 1"/>
          <p:cNvSpPr/>
          <p:nvPr/>
        </p:nvSpPr>
        <p:spPr>
          <a:xfrm>
            <a:off x="676894" y="549275"/>
            <a:ext cx="7855125" cy="856444"/>
          </a:xfrm>
          <a:prstGeom prst="plaque">
            <a:avLst>
              <a:gd name="adj" fmla="val 21448"/>
            </a:avLst>
          </a:prstGeom>
        </p:spPr>
        <p:style>
          <a:lnRef idx="2">
            <a:schemeClr val="accent2"/>
          </a:lnRef>
          <a:fillRef idx="1">
            <a:schemeClr val="lt1"/>
          </a:fillRef>
          <a:effectRef idx="0">
            <a:schemeClr val="accent2"/>
          </a:effectRef>
          <a:fontRef idx="minor">
            <a:schemeClr val="dk1"/>
          </a:fontRef>
        </p:style>
        <p:txBody>
          <a:bodyPr rtlCol="1" anchor="ctr"/>
          <a:lstStyle/>
          <a:p>
            <a:pPr algn="ctr" rtl="1">
              <a:defRPr/>
            </a:pPr>
            <a:r>
              <a:rPr lang="fa-IR" sz="4800" dirty="0" smtClean="0">
                <a:solidFill>
                  <a:schemeClr val="accent2">
                    <a:lumMod val="50000"/>
                  </a:schemeClr>
                </a:solidFill>
                <a:cs typeface="B Titr" pitchFamily="2" charset="-78"/>
              </a:rPr>
              <a:t>چالش </a:t>
            </a:r>
            <a:r>
              <a:rPr lang="fa-IR" sz="4800" dirty="0">
                <a:solidFill>
                  <a:schemeClr val="accent2">
                    <a:lumMod val="50000"/>
                  </a:schemeClr>
                </a:solidFill>
                <a:cs typeface="B Titr" pitchFamily="2" charset="-78"/>
              </a:rPr>
              <a:t>های  جمعيتي</a:t>
            </a:r>
            <a:endParaRPr lang="fa-IR" sz="4800" dirty="0">
              <a:solidFill>
                <a:schemeClr val="accent2">
                  <a:lumMod val="50000"/>
                </a:schemeClr>
              </a:solidFill>
            </a:endParaRPr>
          </a:p>
        </p:txBody>
      </p:sp>
      <p:sp>
        <p:nvSpPr>
          <p:cNvPr id="6" name="Slide Number Placeholder 5"/>
          <p:cNvSpPr>
            <a:spLocks noGrp="1"/>
          </p:cNvSpPr>
          <p:nvPr>
            <p:ph type="sldNum" sz="quarter" idx="12"/>
          </p:nvPr>
        </p:nvSpPr>
        <p:spPr/>
        <p:txBody>
          <a:bodyPr/>
          <a:lstStyle/>
          <a:p>
            <a:fld id="{98929272-9026-4EE7-B258-6FE021C14724}" type="slidenum">
              <a:rPr lang="en-US" smtClean="0"/>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9889599">
            <a:off x="-218363" y="2476208"/>
            <a:ext cx="9608024" cy="1631216"/>
          </a:xfrm>
          <a:prstGeom prst="rect">
            <a:avLst/>
          </a:prstGeom>
          <a:noFill/>
        </p:spPr>
        <p:txBody>
          <a:bodyPr wrap="square" rtlCol="1">
            <a:spAutoFit/>
          </a:bodyPr>
          <a:lstStyle/>
          <a:p>
            <a:pPr algn="ctr"/>
            <a:r>
              <a:rPr lang="fa-IR" sz="5000" dirty="0">
                <a:solidFill>
                  <a:schemeClr val="bg2">
                    <a:lumMod val="50000"/>
                  </a:schemeClr>
                </a:solidFill>
                <a:cs typeface="B Titr"/>
              </a:rPr>
              <a:t>سیاست های کشور های غربی در مورد جمعیت ایران</a:t>
            </a:r>
          </a:p>
        </p:txBody>
      </p:sp>
      <p:sp>
        <p:nvSpPr>
          <p:cNvPr id="3" name="Slide Number Placeholder 2"/>
          <p:cNvSpPr>
            <a:spLocks noGrp="1"/>
          </p:cNvSpPr>
          <p:nvPr>
            <p:ph type="sldNum" sz="quarter" idx="12"/>
          </p:nvPr>
        </p:nvSpPr>
        <p:spPr/>
        <p:txBody>
          <a:bodyPr/>
          <a:lstStyle/>
          <a:p>
            <a:fld id="{98929272-9026-4EE7-B258-6FE021C14724}" type="slidenum">
              <a:rPr lang="en-US" smtClean="0"/>
              <a:pPr/>
              <a:t>40</a:t>
            </a:fld>
            <a:endParaRPr lang="en-US"/>
          </a:p>
        </p:txBody>
      </p:sp>
    </p:spTree>
    <p:extLst>
      <p:ext uri="{BB962C8B-B14F-4D97-AF65-F5344CB8AC3E}">
        <p14:creationId xmlns:p14="http://schemas.microsoft.com/office/powerpoint/2010/main" val="2426534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16719" y="774565"/>
            <a:ext cx="8310563" cy="6064250"/>
          </a:xfrm>
          <a:prstGeom prst="roundRect">
            <a:avLst>
              <a:gd name="adj" fmla="val 2200"/>
            </a:avLst>
          </a:prstGeom>
          <a:ln/>
        </p:spPr>
        <p:style>
          <a:lnRef idx="2">
            <a:schemeClr val="accent6"/>
          </a:lnRef>
          <a:fillRef idx="1">
            <a:schemeClr val="lt1"/>
          </a:fillRef>
          <a:effectRef idx="0">
            <a:schemeClr val="accent6"/>
          </a:effectRef>
          <a:fontRef idx="minor">
            <a:schemeClr val="dk1"/>
          </a:fontRef>
        </p:style>
        <p:txBody>
          <a:bodyPr lIns="91429" tIns="45715" rIns="91429" bIns="45715" rtlCol="1" anchor="ctr"/>
          <a:lstStyle/>
          <a:p>
            <a:pPr algn="ctr" defTabSz="914290" rtl="1">
              <a:defRPr/>
            </a:pPr>
            <a:r>
              <a:rPr lang="fa-IR" dirty="0">
                <a:solidFill>
                  <a:schemeClr val="accent2">
                    <a:lumMod val="50000"/>
                  </a:schemeClr>
                </a:solidFill>
              </a:rPr>
              <a:t>ز</a:t>
            </a:r>
          </a:p>
        </p:txBody>
      </p:sp>
      <p:sp>
        <p:nvSpPr>
          <p:cNvPr id="238595" name="Title 1"/>
          <p:cNvSpPr>
            <a:spLocks noGrp="1"/>
          </p:cNvSpPr>
          <p:nvPr>
            <p:ph type="title"/>
          </p:nvPr>
        </p:nvSpPr>
        <p:spPr>
          <a:xfrm>
            <a:off x="621475" y="927995"/>
            <a:ext cx="8001000" cy="1143000"/>
          </a:xfrm>
        </p:spPr>
        <p:style>
          <a:lnRef idx="2">
            <a:schemeClr val="accent2"/>
          </a:lnRef>
          <a:fillRef idx="1">
            <a:schemeClr val="lt1"/>
          </a:fillRef>
          <a:effectRef idx="0">
            <a:schemeClr val="accent2"/>
          </a:effectRef>
          <a:fontRef idx="minor">
            <a:schemeClr val="dk1"/>
          </a:fontRef>
        </p:style>
        <p:txBody>
          <a:bodyPr/>
          <a:lstStyle/>
          <a:p>
            <a:pPr algn="ctr" rtl="1" eaLnBrk="1" hangingPunct="1"/>
            <a:r>
              <a:rPr lang="fa-IR" sz="2800" dirty="0" smtClean="0">
                <a:solidFill>
                  <a:srgbClr val="00B0F0"/>
                </a:solidFill>
                <a:cs typeface="B Titr" pitchFamily="2" charset="-78"/>
              </a:rPr>
              <a:t>برژينسكي</a:t>
            </a:r>
            <a:br>
              <a:rPr lang="fa-IR" sz="2800" dirty="0" smtClean="0">
                <a:solidFill>
                  <a:srgbClr val="00B0F0"/>
                </a:solidFill>
                <a:cs typeface="B Titr" pitchFamily="2" charset="-78"/>
              </a:rPr>
            </a:br>
            <a:r>
              <a:rPr lang="fa-IR" sz="2800" dirty="0" smtClean="0">
                <a:solidFill>
                  <a:srgbClr val="00B0F0"/>
                </a:solidFill>
                <a:cs typeface="B Titr" pitchFamily="2" charset="-78"/>
              </a:rPr>
              <a:t>سياستمدار كهنه‌كار و مشاور امنيت ملي سابق آمريكا</a:t>
            </a:r>
            <a:endParaRPr lang="en-US" sz="2800" dirty="0" smtClean="0">
              <a:solidFill>
                <a:srgbClr val="00B0F0"/>
              </a:solidFill>
              <a:cs typeface="B Titr" pitchFamily="2" charset="-78"/>
            </a:endParaRPr>
          </a:p>
        </p:txBody>
      </p:sp>
      <p:pic>
        <p:nvPicPr>
          <p:cNvPr id="238597" name="Picture 2"/>
          <p:cNvPicPr>
            <a:picLocks noGrp="1" noChangeAspect="1" noChangeArrowheads="1"/>
          </p:cNvPicPr>
          <p:nvPr>
            <p:ph sz="half" idx="2"/>
          </p:nvPr>
        </p:nvPicPr>
        <p:blipFill>
          <a:blip r:embed="rId2" cstate="print"/>
          <a:srcRect/>
          <a:stretch>
            <a:fillRect/>
          </a:stretch>
        </p:blipFill>
        <p:spPr>
          <a:xfrm>
            <a:off x="609600" y="2238241"/>
            <a:ext cx="2740819" cy="3687763"/>
          </a:xfrm>
        </p:spPr>
      </p:pic>
      <p:sp>
        <p:nvSpPr>
          <p:cNvPr id="238596" name="Content Placeholder 5"/>
          <p:cNvSpPr>
            <a:spLocks noGrp="1"/>
          </p:cNvSpPr>
          <p:nvPr>
            <p:ph sz="quarter" idx="4"/>
          </p:nvPr>
        </p:nvSpPr>
        <p:spPr>
          <a:xfrm>
            <a:off x="3429000" y="2232290"/>
            <a:ext cx="5257800" cy="5181600"/>
          </a:xfrm>
        </p:spPr>
        <p:txBody>
          <a:bodyPr>
            <a:normAutofit/>
          </a:bodyPr>
          <a:lstStyle/>
          <a:p>
            <a:pPr algn="justLow" rtl="1" eaLnBrk="1" hangingPunct="1"/>
            <a:r>
              <a:rPr lang="fa-IR" sz="3200" dirty="0" smtClean="0">
                <a:cs typeface="B Titr" pitchFamily="2" charset="-78"/>
              </a:rPr>
              <a:t>ازفكركردن به حمله پيشدستانه عليه تاسيسات هسته‌اي ايران اجتناب كنيد و گفت و گوها با تهران را حفظ كنيد، بالاتر از همه بازي طولاني مدتي را انجام دهيد، چون زمان،</a:t>
            </a:r>
            <a:r>
              <a:rPr lang="fa-IR" sz="3200" dirty="0" smtClean="0">
                <a:solidFill>
                  <a:srgbClr val="FF0000"/>
                </a:solidFill>
                <a:cs typeface="B Titr" pitchFamily="2" charset="-78"/>
              </a:rPr>
              <a:t> آمارهاي جمعيتي و تغيير نسل </a:t>
            </a:r>
            <a:r>
              <a:rPr lang="fa-IR" sz="3200" dirty="0" smtClean="0">
                <a:cs typeface="B Titr" pitchFamily="2" charset="-78"/>
              </a:rPr>
              <a:t>در ايران به نفع رژيم كنوني نيست».</a:t>
            </a:r>
            <a:endParaRPr lang="en-US" sz="3200" dirty="0" smtClean="0">
              <a:cs typeface="B Titr" pitchFamily="2" charset="-78"/>
            </a:endParaRPr>
          </a:p>
        </p:txBody>
      </p:sp>
      <p:sp>
        <p:nvSpPr>
          <p:cNvPr id="3" name="TextBox 2"/>
          <p:cNvSpPr txBox="1"/>
          <p:nvPr/>
        </p:nvSpPr>
        <p:spPr>
          <a:xfrm>
            <a:off x="1064525" y="136476"/>
            <a:ext cx="7274257" cy="553998"/>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fa-IR" sz="3000" dirty="0">
                <a:cs typeface="B Titr"/>
              </a:rPr>
              <a:t>سیاست های کشور های غربی در مورد جمعیت ایران</a:t>
            </a:r>
          </a:p>
        </p:txBody>
      </p:sp>
      <p:sp>
        <p:nvSpPr>
          <p:cNvPr id="7" name="Slide Number Placeholder 6"/>
          <p:cNvSpPr>
            <a:spLocks noGrp="1"/>
          </p:cNvSpPr>
          <p:nvPr>
            <p:ph type="sldNum" sz="quarter" idx="12"/>
          </p:nvPr>
        </p:nvSpPr>
        <p:spPr/>
        <p:txBody>
          <a:bodyPr/>
          <a:lstStyle/>
          <a:p>
            <a:fld id="{98929272-9026-4EE7-B258-6FE021C14724}" type="slidenum">
              <a:rPr lang="en-US" smtClean="0"/>
              <a:pPr/>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17500"/>
            <a:ext cx="7921575"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778202" y="2118904"/>
            <a:ext cx="5832648" cy="11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2844371" y="3030428"/>
            <a:ext cx="504056" cy="1428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Slide Number Placeholder 5"/>
          <p:cNvSpPr>
            <a:spLocks noGrp="1"/>
          </p:cNvSpPr>
          <p:nvPr>
            <p:ph type="sldNum" sz="quarter" idx="12"/>
          </p:nvPr>
        </p:nvSpPr>
        <p:spPr/>
        <p:txBody>
          <a:bodyPr/>
          <a:lstStyle/>
          <a:p>
            <a:fld id="{98929272-9026-4EE7-B258-6FE021C14724}" type="slidenum">
              <a:rPr lang="en-US" smtClean="0"/>
              <a:pPr/>
              <a:t>42</a:t>
            </a:fld>
            <a:endParaRPr lang="en-US"/>
          </a:p>
        </p:txBody>
      </p:sp>
    </p:spTree>
    <p:extLst>
      <p:ext uri="{BB962C8B-B14F-4D97-AF65-F5344CB8AC3E}">
        <p14:creationId xmlns:p14="http://schemas.microsoft.com/office/powerpoint/2010/main" val="1718250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ni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030241"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98929272-9026-4EE7-B258-6FE021C14724}" type="slidenum">
              <a:rPr lang="en-US" smtClean="0"/>
              <a:pPr/>
              <a:t>43</a:t>
            </a:fld>
            <a:endParaRPr lang="en-US"/>
          </a:p>
        </p:txBody>
      </p:sp>
    </p:spTree>
    <p:extLst>
      <p:ext uri="{BB962C8B-B14F-4D97-AF65-F5344CB8AC3E}">
        <p14:creationId xmlns:p14="http://schemas.microsoft.com/office/powerpoint/2010/main" val="2542631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85750" y="857250"/>
            <a:ext cx="8401050" cy="5643584"/>
          </a:xfrm>
        </p:spPr>
        <p:txBody>
          <a:bodyPr/>
          <a:lstStyle/>
          <a:p>
            <a:pPr algn="justLow" rtl="1">
              <a:buFont typeface="Wingdings 2" pitchFamily="18" charset="2"/>
              <a:buNone/>
            </a:pPr>
            <a:r>
              <a:rPr lang="fa-IR" sz="3500" dirty="0" smtClean="0">
                <a:solidFill>
                  <a:schemeClr val="accent2">
                    <a:lumMod val="50000"/>
                  </a:schemeClr>
                </a:solidFill>
                <a:latin typeface="+mj-lt"/>
                <a:ea typeface="+mj-ea"/>
                <a:cs typeface="B Titr" pitchFamily="2" charset="-78"/>
              </a:rPr>
              <a:t>عوامل سیاسی</a:t>
            </a:r>
            <a:r>
              <a:rPr lang="fa-IR" sz="3500" dirty="0" smtClean="0">
                <a:solidFill>
                  <a:schemeClr val="accent2">
                    <a:lumMod val="50000"/>
                  </a:schemeClr>
                </a:solidFill>
                <a:cs typeface="B Titr" pitchFamily="2" charset="-78"/>
              </a:rPr>
              <a:t> </a:t>
            </a:r>
            <a:r>
              <a:rPr lang="fa-IR" sz="3500" dirty="0" smtClean="0">
                <a:solidFill>
                  <a:schemeClr val="accent2">
                    <a:lumMod val="50000"/>
                  </a:schemeClr>
                </a:solidFill>
                <a:latin typeface="+mj-lt"/>
                <a:ea typeface="+mj-ea"/>
                <a:cs typeface="B Titr" pitchFamily="2" charset="-78"/>
              </a:rPr>
              <a:t>کاهش جمعیت</a:t>
            </a:r>
            <a:endParaRPr lang="en-US" sz="3500" dirty="0" smtClean="0">
              <a:solidFill>
                <a:schemeClr val="accent2">
                  <a:lumMod val="50000"/>
                </a:schemeClr>
              </a:solidFill>
              <a:latin typeface="+mj-lt"/>
              <a:ea typeface="+mj-ea"/>
              <a:cs typeface="B Titr" pitchFamily="2" charset="-78"/>
            </a:endParaRPr>
          </a:p>
          <a:p>
            <a:pPr algn="justLow" rtl="1">
              <a:buFont typeface="Wingdings 2" pitchFamily="18" charset="2"/>
              <a:buNone/>
            </a:pPr>
            <a:endParaRPr lang="en-US" sz="3500" dirty="0" smtClean="0">
              <a:solidFill>
                <a:schemeClr val="accent2">
                  <a:lumMod val="50000"/>
                </a:schemeClr>
              </a:solidFill>
              <a:latin typeface="+mj-lt"/>
              <a:ea typeface="+mj-ea"/>
              <a:cs typeface="B Titr" pitchFamily="2" charset="-78"/>
            </a:endParaRPr>
          </a:p>
          <a:p>
            <a:pPr algn="justLow" rtl="1">
              <a:lnSpc>
                <a:spcPct val="100000"/>
              </a:lnSpc>
            </a:pPr>
            <a:r>
              <a:rPr lang="fa-IR" sz="3000" dirty="0" smtClean="0">
                <a:solidFill>
                  <a:schemeClr val="accent5">
                    <a:lumMod val="75000"/>
                  </a:schemeClr>
                </a:solidFill>
                <a:effectLst>
                  <a:outerShdw blurRad="38100" dist="38100" dir="2700000" algn="tl">
                    <a:srgbClr val="000000">
                      <a:alpha val="43137"/>
                    </a:srgbClr>
                  </a:outerShdw>
                </a:effectLst>
                <a:cs typeface="B Titr" pitchFamily="2" charset="-78"/>
              </a:rPr>
              <a:t>نقش ابرقدرت‌ها در كنترل جمعيت جهاني </a:t>
            </a:r>
            <a:endParaRPr lang="en-US" sz="3000" dirty="0" smtClean="0">
              <a:solidFill>
                <a:schemeClr val="accent5">
                  <a:lumMod val="75000"/>
                </a:schemeClr>
              </a:solidFill>
              <a:effectLst>
                <a:outerShdw blurRad="38100" dist="38100" dir="2700000" algn="tl">
                  <a:srgbClr val="000000">
                    <a:alpha val="43137"/>
                  </a:srgbClr>
                </a:outerShdw>
              </a:effectLst>
              <a:cs typeface="B Titr" pitchFamily="2" charset="-78"/>
            </a:endParaRPr>
          </a:p>
          <a:p>
            <a:pPr algn="justLow" rtl="1">
              <a:lnSpc>
                <a:spcPct val="100000"/>
              </a:lnSpc>
            </a:pPr>
            <a:r>
              <a:rPr lang="fa-IR" sz="3000" dirty="0" smtClean="0">
                <a:solidFill>
                  <a:schemeClr val="accent5">
                    <a:lumMod val="75000"/>
                  </a:schemeClr>
                </a:solidFill>
                <a:effectLst>
                  <a:outerShdw blurRad="38100" dist="38100" dir="2700000" algn="tl">
                    <a:srgbClr val="000000">
                      <a:alpha val="43137"/>
                    </a:srgbClr>
                  </a:outerShdw>
                </a:effectLst>
                <a:cs typeface="B Titr" pitchFamily="2" charset="-78"/>
              </a:rPr>
              <a:t>نگرانی کشورهای غربی از افزايش جمعيت کشور‌هاي اسلامي</a:t>
            </a:r>
            <a:endParaRPr lang="en-US" sz="3000" dirty="0" smtClean="0">
              <a:solidFill>
                <a:schemeClr val="accent5">
                  <a:lumMod val="75000"/>
                </a:schemeClr>
              </a:solidFill>
              <a:effectLst>
                <a:outerShdw blurRad="38100" dist="38100" dir="2700000" algn="tl">
                  <a:srgbClr val="000000">
                    <a:alpha val="43137"/>
                  </a:srgbClr>
                </a:outerShdw>
              </a:effectLst>
              <a:cs typeface="B Titr" pitchFamily="2" charset="-78"/>
            </a:endParaRPr>
          </a:p>
          <a:p>
            <a:pPr algn="justLow" rtl="1">
              <a:lnSpc>
                <a:spcPct val="100000"/>
              </a:lnSpc>
            </a:pPr>
            <a:r>
              <a:rPr lang="fa-IR" sz="3000" dirty="0" smtClean="0">
                <a:solidFill>
                  <a:schemeClr val="accent5">
                    <a:lumMod val="75000"/>
                  </a:schemeClr>
                </a:solidFill>
                <a:effectLst>
                  <a:outerShdw blurRad="38100" dist="38100" dir="2700000" algn="tl">
                    <a:srgbClr val="000000">
                      <a:alpha val="43137"/>
                    </a:srgbClr>
                  </a:outerShdw>
                </a:effectLst>
                <a:cs typeface="B Titr" pitchFamily="2" charset="-78"/>
              </a:rPr>
              <a:t>به راه انداختن جنگ جمعیتی با هدف کاهش جمعیت مسلمانان از سوی بنگاههای صهيونيستي و تشویق زنان یهودی به زایش و افزایش جمعیت</a:t>
            </a:r>
            <a:endParaRPr lang="en-US" sz="3000" dirty="0" smtClean="0">
              <a:solidFill>
                <a:schemeClr val="accent5">
                  <a:lumMod val="75000"/>
                </a:schemeClr>
              </a:solidFill>
              <a:effectLst>
                <a:outerShdw blurRad="38100" dist="38100" dir="2700000" algn="tl">
                  <a:srgbClr val="000000">
                    <a:alpha val="43137"/>
                  </a:srgbClr>
                </a:outerShdw>
              </a:effectLst>
              <a:cs typeface="B Titr" pitchFamily="2" charset="-78"/>
            </a:endParaRPr>
          </a:p>
          <a:p>
            <a:pPr algn="justLow" rtl="1">
              <a:lnSpc>
                <a:spcPct val="100000"/>
              </a:lnSpc>
            </a:pPr>
            <a:r>
              <a:rPr lang="fa-IR" sz="3000" dirty="0" smtClean="0">
                <a:solidFill>
                  <a:schemeClr val="accent5">
                    <a:lumMod val="75000"/>
                  </a:schemeClr>
                </a:solidFill>
                <a:effectLst>
                  <a:outerShdw blurRad="38100" dist="38100" dir="2700000" algn="tl">
                    <a:srgbClr val="000000">
                      <a:alpha val="43137"/>
                    </a:srgbClr>
                  </a:outerShdw>
                </a:effectLst>
                <a:cs typeface="B Titr" pitchFamily="2" charset="-78"/>
              </a:rPr>
              <a:t>سياستگذاري و فرماندهي سردمداران جهاني در راستای کاهش جمعیت در کشورهای اسلامی</a:t>
            </a:r>
            <a:endParaRPr lang="en-US" sz="3000" dirty="0" smtClean="0">
              <a:solidFill>
                <a:schemeClr val="accent5">
                  <a:lumMod val="75000"/>
                </a:schemeClr>
              </a:solidFill>
              <a:effectLst>
                <a:outerShdw blurRad="38100" dist="38100" dir="2700000" algn="tl">
                  <a:srgbClr val="000000">
                    <a:alpha val="43137"/>
                  </a:srgbClr>
                </a:outerShdw>
              </a:effectLst>
              <a:cs typeface="B Titr"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44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20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0">
                                            <p:txEl>
                                              <p:pRg st="2" end="2"/>
                                            </p:txEl>
                                          </p:spTgt>
                                        </p:tgtEl>
                                        <p:attrNameLst>
                                          <p:attrName>style.visibility</p:attrName>
                                        </p:attrNameLst>
                                      </p:cBhvr>
                                      <p:to>
                                        <p:strVal val="visible"/>
                                      </p:to>
                                    </p:set>
                                    <p:animEffect transition="in" filter="fade">
                                      <p:cBhvr>
                                        <p:cTn id="12" dur="2000"/>
                                        <p:tgtEl>
                                          <p:spTgt spid="532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0">
                                            <p:txEl>
                                              <p:pRg st="3" end="3"/>
                                            </p:txEl>
                                          </p:spTgt>
                                        </p:tgtEl>
                                        <p:attrNameLst>
                                          <p:attrName>style.visibility</p:attrName>
                                        </p:attrNameLst>
                                      </p:cBhvr>
                                      <p:to>
                                        <p:strVal val="visible"/>
                                      </p:to>
                                    </p:set>
                                    <p:animEffect transition="in" filter="fade">
                                      <p:cBhvr>
                                        <p:cTn id="17" dur="2000"/>
                                        <p:tgtEl>
                                          <p:spTgt spid="532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0">
                                            <p:txEl>
                                              <p:pRg st="4" end="4"/>
                                            </p:txEl>
                                          </p:spTgt>
                                        </p:tgtEl>
                                        <p:attrNameLst>
                                          <p:attrName>style.visibility</p:attrName>
                                        </p:attrNameLst>
                                      </p:cBhvr>
                                      <p:to>
                                        <p:strVal val="visible"/>
                                      </p:to>
                                    </p:set>
                                    <p:animEffect transition="in" filter="fade">
                                      <p:cBhvr>
                                        <p:cTn id="22" dur="2000"/>
                                        <p:tgtEl>
                                          <p:spTgt spid="5325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0">
                                            <p:txEl>
                                              <p:pRg st="5" end="5"/>
                                            </p:txEl>
                                          </p:spTgt>
                                        </p:tgtEl>
                                        <p:attrNameLst>
                                          <p:attrName>style.visibility</p:attrName>
                                        </p:attrNameLst>
                                      </p:cBhvr>
                                      <p:to>
                                        <p:strVal val="visible"/>
                                      </p:to>
                                    </p:set>
                                    <p:animEffect transition="in" filter="fade">
                                      <p:cBhvr>
                                        <p:cTn id="27" dur="2000"/>
                                        <p:tgtEl>
                                          <p:spTgt spid="532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85750" y="928670"/>
            <a:ext cx="8401050" cy="5395930"/>
          </a:xfrm>
        </p:spPr>
        <p:txBody>
          <a:bodyPr>
            <a:normAutofit lnSpcReduction="10000"/>
          </a:bodyPr>
          <a:lstStyle/>
          <a:p>
            <a:pPr algn="justLow" rtl="1">
              <a:lnSpc>
                <a:spcPct val="200000"/>
              </a:lnSpc>
            </a:pPr>
            <a:r>
              <a:rPr lang="fa-IR" sz="2500" dirty="0" smtClean="0">
                <a:solidFill>
                  <a:schemeClr val="accent5">
                    <a:lumMod val="75000"/>
                  </a:schemeClr>
                </a:solidFill>
                <a:effectLst>
                  <a:outerShdw blurRad="38100" dist="38100" dir="2700000" algn="tl">
                    <a:srgbClr val="000000">
                      <a:alpha val="43137"/>
                    </a:srgbClr>
                  </a:outerShdw>
                </a:effectLst>
                <a:cs typeface="B Titr" pitchFamily="2" charset="-78"/>
              </a:rPr>
              <a:t>جهانی سازی غربی و اعمال سیاستهای کاهش جمعیت در جهان با اهداف سیاسی</a:t>
            </a:r>
            <a:endParaRPr lang="en-US" sz="2500" dirty="0" smtClean="0">
              <a:solidFill>
                <a:schemeClr val="accent5">
                  <a:lumMod val="75000"/>
                </a:schemeClr>
              </a:solidFill>
              <a:effectLst>
                <a:outerShdw blurRad="38100" dist="38100" dir="2700000" algn="tl">
                  <a:srgbClr val="000000">
                    <a:alpha val="43137"/>
                  </a:srgbClr>
                </a:outerShdw>
              </a:effectLst>
              <a:cs typeface="B Titr" pitchFamily="2" charset="-78"/>
            </a:endParaRPr>
          </a:p>
          <a:p>
            <a:pPr algn="justLow" rtl="1">
              <a:lnSpc>
                <a:spcPct val="200000"/>
              </a:lnSpc>
            </a:pPr>
            <a:r>
              <a:rPr lang="fa-IR" sz="2500" dirty="0" smtClean="0">
                <a:solidFill>
                  <a:schemeClr val="accent5">
                    <a:lumMod val="75000"/>
                  </a:schemeClr>
                </a:solidFill>
                <a:effectLst>
                  <a:outerShdw blurRad="38100" dist="38100" dir="2700000" algn="tl">
                    <a:srgbClr val="000000">
                      <a:alpha val="43137"/>
                    </a:srgbClr>
                  </a:outerShdw>
                </a:effectLst>
                <a:cs typeface="B Titr" pitchFamily="2" charset="-78"/>
              </a:rPr>
              <a:t>مواجه شدن کشورهای غربی با کاهش جمعیت در كشور خود و در پیش گرفتن سیاست خارجی کاهش جمعیت در سایر کشورها از طریق سازمان­های بین المللی نظیر: صندوق جمعيت سازمان ملل متحد، سازمان جهاني بهداشت، كميسارياي عالي پناهندگان سازمان ملل متحد، يونيسف، بانك جهاني و صندوق بين المللي پول و ...</a:t>
            </a:r>
            <a:endParaRPr lang="en-US" sz="2500" dirty="0" smtClean="0">
              <a:solidFill>
                <a:schemeClr val="accent5">
                  <a:lumMod val="75000"/>
                </a:schemeClr>
              </a:solidFill>
              <a:effectLst>
                <a:outerShdw blurRad="38100" dist="38100" dir="2700000" algn="tl">
                  <a:srgbClr val="000000">
                    <a:alpha val="43137"/>
                  </a:srgbClr>
                </a:outerShdw>
              </a:effectLst>
              <a:cs typeface="B Titr"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45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2000"/>
                                        <p:tgtEl>
                                          <p:spTgt spid="53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0">
                                            <p:txEl>
                                              <p:pRg st="1" end="1"/>
                                            </p:txEl>
                                          </p:spTgt>
                                        </p:tgtEl>
                                        <p:attrNameLst>
                                          <p:attrName>style.visibility</p:attrName>
                                        </p:attrNameLst>
                                      </p:cBhvr>
                                      <p:to>
                                        <p:strVal val="visible"/>
                                      </p:to>
                                    </p:set>
                                    <p:animEffect transition="in" filter="fade">
                                      <p:cBhvr>
                                        <p:cTn id="12" dur="2000"/>
                                        <p:tgtEl>
                                          <p:spTgt spid="532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98094930"/>
              </p:ext>
            </p:extLst>
          </p:nvPr>
        </p:nvGraphicFramePr>
        <p:xfrm>
          <a:off x="759264" y="2894985"/>
          <a:ext cx="7481455" cy="399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Rectangle 5"/>
          <p:cNvSpPr>
            <a:spLocks noChangeArrowheads="1"/>
          </p:cNvSpPr>
          <p:nvPr/>
        </p:nvSpPr>
        <p:spPr bwMode="auto">
          <a:xfrm>
            <a:off x="250825" y="1654855"/>
            <a:ext cx="8497888" cy="1938992"/>
          </a:xfrm>
          <a:prstGeom prst="rect">
            <a:avLst/>
          </a:prstGeom>
          <a:noFill/>
          <a:ln w="9525">
            <a:noFill/>
            <a:miter lim="800000"/>
            <a:headEnd/>
            <a:tailEnd/>
          </a:ln>
        </p:spPr>
        <p:txBody>
          <a:bodyPr>
            <a:spAutoFit/>
          </a:bodyPr>
          <a:lstStyle/>
          <a:p>
            <a:pPr algn="justLow" rtl="1"/>
            <a:r>
              <a:rPr lang="fa-IR" sz="2000" dirty="0">
                <a:latin typeface="Times New Roman" pitchFamily="18" charset="0"/>
                <a:cs typeface="B Titr" pitchFamily="2" charset="-78"/>
              </a:rPr>
              <a:t>پروژه </a:t>
            </a:r>
            <a:r>
              <a:rPr lang="en-US" sz="2000" dirty="0">
                <a:latin typeface="Times New Roman" pitchFamily="18" charset="0"/>
                <a:cs typeface="B Titr" pitchFamily="2" charset="-78"/>
              </a:rPr>
              <a:t>NSSM200</a:t>
            </a:r>
            <a:r>
              <a:rPr lang="fa-IR" sz="2000" dirty="0">
                <a:latin typeface="Times New Roman" pitchFamily="18" charset="0"/>
                <a:cs typeface="B Titr" pitchFamily="2" charset="-78"/>
              </a:rPr>
              <a:t>: طی دهه 1350 و در زمان هنری کسینجر مشاور امنیت ملی رییس جمهور وقت، طرح مطالعاتی درباره تاثیر روند رشد جمعیت جهانی بر امنیت ملی آمریکا انجام شد. این پروژه روند فزاینده رشد جمعیت جهانی را بر خلاف امنیت ملی آمریکا دانسته و با تشریح راهبرد آمریکا در مورد جمعیت جهانی، سیاستها، راهکارها، چگونگی همکاری سازمان‌های بین المللی و روش ترغیب و اقناع رهبران کشورهای مورد نظر برای کاهش روند رشد جمعیت را تبیین می‌کند.</a:t>
            </a:r>
            <a:endParaRPr lang="en-US" sz="2000" dirty="0">
              <a:latin typeface="Times New Roman" pitchFamily="18" charset="0"/>
              <a:cs typeface="B Titr" pitchFamily="2" charset="-78"/>
            </a:endParaRPr>
          </a:p>
        </p:txBody>
      </p:sp>
      <p:sp>
        <p:nvSpPr>
          <p:cNvPr id="36869" name="Title 1"/>
          <p:cNvSpPr>
            <a:spLocks noGrp="1"/>
          </p:cNvSpPr>
          <p:nvPr>
            <p:ph type="title"/>
          </p:nvPr>
        </p:nvSpPr>
        <p:spPr>
          <a:xfrm>
            <a:off x="480950" y="335891"/>
            <a:ext cx="8229600" cy="1143000"/>
          </a:xfrm>
        </p:spPr>
        <p:style>
          <a:lnRef idx="2">
            <a:schemeClr val="accent2"/>
          </a:lnRef>
          <a:fillRef idx="1">
            <a:schemeClr val="lt1"/>
          </a:fillRef>
          <a:effectRef idx="0">
            <a:schemeClr val="accent2"/>
          </a:effectRef>
          <a:fontRef idx="minor">
            <a:schemeClr val="dk1"/>
          </a:fontRef>
        </p:style>
        <p:txBody>
          <a:bodyPr/>
          <a:lstStyle/>
          <a:p>
            <a:pPr algn="ctr" eaLnBrk="1" hangingPunct="1"/>
            <a:r>
              <a:rPr lang="fa-IR" sz="3500" dirty="0" smtClean="0">
                <a:solidFill>
                  <a:schemeClr val="accent2">
                    <a:lumMod val="50000"/>
                  </a:schemeClr>
                </a:solidFill>
                <a:cs typeface="B Titr" pitchFamily="2" charset="-78"/>
              </a:rPr>
              <a:t>کاهش جمعیت جهانی، </a:t>
            </a:r>
            <a:br>
              <a:rPr lang="fa-IR" sz="3500" dirty="0" smtClean="0">
                <a:solidFill>
                  <a:schemeClr val="accent2">
                    <a:lumMod val="50000"/>
                  </a:schemeClr>
                </a:solidFill>
                <a:cs typeface="B Titr" pitchFamily="2" charset="-78"/>
              </a:rPr>
            </a:br>
            <a:r>
              <a:rPr lang="fa-IR" sz="3500" dirty="0" smtClean="0">
                <a:solidFill>
                  <a:schemeClr val="accent2">
                    <a:lumMod val="50000"/>
                  </a:schemeClr>
                </a:solidFill>
                <a:cs typeface="B Titr" pitchFamily="2" charset="-78"/>
              </a:rPr>
              <a:t>از طرح‌های شورای امنیت ملی آمریکا</a:t>
            </a:r>
            <a:endParaRPr lang="en-US" sz="3500" dirty="0" smtClean="0">
              <a:solidFill>
                <a:schemeClr val="accent2">
                  <a:lumMod val="50000"/>
                </a:schemeClr>
              </a:solidFill>
              <a:cs typeface="B Titr" pitchFamily="2" charset="-78"/>
            </a:endParaRPr>
          </a:p>
        </p:txBody>
      </p:sp>
      <p:sp>
        <p:nvSpPr>
          <p:cNvPr id="6" name="Slide Number Placeholder 5"/>
          <p:cNvSpPr>
            <a:spLocks noGrp="1"/>
          </p:cNvSpPr>
          <p:nvPr>
            <p:ph type="sldNum" sz="quarter" idx="12"/>
          </p:nvPr>
        </p:nvSpPr>
        <p:spPr/>
        <p:txBody>
          <a:bodyPr/>
          <a:lstStyle/>
          <a:p>
            <a:fld id="{98929272-9026-4EE7-B258-6FE021C14724}" type="slidenum">
              <a:rPr lang="en-US" smtClean="0"/>
              <a:pPr/>
              <a:t>46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08BD5A7D-7F14-448D-A171-15D31BBE9D7B}"/>
                                            </p:graphicEl>
                                          </p:spTgt>
                                        </p:tgtEl>
                                        <p:attrNameLst>
                                          <p:attrName>style.visibility</p:attrName>
                                        </p:attrNameLst>
                                      </p:cBhvr>
                                      <p:to>
                                        <p:strVal val="visible"/>
                                      </p:to>
                                    </p:set>
                                    <p:animEffect transition="in" filter="fade">
                                      <p:cBhvr>
                                        <p:cTn id="7" dur="750"/>
                                        <p:tgtEl>
                                          <p:spTgt spid="5">
                                            <p:graphicEl>
                                              <a:dgm id="{08BD5A7D-7F14-448D-A171-15D31BBE9D7B}"/>
                                            </p:graphic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graphicEl>
                                              <a:dgm id="{7103BA56-0854-421E-A4AD-05AE0351C08B}"/>
                                            </p:graphicEl>
                                          </p:spTgt>
                                        </p:tgtEl>
                                        <p:attrNameLst>
                                          <p:attrName>style.visibility</p:attrName>
                                        </p:attrNameLst>
                                      </p:cBhvr>
                                      <p:to>
                                        <p:strVal val="visible"/>
                                      </p:to>
                                    </p:set>
                                    <p:animEffect transition="in" filter="fade">
                                      <p:cBhvr>
                                        <p:cTn id="11" dur="750"/>
                                        <p:tgtEl>
                                          <p:spTgt spid="5">
                                            <p:graphicEl>
                                              <a:dgm id="{7103BA56-0854-421E-A4AD-05AE0351C08B}"/>
                                            </p:graphic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E2B0DE68-6FA2-4C80-89A4-1396C919CC44}"/>
                                            </p:graphicEl>
                                          </p:spTgt>
                                        </p:tgtEl>
                                        <p:attrNameLst>
                                          <p:attrName>style.visibility</p:attrName>
                                        </p:attrNameLst>
                                      </p:cBhvr>
                                      <p:to>
                                        <p:strVal val="visible"/>
                                      </p:to>
                                    </p:set>
                                    <p:animEffect transition="in" filter="fade">
                                      <p:cBhvr>
                                        <p:cTn id="15" dur="750"/>
                                        <p:tgtEl>
                                          <p:spTgt spid="5">
                                            <p:graphicEl>
                                              <a:dgm id="{E2B0DE68-6FA2-4C80-89A4-1396C919CC44}"/>
                                            </p:graphic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5">
                                            <p:graphicEl>
                                              <a:dgm id="{D4273299-D9E6-4454-9260-8777BD879F3A}"/>
                                            </p:graphicEl>
                                          </p:spTgt>
                                        </p:tgtEl>
                                        <p:attrNameLst>
                                          <p:attrName>style.visibility</p:attrName>
                                        </p:attrNameLst>
                                      </p:cBhvr>
                                      <p:to>
                                        <p:strVal val="visible"/>
                                      </p:to>
                                    </p:set>
                                    <p:animEffect transition="in" filter="fade">
                                      <p:cBhvr>
                                        <p:cTn id="19" dur="750"/>
                                        <p:tgtEl>
                                          <p:spTgt spid="5">
                                            <p:graphicEl>
                                              <a:dgm id="{D4273299-D9E6-4454-9260-8777BD879F3A}"/>
                                            </p:graphic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33364CAF-B956-4686-B9A7-112550479ED1}"/>
                                            </p:graphicEl>
                                          </p:spTgt>
                                        </p:tgtEl>
                                        <p:attrNameLst>
                                          <p:attrName>style.visibility</p:attrName>
                                        </p:attrNameLst>
                                      </p:cBhvr>
                                      <p:to>
                                        <p:strVal val="visible"/>
                                      </p:to>
                                    </p:set>
                                    <p:animEffect transition="in" filter="fade">
                                      <p:cBhvr>
                                        <p:cTn id="23" dur="750"/>
                                        <p:tgtEl>
                                          <p:spTgt spid="5">
                                            <p:graphicEl>
                                              <a:dgm id="{33364CAF-B956-4686-B9A7-112550479ED1}"/>
                                            </p:graphic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5">
                                            <p:graphicEl>
                                              <a:dgm id="{D828D7F5-030E-44BE-97FE-08F7B58A0458}"/>
                                            </p:graphicEl>
                                          </p:spTgt>
                                        </p:tgtEl>
                                        <p:attrNameLst>
                                          <p:attrName>style.visibility</p:attrName>
                                        </p:attrNameLst>
                                      </p:cBhvr>
                                      <p:to>
                                        <p:strVal val="visible"/>
                                      </p:to>
                                    </p:set>
                                    <p:animEffect transition="in" filter="fade">
                                      <p:cBhvr>
                                        <p:cTn id="27" dur="750"/>
                                        <p:tgtEl>
                                          <p:spTgt spid="5">
                                            <p:graphicEl>
                                              <a:dgm id="{D828D7F5-030E-44BE-97FE-08F7B58A0458}"/>
                                            </p:graphic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58FFFA25-1C48-4B97-8AC5-A6FEB19D73D6}"/>
                                            </p:graphicEl>
                                          </p:spTgt>
                                        </p:tgtEl>
                                        <p:attrNameLst>
                                          <p:attrName>style.visibility</p:attrName>
                                        </p:attrNameLst>
                                      </p:cBhvr>
                                      <p:to>
                                        <p:strVal val="visible"/>
                                      </p:to>
                                    </p:set>
                                    <p:animEffect transition="in" filter="fade">
                                      <p:cBhvr>
                                        <p:cTn id="31" dur="750"/>
                                        <p:tgtEl>
                                          <p:spTgt spid="5">
                                            <p:graphicEl>
                                              <a:dgm id="{58FFFA25-1C48-4B97-8AC5-A6FEB19D73D6}"/>
                                            </p:graphic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5">
                                            <p:graphicEl>
                                              <a:dgm id="{E026492D-2DD0-45E8-877E-09587CF58624}"/>
                                            </p:graphicEl>
                                          </p:spTgt>
                                        </p:tgtEl>
                                        <p:attrNameLst>
                                          <p:attrName>style.visibility</p:attrName>
                                        </p:attrNameLst>
                                      </p:cBhvr>
                                      <p:to>
                                        <p:strVal val="visible"/>
                                      </p:to>
                                    </p:set>
                                    <p:animEffect transition="in" filter="fade">
                                      <p:cBhvr>
                                        <p:cTn id="35" dur="750"/>
                                        <p:tgtEl>
                                          <p:spTgt spid="5">
                                            <p:graphicEl>
                                              <a:dgm id="{E026492D-2DD0-45E8-877E-09587CF58624}"/>
                                            </p:graphic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F770EA7F-49FF-4188-A049-1264A8B54614}"/>
                                            </p:graphicEl>
                                          </p:spTgt>
                                        </p:tgtEl>
                                        <p:attrNameLst>
                                          <p:attrName>style.visibility</p:attrName>
                                        </p:attrNameLst>
                                      </p:cBhvr>
                                      <p:to>
                                        <p:strVal val="visible"/>
                                      </p:to>
                                    </p:set>
                                    <p:animEffect transition="in" filter="fade">
                                      <p:cBhvr>
                                        <p:cTn id="39" dur="750"/>
                                        <p:tgtEl>
                                          <p:spTgt spid="5">
                                            <p:graphicEl>
                                              <a:dgm id="{F770EA7F-49FF-4188-A049-1264A8B546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43458255"/>
              </p:ext>
            </p:extLst>
          </p:nvPr>
        </p:nvGraphicFramePr>
        <p:xfrm>
          <a:off x="2100064" y="2173312"/>
          <a:ext cx="62883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4" name="Title 1"/>
          <p:cNvSpPr txBox="1">
            <a:spLocks/>
          </p:cNvSpPr>
          <p:nvPr/>
        </p:nvSpPr>
        <p:spPr bwMode="auto">
          <a:xfrm>
            <a:off x="468313" y="333375"/>
            <a:ext cx="8229600" cy="1143000"/>
          </a:xfrm>
          <a:prstGeom prst="rect">
            <a:avLst/>
          </a:prstGeom>
          <a:noFill/>
          <a:ln w="9525">
            <a:noFill/>
            <a:miter lim="800000"/>
            <a:headEnd/>
            <a:tailEnd/>
          </a:ln>
        </p:spPr>
        <p:txBody>
          <a:bodyPr lIns="0" rIns="0" bIns="0" anchor="b"/>
          <a:lstStyle/>
          <a:p>
            <a:pPr algn="ctr" rtl="1"/>
            <a:r>
              <a:rPr lang="fa-IR" sz="4000" dirty="0">
                <a:solidFill>
                  <a:schemeClr val="accent2">
                    <a:lumMod val="50000"/>
                  </a:schemeClr>
                </a:solidFill>
                <a:latin typeface="Times New Roman" pitchFamily="18" charset="0"/>
                <a:cs typeface="B Titr" pitchFamily="2" charset="-78"/>
              </a:rPr>
              <a:t>ایجاد تعادل!</a:t>
            </a:r>
            <a:endParaRPr lang="en-US" sz="4000" dirty="0">
              <a:solidFill>
                <a:schemeClr val="accent2">
                  <a:lumMod val="50000"/>
                </a:schemeClr>
              </a:solidFill>
              <a:latin typeface="Times New Roman" pitchFamily="18" charset="0"/>
              <a:cs typeface="B Titr" pitchFamily="2" charset="-78"/>
            </a:endParaRPr>
          </a:p>
        </p:txBody>
      </p:sp>
      <p:pic>
        <p:nvPicPr>
          <p:cNvPr id="7" name="Picture 6"/>
          <p:cNvPicPr>
            <a:picLocks noChangeAspect="1"/>
          </p:cNvPicPr>
          <p:nvPr/>
        </p:nvPicPr>
        <p:blipFill>
          <a:blip r:embed="rId7" cstate="print">
            <a:extLst/>
          </a:blip>
          <a:stretch>
            <a:fillRect/>
          </a:stretch>
        </p:blipFill>
        <p:spPr>
          <a:xfrm>
            <a:off x="390624" y="1075919"/>
            <a:ext cx="2353167" cy="1309930"/>
          </a:xfrm>
          <a:prstGeom prst="rect">
            <a:avLst/>
          </a:prstGeom>
          <a:effectLst>
            <a:softEdge rad="63500"/>
          </a:effectLst>
        </p:spPr>
      </p:pic>
      <p:sp>
        <p:nvSpPr>
          <p:cNvPr id="6" name="Slide Number Placeholder 5"/>
          <p:cNvSpPr>
            <a:spLocks noGrp="1"/>
          </p:cNvSpPr>
          <p:nvPr>
            <p:ph type="sldNum" sz="quarter" idx="12"/>
          </p:nvPr>
        </p:nvSpPr>
        <p:spPr/>
        <p:txBody>
          <a:bodyPr/>
          <a:lstStyle/>
          <a:p>
            <a:fld id="{98929272-9026-4EE7-B258-6FE021C14724}" type="slidenum">
              <a:rPr lang="en-US" smtClean="0"/>
              <a:pPr/>
              <a:t>47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2D1BAE5A-58ED-4B93-9556-A4CD6DFAB0BE}"/>
                                            </p:graphicEl>
                                          </p:spTgt>
                                        </p:tgtEl>
                                        <p:attrNameLst>
                                          <p:attrName>style.visibility</p:attrName>
                                        </p:attrNameLst>
                                      </p:cBhvr>
                                      <p:to>
                                        <p:strVal val="visible"/>
                                      </p:to>
                                    </p:set>
                                    <p:animEffect transition="in" filter="fade">
                                      <p:cBhvr>
                                        <p:cTn id="7" dur="500"/>
                                        <p:tgtEl>
                                          <p:spTgt spid="5">
                                            <p:graphicEl>
                                              <a:dgm id="{2D1BAE5A-58ED-4B93-9556-A4CD6DFAB0BE}"/>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8F9ACC19-9888-4CA3-9FB0-D8DE0F0E55EB}"/>
                                            </p:graphicEl>
                                          </p:spTgt>
                                        </p:tgtEl>
                                        <p:attrNameLst>
                                          <p:attrName>style.visibility</p:attrName>
                                        </p:attrNameLst>
                                      </p:cBhvr>
                                      <p:to>
                                        <p:strVal val="visible"/>
                                      </p:to>
                                    </p:set>
                                    <p:animEffect transition="in" filter="fade">
                                      <p:cBhvr>
                                        <p:cTn id="11" dur="500"/>
                                        <p:tgtEl>
                                          <p:spTgt spid="5">
                                            <p:graphicEl>
                                              <a:dgm id="{8F9ACC19-9888-4CA3-9FB0-D8DE0F0E55EB}"/>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FEC35227-8203-4BDA-A687-5914DBDF36A2}"/>
                                            </p:graphicEl>
                                          </p:spTgt>
                                        </p:tgtEl>
                                        <p:attrNameLst>
                                          <p:attrName>style.visibility</p:attrName>
                                        </p:attrNameLst>
                                      </p:cBhvr>
                                      <p:to>
                                        <p:strVal val="visible"/>
                                      </p:to>
                                    </p:set>
                                    <p:animEffect transition="in" filter="fade">
                                      <p:cBhvr>
                                        <p:cTn id="15" dur="500"/>
                                        <p:tgtEl>
                                          <p:spTgt spid="5">
                                            <p:graphicEl>
                                              <a:dgm id="{FEC35227-8203-4BDA-A687-5914DBDF36A2}"/>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662A0342-554C-4245-BA26-6AAA882A0E43}"/>
                                            </p:graphicEl>
                                          </p:spTgt>
                                        </p:tgtEl>
                                        <p:attrNameLst>
                                          <p:attrName>style.visibility</p:attrName>
                                        </p:attrNameLst>
                                      </p:cBhvr>
                                      <p:to>
                                        <p:strVal val="visible"/>
                                      </p:to>
                                    </p:set>
                                    <p:animEffect transition="in" filter="fade">
                                      <p:cBhvr>
                                        <p:cTn id="19" dur="500"/>
                                        <p:tgtEl>
                                          <p:spTgt spid="5">
                                            <p:graphicEl>
                                              <a:dgm id="{662A0342-554C-4245-BA26-6AAA882A0E4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AAF9B5A6-0EF4-4DDE-B6CF-83F013A2D3A4}"/>
                                            </p:graphicEl>
                                          </p:spTgt>
                                        </p:tgtEl>
                                        <p:attrNameLst>
                                          <p:attrName>style.visibility</p:attrName>
                                        </p:attrNameLst>
                                      </p:cBhvr>
                                      <p:to>
                                        <p:strVal val="visible"/>
                                      </p:to>
                                    </p:set>
                                    <p:animEffect transition="in" filter="fade">
                                      <p:cBhvr>
                                        <p:cTn id="23" dur="500"/>
                                        <p:tgtEl>
                                          <p:spTgt spid="5">
                                            <p:graphicEl>
                                              <a:dgm id="{AAF9B5A6-0EF4-4DDE-B6CF-83F013A2D3A4}"/>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73FD8EE2-596E-45DD-A2B5-B21061252AF3}"/>
                                            </p:graphicEl>
                                          </p:spTgt>
                                        </p:tgtEl>
                                        <p:attrNameLst>
                                          <p:attrName>style.visibility</p:attrName>
                                        </p:attrNameLst>
                                      </p:cBhvr>
                                      <p:to>
                                        <p:strVal val="visible"/>
                                      </p:to>
                                    </p:set>
                                    <p:animEffect transition="in" filter="fade">
                                      <p:cBhvr>
                                        <p:cTn id="27" dur="500"/>
                                        <p:tgtEl>
                                          <p:spTgt spid="5">
                                            <p:graphicEl>
                                              <a:dgm id="{73FD8EE2-596E-45DD-A2B5-B21061252AF3}"/>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55025D17-74C7-4712-B1B6-0C6B831465D8}"/>
                                            </p:graphicEl>
                                          </p:spTgt>
                                        </p:tgtEl>
                                        <p:attrNameLst>
                                          <p:attrName>style.visibility</p:attrName>
                                        </p:attrNameLst>
                                      </p:cBhvr>
                                      <p:to>
                                        <p:strVal val="visible"/>
                                      </p:to>
                                    </p:set>
                                    <p:animEffect transition="in" filter="fade">
                                      <p:cBhvr>
                                        <p:cTn id="31" dur="500"/>
                                        <p:tgtEl>
                                          <p:spTgt spid="5">
                                            <p:graphicEl>
                                              <a:dgm id="{55025D17-74C7-4712-B1B6-0C6B831465D8}"/>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B072F3AF-DC95-4885-9268-7324B2DEF6F1}"/>
                                            </p:graphicEl>
                                          </p:spTgt>
                                        </p:tgtEl>
                                        <p:attrNameLst>
                                          <p:attrName>style.visibility</p:attrName>
                                        </p:attrNameLst>
                                      </p:cBhvr>
                                      <p:to>
                                        <p:strVal val="visible"/>
                                      </p:to>
                                    </p:set>
                                    <p:animEffect transition="in" filter="fade">
                                      <p:cBhvr>
                                        <p:cTn id="35" dur="500"/>
                                        <p:tgtEl>
                                          <p:spTgt spid="5">
                                            <p:graphicEl>
                                              <a:dgm id="{B072F3AF-DC95-4885-9268-7324B2DEF6F1}"/>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FE0BE03A-E4D8-4B5D-9564-93C49240A333}"/>
                                            </p:graphicEl>
                                          </p:spTgt>
                                        </p:tgtEl>
                                        <p:attrNameLst>
                                          <p:attrName>style.visibility</p:attrName>
                                        </p:attrNameLst>
                                      </p:cBhvr>
                                      <p:to>
                                        <p:strVal val="visible"/>
                                      </p:to>
                                    </p:set>
                                    <p:animEffect transition="in" filter="fade">
                                      <p:cBhvr>
                                        <p:cTn id="39" dur="500"/>
                                        <p:tgtEl>
                                          <p:spTgt spid="5">
                                            <p:graphicEl>
                                              <a:dgm id="{FE0BE03A-E4D8-4B5D-9564-93C49240A3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81000"/>
            <a:ext cx="8229600" cy="793750"/>
          </a:xfrm>
        </p:spPr>
        <p:txBody>
          <a:bodyPr/>
          <a:lstStyle/>
          <a:p>
            <a:pPr algn="ctr" rtl="1" eaLnBrk="1" hangingPunct="1"/>
            <a:r>
              <a:rPr lang="fa-IR" sz="3500" dirty="0" smtClean="0">
                <a:solidFill>
                  <a:schemeClr val="accent2">
                    <a:lumMod val="50000"/>
                  </a:schemeClr>
                </a:solidFill>
                <a:cs typeface="B Titr" pitchFamily="2" charset="-78"/>
              </a:rPr>
              <a:t>استراتژی ایجاد تعادل!</a:t>
            </a:r>
            <a:endParaRPr lang="en-US" sz="3500" dirty="0" smtClean="0">
              <a:solidFill>
                <a:schemeClr val="accent2">
                  <a:lumMod val="50000"/>
                </a:schemeClr>
              </a:solidFill>
              <a:cs typeface="B Titr" pitchFamily="2" charset="-78"/>
            </a:endParaRPr>
          </a:p>
        </p:txBody>
      </p:sp>
      <p:sp>
        <p:nvSpPr>
          <p:cNvPr id="3" name="Content Placeholder 2"/>
          <p:cNvSpPr>
            <a:spLocks noGrp="1"/>
          </p:cNvSpPr>
          <p:nvPr>
            <p:ph idx="1"/>
          </p:nvPr>
        </p:nvSpPr>
        <p:spPr>
          <a:xfrm>
            <a:off x="492826" y="986251"/>
            <a:ext cx="8229600" cy="5543550"/>
          </a:xfrm>
        </p:spPr>
        <p:txBody>
          <a:bodyPr>
            <a:normAutofit/>
          </a:bodyPr>
          <a:lstStyle/>
          <a:p>
            <a:pPr marL="274320" indent="-274320" algn="justLow" rtl="1" eaLnBrk="1" fontAlgn="auto" hangingPunct="1">
              <a:spcAft>
                <a:spcPts val="0"/>
              </a:spcAft>
              <a:buClr>
                <a:schemeClr val="accent3"/>
              </a:buClr>
              <a:buFont typeface="Wingdings 2"/>
              <a:buChar char=""/>
              <a:defRPr/>
            </a:pPr>
            <a:r>
              <a:rPr lang="fa-IR" sz="1500" b="1" dirty="0" smtClean="0">
                <a:cs typeface="B Titr" pitchFamily="2" charset="-78"/>
              </a:rPr>
              <a:t>عمل بر اساس سه استراتژی</a:t>
            </a:r>
          </a:p>
          <a:p>
            <a:pPr marL="274320" indent="-274320" algn="justLow" rtl="1" eaLnBrk="1" fontAlgn="auto" hangingPunct="1">
              <a:spcAft>
                <a:spcPts val="0"/>
              </a:spcAft>
              <a:buClr>
                <a:schemeClr val="accent3"/>
              </a:buClr>
              <a:buFont typeface="Wingdings 2"/>
              <a:buNone/>
              <a:defRPr/>
            </a:pPr>
            <a:r>
              <a:rPr lang="fa-IR" sz="1500" dirty="0">
                <a:cs typeface="B Titr" pitchFamily="2" charset="-78"/>
              </a:rPr>
              <a:t>1. تبدیل کشورهای پرجمعیت به کشورهای کم </a:t>
            </a:r>
            <a:r>
              <a:rPr lang="fa-IR" sz="1500" dirty="0" smtClean="0">
                <a:cs typeface="B Titr" pitchFamily="2" charset="-78"/>
              </a:rPr>
              <a:t>جمعیت</a:t>
            </a:r>
            <a:r>
              <a:rPr lang="en-US" sz="1500" dirty="0" smtClean="0">
                <a:cs typeface="B Titr" pitchFamily="2" charset="-78"/>
              </a:rPr>
              <a:t> </a:t>
            </a:r>
            <a:r>
              <a:rPr lang="fa-IR" sz="1500" dirty="0" smtClean="0">
                <a:cs typeface="B Titr" pitchFamily="2" charset="-78"/>
              </a:rPr>
              <a:t> و تجزیه آنها</a:t>
            </a:r>
            <a:endParaRPr lang="fa-IR" sz="1500" dirty="0">
              <a:cs typeface="B Titr" pitchFamily="2" charset="-78"/>
            </a:endParaRPr>
          </a:p>
          <a:p>
            <a:pPr marL="274320" indent="-274320" algn="justLow" rtl="1" eaLnBrk="1" fontAlgn="auto" hangingPunct="1">
              <a:spcAft>
                <a:spcPts val="0"/>
              </a:spcAft>
              <a:buClr>
                <a:schemeClr val="accent3"/>
              </a:buClr>
              <a:buFont typeface="Wingdings 2"/>
              <a:buNone/>
              <a:defRPr/>
            </a:pPr>
            <a:r>
              <a:rPr lang="fa-IR" sz="1500" dirty="0">
                <a:cs typeface="B Titr" pitchFamily="2" charset="-78"/>
              </a:rPr>
              <a:t>2. فشار بر سران کشورهای در حال توسعه از جمله کشورهای اسلامی به منظور کاهش میزان رشد طبیعی </a:t>
            </a:r>
            <a:r>
              <a:rPr lang="fa-IR" sz="1500" dirty="0" smtClean="0">
                <a:cs typeface="B Titr" pitchFamily="2" charset="-78"/>
              </a:rPr>
              <a:t>در کشورشان </a:t>
            </a:r>
            <a:r>
              <a:rPr lang="fa-IR" sz="1500" dirty="0">
                <a:cs typeface="B Titr" pitchFamily="2" charset="-78"/>
              </a:rPr>
              <a:t>به کمک </a:t>
            </a:r>
            <a:r>
              <a:rPr lang="fa-IR" sz="1500" b="1" dirty="0">
                <a:cs typeface="B Titr" pitchFamily="2" charset="-78"/>
              </a:rPr>
              <a:t>مدیریت سیاسی </a:t>
            </a:r>
            <a:r>
              <a:rPr lang="fa-IR" sz="1500" dirty="0">
                <a:cs typeface="B Titr" pitchFamily="2" charset="-78"/>
              </a:rPr>
              <a:t>در کشورهای اسلامی و بهره گیری از </a:t>
            </a:r>
            <a:r>
              <a:rPr lang="fa-IR" sz="1500" b="1" dirty="0">
                <a:cs typeface="B Titr" pitchFamily="2" charset="-78"/>
              </a:rPr>
              <a:t>سازمان بین </a:t>
            </a:r>
            <a:r>
              <a:rPr lang="fa-IR" sz="1500" b="1" dirty="0" smtClean="0">
                <a:cs typeface="B Titr" pitchFamily="2" charset="-78"/>
              </a:rPr>
              <a:t>المللی</a:t>
            </a:r>
          </a:p>
          <a:p>
            <a:pPr marL="274320" indent="-274320" algn="justLow" rtl="1" eaLnBrk="1" fontAlgn="auto" hangingPunct="1">
              <a:spcAft>
                <a:spcPts val="0"/>
              </a:spcAft>
              <a:buClr>
                <a:schemeClr val="accent3"/>
              </a:buClr>
              <a:buFont typeface="Wingdings 2"/>
              <a:buNone/>
              <a:defRPr/>
            </a:pPr>
            <a:r>
              <a:rPr lang="fa-IR" sz="1500" dirty="0" smtClean="0">
                <a:cs typeface="B Titr" pitchFamily="2" charset="-78"/>
              </a:rPr>
              <a:t>3. تغییر ارزش‌های جوامع در حال توسعه به‌ویژه مسلمان</a:t>
            </a:r>
            <a:r>
              <a:rPr lang="fa-IR" sz="1500" b="1" dirty="0" smtClean="0">
                <a:cs typeface="B Titr" pitchFamily="2" charset="-78"/>
              </a:rPr>
              <a:t> </a:t>
            </a:r>
          </a:p>
          <a:p>
            <a:pPr marL="285750" indent="-285750" algn="justLow" rtl="1" eaLnBrk="1" fontAlgn="auto" hangingPunct="1">
              <a:spcAft>
                <a:spcPts val="0"/>
              </a:spcAft>
              <a:buClr>
                <a:schemeClr val="accent3"/>
              </a:buClr>
              <a:buFont typeface="Courier New" pitchFamily="49" charset="0"/>
              <a:buChar char="o"/>
              <a:defRPr/>
            </a:pPr>
            <a:endParaRPr lang="fa-IR" sz="1500" b="1" dirty="0" smtClean="0">
              <a:cs typeface="B Titr" pitchFamily="2" charset="-78"/>
            </a:endParaRPr>
          </a:p>
          <a:p>
            <a:pPr marL="285750" indent="-285750" algn="justLow" rtl="1" eaLnBrk="1" fontAlgn="auto" hangingPunct="1">
              <a:spcAft>
                <a:spcPts val="0"/>
              </a:spcAft>
              <a:buClr>
                <a:schemeClr val="accent3"/>
              </a:buClr>
              <a:buFont typeface="Courier New" pitchFamily="49" charset="0"/>
              <a:buChar char="o"/>
              <a:defRPr/>
            </a:pPr>
            <a:r>
              <a:rPr lang="fa-IR" sz="1500" b="1" dirty="0" smtClean="0">
                <a:cs typeface="B Titr" pitchFamily="2" charset="-78"/>
              </a:rPr>
              <a:t>موسسات </a:t>
            </a:r>
            <a:r>
              <a:rPr lang="fa-IR" sz="1500" b="1" dirty="0">
                <a:cs typeface="B Titr" pitchFamily="2" charset="-78"/>
              </a:rPr>
              <a:t>هدایت کننده‌ی مدیریت سیاسی در کشورهای </a:t>
            </a:r>
            <a:r>
              <a:rPr lang="fa-IR" sz="1500" b="1" dirty="0" smtClean="0">
                <a:cs typeface="B Titr" pitchFamily="2" charset="-78"/>
              </a:rPr>
              <a:t>اسلامی</a:t>
            </a:r>
            <a:endParaRPr lang="fa-IR" sz="1500" b="1"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آژانس رشد و توسعه بین المللی آمریکا</a:t>
            </a:r>
            <a:r>
              <a:rPr lang="en-US" sz="1500" dirty="0">
                <a:cs typeface="B Titr" pitchFamily="2" charset="-78"/>
              </a:rPr>
              <a:t>(U.S</a:t>
            </a:r>
            <a:r>
              <a:rPr lang="en-US" sz="1500" dirty="0" smtClean="0">
                <a:cs typeface="B Titr" pitchFamily="2" charset="-78"/>
              </a:rPr>
              <a:t>. AID) </a:t>
            </a:r>
            <a:r>
              <a:rPr lang="fa-IR" sz="1500" dirty="0" smtClean="0">
                <a:cs typeface="B Titr" pitchFamily="2" charset="-78"/>
              </a:rPr>
              <a:t>: </a:t>
            </a:r>
            <a:r>
              <a:rPr lang="fa-IR" sz="1500" dirty="0">
                <a:cs typeface="B Titr" pitchFamily="2" charset="-78"/>
              </a:rPr>
              <a:t>هزینه تمامی طرح‌های کاهش جمعیت در کشورهای اسلامی را بر عهده دارد.</a:t>
            </a: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پث </a:t>
            </a:r>
            <a:r>
              <a:rPr lang="fa-IR" sz="1500" dirty="0" smtClean="0">
                <a:cs typeface="B Titr" pitchFamily="2" charset="-78"/>
              </a:rPr>
              <a:t>فایندر </a:t>
            </a:r>
            <a:r>
              <a:rPr lang="en-US" sz="1500" dirty="0" smtClean="0">
                <a:cs typeface="B Titr" pitchFamily="2" charset="-78"/>
              </a:rPr>
              <a:t>(</a:t>
            </a:r>
            <a:r>
              <a:rPr lang="en-US" sz="1500" dirty="0">
                <a:cs typeface="B Titr" pitchFamily="2" charset="-78"/>
              </a:rPr>
              <a:t>Path Finder</a:t>
            </a:r>
            <a:r>
              <a:rPr lang="en-US" sz="1500" dirty="0" smtClean="0">
                <a:cs typeface="B Titr" pitchFamily="2" charset="-78"/>
              </a:rPr>
              <a:t>)</a:t>
            </a:r>
            <a:r>
              <a:rPr lang="fa-IR" sz="1500" dirty="0" smtClean="0">
                <a:cs typeface="B Titr" pitchFamily="2" charset="-78"/>
              </a:rPr>
              <a:t>: </a:t>
            </a:r>
            <a:r>
              <a:rPr lang="fa-IR" sz="1500" dirty="0">
                <a:cs typeface="B Titr" pitchFamily="2" charset="-78"/>
              </a:rPr>
              <a:t>وسائل جلوگیری از بارداری را تولید کرده و در دسترس زنان قرار می‌دهند.</a:t>
            </a:r>
          </a:p>
          <a:p>
            <a:pPr marL="285750" indent="-285750" algn="justLow" rtl="1" eaLnBrk="1" fontAlgn="auto" hangingPunct="1">
              <a:spcAft>
                <a:spcPts val="0"/>
              </a:spcAft>
              <a:buClr>
                <a:schemeClr val="accent3"/>
              </a:buClr>
              <a:buFont typeface="Courier New" pitchFamily="49" charset="0"/>
              <a:buChar char="o"/>
              <a:defRPr/>
            </a:pPr>
            <a:endParaRPr lang="fa-IR" sz="1500" b="1" dirty="0" smtClean="0">
              <a:cs typeface="B Titr" pitchFamily="2" charset="-78"/>
            </a:endParaRPr>
          </a:p>
          <a:p>
            <a:pPr marL="285750" indent="-285750" algn="justLow" rtl="1" eaLnBrk="1" fontAlgn="auto" hangingPunct="1">
              <a:spcAft>
                <a:spcPts val="0"/>
              </a:spcAft>
              <a:buClr>
                <a:schemeClr val="accent3"/>
              </a:buClr>
              <a:buFont typeface="Courier New" pitchFamily="49" charset="0"/>
              <a:buChar char="o"/>
              <a:defRPr/>
            </a:pPr>
            <a:r>
              <a:rPr lang="fa-IR" sz="1500" b="1" dirty="0" smtClean="0">
                <a:cs typeface="B Titr" pitchFamily="2" charset="-78"/>
              </a:rPr>
              <a:t>سازمان‌های </a:t>
            </a:r>
            <a:r>
              <a:rPr lang="fa-IR" sz="1500" b="1" dirty="0">
                <a:cs typeface="B Titr" pitchFamily="2" charset="-78"/>
              </a:rPr>
              <a:t>بین‌المللی فعال در زمینه </a:t>
            </a:r>
            <a:r>
              <a:rPr lang="fa-IR" sz="1500" b="1" dirty="0" smtClean="0">
                <a:cs typeface="B Titr" pitchFamily="2" charset="-78"/>
              </a:rPr>
              <a:t>سیاست‌های جمعیتی</a:t>
            </a:r>
            <a:endParaRPr lang="fa-IR" sz="1500" b="1"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سازمان بهداشت </a:t>
            </a:r>
            <a:r>
              <a:rPr lang="fa-IR" sz="1500" dirty="0" smtClean="0">
                <a:cs typeface="B Titr" pitchFamily="2" charset="-78"/>
              </a:rPr>
              <a:t>جهانی</a:t>
            </a:r>
            <a:r>
              <a:rPr lang="en-US" sz="1500" dirty="0">
                <a:cs typeface="B Titr" pitchFamily="2" charset="-78"/>
              </a:rPr>
              <a:t> (World Health Organization)</a:t>
            </a:r>
            <a:endParaRPr lang="fa-IR" sz="1500"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صندوق جمعیت سازمان ملل </a:t>
            </a:r>
            <a:r>
              <a:rPr lang="fa-IR" sz="1500" dirty="0" smtClean="0">
                <a:cs typeface="B Titr" pitchFamily="2" charset="-78"/>
              </a:rPr>
              <a:t>متحد</a:t>
            </a:r>
            <a:r>
              <a:rPr lang="en-US" sz="1500" dirty="0" smtClean="0">
                <a:cs typeface="B Titr" pitchFamily="2" charset="-78"/>
              </a:rPr>
              <a:t>(UNFPA)</a:t>
            </a:r>
            <a:endParaRPr lang="fa-IR" sz="1500"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سازمان تغذیه و کشاورزی </a:t>
            </a:r>
            <a:r>
              <a:rPr lang="fa-IR" sz="1500" dirty="0" smtClean="0">
                <a:cs typeface="B Titr" pitchFamily="2" charset="-78"/>
              </a:rPr>
              <a:t>بین‌المللی</a:t>
            </a:r>
            <a:r>
              <a:rPr lang="en-US" sz="1500" dirty="0" smtClean="0">
                <a:cs typeface="B Titr" pitchFamily="2" charset="-78"/>
              </a:rPr>
              <a:t>(FAO)</a:t>
            </a:r>
            <a:endParaRPr lang="fa-IR" sz="1500"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سازمان فرهنگی </a:t>
            </a:r>
            <a:r>
              <a:rPr lang="fa-IR" sz="1500" dirty="0" smtClean="0">
                <a:cs typeface="B Titr" pitchFamily="2" charset="-78"/>
              </a:rPr>
              <a:t>یونسکو</a:t>
            </a:r>
            <a:r>
              <a:rPr lang="en-US" sz="1500" dirty="0" smtClean="0">
                <a:cs typeface="B Titr" pitchFamily="2" charset="-78"/>
              </a:rPr>
              <a:t>(UNESCO)</a:t>
            </a:r>
            <a:endParaRPr lang="fa-IR" sz="1500"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smtClean="0">
                <a:cs typeface="B Titr" pitchFamily="2" charset="-78"/>
              </a:rPr>
              <a:t>شو</a:t>
            </a:r>
            <a:r>
              <a:rPr lang="fa-IR" sz="1500" dirty="0">
                <a:cs typeface="B Titr" pitchFamily="2" charset="-78"/>
              </a:rPr>
              <a:t>ر</a:t>
            </a:r>
            <a:r>
              <a:rPr lang="fa-IR" sz="1500" dirty="0" smtClean="0">
                <a:cs typeface="B Titr" pitchFamily="2" charset="-78"/>
              </a:rPr>
              <a:t>ای </a:t>
            </a:r>
            <a:r>
              <a:rPr lang="fa-IR" sz="1500" dirty="0">
                <a:cs typeface="B Titr" pitchFamily="2" charset="-78"/>
              </a:rPr>
              <a:t>حمعیتی </a:t>
            </a:r>
            <a:r>
              <a:rPr lang="en-US" sz="1500" dirty="0">
                <a:cs typeface="B Titr" pitchFamily="2" charset="-78"/>
              </a:rPr>
              <a:t>(Population-Council)</a:t>
            </a: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 </a:t>
            </a:r>
            <a:r>
              <a:rPr lang="fa-IR" sz="1500" dirty="0" smtClean="0">
                <a:cs typeface="B Titr" pitchFamily="2" charset="-78"/>
              </a:rPr>
              <a:t>یونیسف</a:t>
            </a:r>
            <a:r>
              <a:rPr lang="en-US" sz="1500" dirty="0" smtClean="0">
                <a:cs typeface="B Titr" pitchFamily="2" charset="-78"/>
              </a:rPr>
              <a:t>(</a:t>
            </a:r>
            <a:r>
              <a:rPr lang="en-US" sz="1500" dirty="0" err="1" smtClean="0">
                <a:cs typeface="B Titr" pitchFamily="2" charset="-78"/>
              </a:rPr>
              <a:t>Unicef</a:t>
            </a:r>
            <a:r>
              <a:rPr lang="en-US" sz="1500" dirty="0" smtClean="0">
                <a:cs typeface="B Titr" pitchFamily="2" charset="-78"/>
              </a:rPr>
              <a:t>)</a:t>
            </a:r>
            <a:endParaRPr lang="fa-IR" sz="1500" dirty="0">
              <a:cs typeface="B Titr" pitchFamily="2" charset="-78"/>
            </a:endParaRPr>
          </a:p>
          <a:p>
            <a:pPr marL="742950" lvl="1" indent="-285750" algn="justLow" rtl="1" eaLnBrk="1" fontAlgn="auto" hangingPunct="1">
              <a:spcAft>
                <a:spcPts val="0"/>
              </a:spcAft>
              <a:buClr>
                <a:schemeClr val="accent3"/>
              </a:buClr>
              <a:buFont typeface="Arial" pitchFamily="34" charset="0"/>
              <a:buChar char="•"/>
              <a:defRPr/>
            </a:pPr>
            <a:r>
              <a:rPr lang="fa-IR" sz="1500" dirty="0">
                <a:cs typeface="B Titr" pitchFamily="2" charset="-78"/>
              </a:rPr>
              <a:t>بانک جهانی و صندوق بین‌المللی </a:t>
            </a:r>
            <a:r>
              <a:rPr lang="fa-IR" sz="1500" dirty="0" smtClean="0">
                <a:cs typeface="B Titr" pitchFamily="2" charset="-78"/>
              </a:rPr>
              <a:t>پول</a:t>
            </a:r>
            <a:r>
              <a:rPr lang="en-US" sz="1500" dirty="0">
                <a:cs typeface="B Titr" pitchFamily="2" charset="-78"/>
              </a:rPr>
              <a:t> </a:t>
            </a:r>
            <a:r>
              <a:rPr lang="en-US" sz="1500" dirty="0" smtClean="0">
                <a:cs typeface="B Titr" pitchFamily="2" charset="-78"/>
              </a:rPr>
              <a:t>(International Monetary Fund)</a:t>
            </a:r>
            <a:endParaRPr lang="fa-IR" sz="1500" dirty="0">
              <a:cs typeface="B Titr" pitchFamily="2" charset="-78"/>
            </a:endParaRPr>
          </a:p>
          <a:p>
            <a:pPr marL="274320" indent="-274320" algn="justLow" rtl="1" eaLnBrk="1" fontAlgn="auto" hangingPunct="1">
              <a:spcAft>
                <a:spcPts val="0"/>
              </a:spcAft>
              <a:buClr>
                <a:schemeClr val="accent3"/>
              </a:buClr>
              <a:buFont typeface="Wingdings 2"/>
              <a:buNone/>
              <a:defRPr/>
            </a:pPr>
            <a:endParaRPr lang="en-US" sz="1500" dirty="0">
              <a:cs typeface="B Titr" pitchFamily="2" charset="-78"/>
            </a:endParaRPr>
          </a:p>
        </p:txBody>
      </p:sp>
      <p:pic>
        <p:nvPicPr>
          <p:cNvPr id="2050" name="Picture 2" descr="C:\Users\Sheida\Desktop\usaid-logo_svg.png"/>
          <p:cNvPicPr>
            <a:picLocks noChangeAspect="1" noChangeArrowheads="1"/>
          </p:cNvPicPr>
          <p:nvPr/>
        </p:nvPicPr>
        <p:blipFill>
          <a:blip r:embed="rId3" cstate="print"/>
          <a:srcRect/>
          <a:stretch>
            <a:fillRect/>
          </a:stretch>
        </p:blipFill>
        <p:spPr bwMode="auto">
          <a:xfrm>
            <a:off x="971550" y="4724400"/>
            <a:ext cx="985838" cy="98583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331569" y="5892207"/>
            <a:ext cx="1455737" cy="700087"/>
          </a:xfrm>
          <a:prstGeom prst="rect">
            <a:avLst/>
          </a:prstGeom>
          <a:noFill/>
          <a:ln w="9525">
            <a:solidFill>
              <a:schemeClr val="tx1"/>
            </a:solidFill>
            <a:miter lim="800000"/>
            <a:headEnd/>
            <a:tailEnd/>
          </a:ln>
        </p:spPr>
      </p:pic>
      <p:pic>
        <p:nvPicPr>
          <p:cNvPr id="2052" name="Picture 4" descr="C:\Users\Sheida\Desktop\un7.jpg"/>
          <p:cNvPicPr>
            <a:picLocks noChangeAspect="1" noChangeArrowheads="1"/>
          </p:cNvPicPr>
          <p:nvPr/>
        </p:nvPicPr>
        <p:blipFill>
          <a:blip r:embed="rId5" cstate="print"/>
          <a:srcRect/>
          <a:stretch>
            <a:fillRect/>
          </a:stretch>
        </p:blipFill>
        <p:spPr bwMode="auto">
          <a:xfrm>
            <a:off x="1726856" y="3691732"/>
            <a:ext cx="1060450" cy="1027112"/>
          </a:xfrm>
          <a:prstGeom prst="rect">
            <a:avLst/>
          </a:prstGeom>
          <a:noFill/>
          <a:ln w="9525">
            <a:solidFill>
              <a:schemeClr val="tx1"/>
            </a:solidFill>
            <a:miter lim="800000"/>
            <a:headEnd/>
            <a:tailEnd/>
          </a:ln>
        </p:spPr>
      </p:pic>
      <p:pic>
        <p:nvPicPr>
          <p:cNvPr id="2053" name="Picture 5" descr="C:\Users\Sheida\Desktop\Naturally+Yours+world+health+organization+1.gif"/>
          <p:cNvPicPr>
            <a:picLocks noChangeAspect="1" noChangeArrowheads="1"/>
          </p:cNvPicPr>
          <p:nvPr/>
        </p:nvPicPr>
        <p:blipFill>
          <a:blip r:embed="rId6" cstate="print"/>
          <a:srcRect/>
          <a:stretch>
            <a:fillRect/>
          </a:stretch>
        </p:blipFill>
        <p:spPr bwMode="auto">
          <a:xfrm>
            <a:off x="333031" y="3702844"/>
            <a:ext cx="998538" cy="1016000"/>
          </a:xfrm>
          <a:prstGeom prst="rect">
            <a:avLst/>
          </a:prstGeom>
          <a:noFill/>
          <a:ln w="9525">
            <a:solidFill>
              <a:schemeClr val="tx1"/>
            </a:solidFill>
            <a:miter lim="800000"/>
            <a:headEnd/>
            <a:tailEnd/>
          </a:ln>
        </p:spPr>
      </p:pic>
      <p:pic>
        <p:nvPicPr>
          <p:cNvPr id="2054" name="Picture 6" descr="C:\Users\Sheida\Desktop\fa-alalam1320068795.jpg"/>
          <p:cNvPicPr>
            <a:picLocks noChangeAspect="1" noChangeArrowheads="1"/>
          </p:cNvPicPr>
          <p:nvPr/>
        </p:nvPicPr>
        <p:blipFill>
          <a:blip r:embed="rId7" cstate="print"/>
          <a:srcRect/>
          <a:stretch>
            <a:fillRect/>
          </a:stretch>
        </p:blipFill>
        <p:spPr bwMode="auto">
          <a:xfrm>
            <a:off x="35117" y="5864425"/>
            <a:ext cx="1131888" cy="755650"/>
          </a:xfrm>
          <a:prstGeom prst="rect">
            <a:avLst/>
          </a:prstGeom>
          <a:noFill/>
          <a:ln w="9525">
            <a:solidFill>
              <a:schemeClr val="tx1"/>
            </a:solidFill>
            <a:miter lim="800000"/>
            <a:headEnd/>
            <a:tailEnd/>
          </a:ln>
        </p:spPr>
      </p:pic>
      <p:pic>
        <p:nvPicPr>
          <p:cNvPr id="2056" name="Picture 8" descr="C:\Users\Sheida\Desktop\population_council.png"/>
          <p:cNvPicPr>
            <a:picLocks noChangeAspect="1" noChangeArrowheads="1"/>
          </p:cNvPicPr>
          <p:nvPr/>
        </p:nvPicPr>
        <p:blipFill>
          <a:blip r:embed="rId8" cstate="print"/>
          <a:srcRect/>
          <a:stretch>
            <a:fillRect/>
          </a:stretch>
        </p:blipFill>
        <p:spPr bwMode="auto">
          <a:xfrm>
            <a:off x="3184963" y="5466491"/>
            <a:ext cx="1570038" cy="271462"/>
          </a:xfrm>
          <a:prstGeom prst="rect">
            <a:avLst/>
          </a:prstGeom>
          <a:noFill/>
          <a:ln w="9525">
            <a:solidFill>
              <a:schemeClr val="tx1"/>
            </a:solidFill>
            <a:miter lim="800000"/>
            <a:headEnd/>
            <a:tailEnd/>
          </a:ln>
        </p:spPr>
      </p:pic>
      <p:pic>
        <p:nvPicPr>
          <p:cNvPr id="1026" name="Picture 2" descr="C:\Users\Sheida\Downloads\logo-FAO.gif"/>
          <p:cNvPicPr>
            <a:picLocks noChangeAspect="1" noChangeArrowheads="1"/>
          </p:cNvPicPr>
          <p:nvPr/>
        </p:nvPicPr>
        <p:blipFill>
          <a:blip r:embed="rId9" cstate="print"/>
          <a:srcRect/>
          <a:stretch>
            <a:fillRect/>
          </a:stretch>
        </p:blipFill>
        <p:spPr bwMode="auto">
          <a:xfrm>
            <a:off x="3048000" y="3728463"/>
            <a:ext cx="781050" cy="781050"/>
          </a:xfrm>
          <a:prstGeom prst="rect">
            <a:avLst/>
          </a:prstGeom>
          <a:noFill/>
          <a:ln w="9525">
            <a:noFill/>
            <a:miter lim="800000"/>
            <a:headEnd/>
            <a:tailEnd/>
          </a:ln>
        </p:spPr>
      </p:pic>
      <p:pic>
        <p:nvPicPr>
          <p:cNvPr id="14" name="Picture 7" descr="C:\Users\Sheida\Desktop\unicefjobs.jpg"/>
          <p:cNvPicPr>
            <a:picLocks noChangeAspect="1" noChangeArrowheads="1"/>
          </p:cNvPicPr>
          <p:nvPr/>
        </p:nvPicPr>
        <p:blipFill>
          <a:blip r:embed="rId10" cstate="print"/>
          <a:srcRect/>
          <a:stretch>
            <a:fillRect/>
          </a:stretch>
        </p:blipFill>
        <p:spPr bwMode="auto">
          <a:xfrm>
            <a:off x="2059438" y="4796211"/>
            <a:ext cx="987425" cy="728662"/>
          </a:xfrm>
          <a:prstGeom prst="rect">
            <a:avLst/>
          </a:prstGeom>
          <a:noFill/>
          <a:ln w="9525">
            <a:solidFill>
              <a:schemeClr val="tx1"/>
            </a:solidFill>
            <a:miter lim="800000"/>
            <a:headEnd/>
            <a:tailEnd/>
          </a:ln>
        </p:spPr>
      </p:pic>
      <p:pic>
        <p:nvPicPr>
          <p:cNvPr id="15" name="Picture 9" descr="C:\Users\Sheida\Desktop\imf2.jpg"/>
          <p:cNvPicPr>
            <a:picLocks noChangeAspect="1" noChangeArrowheads="1"/>
          </p:cNvPicPr>
          <p:nvPr/>
        </p:nvPicPr>
        <p:blipFill>
          <a:blip r:embed="rId11" cstate="print"/>
          <a:srcRect/>
          <a:stretch>
            <a:fillRect/>
          </a:stretch>
        </p:blipFill>
        <p:spPr bwMode="auto">
          <a:xfrm>
            <a:off x="3080982" y="4532004"/>
            <a:ext cx="889000" cy="876300"/>
          </a:xfrm>
          <a:prstGeom prst="rect">
            <a:avLst/>
          </a:prstGeom>
          <a:noFill/>
          <a:ln w="9525">
            <a:solidFill>
              <a:schemeClr val="tx1"/>
            </a:solidFill>
            <a:miter lim="800000"/>
            <a:headEnd/>
            <a:tailEnd/>
          </a:ln>
        </p:spPr>
      </p:pic>
      <p:sp>
        <p:nvSpPr>
          <p:cNvPr id="13" name="Slide Number Placeholder 12"/>
          <p:cNvSpPr>
            <a:spLocks noGrp="1"/>
          </p:cNvSpPr>
          <p:nvPr>
            <p:ph type="sldNum" sz="quarter" idx="12"/>
          </p:nvPr>
        </p:nvSpPr>
        <p:spPr/>
        <p:txBody>
          <a:bodyPr/>
          <a:lstStyle/>
          <a:p>
            <a:fld id="{98929272-9026-4EE7-B258-6FE021C14724}" type="slidenum">
              <a:rPr lang="en-US" smtClean="0"/>
              <a:pPr/>
              <a:t>48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10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10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10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10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1000"/>
                                        <p:tgtEl>
                                          <p:spTgt spid="3">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1000"/>
                                        <p:tgtEl>
                                          <p:spTgt spid="3">
                                            <p:txEl>
                                              <p:pRg st="13" end="1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fade">
                                      <p:cBhvr>
                                        <p:cTn id="39" dur="1000"/>
                                        <p:tgtEl>
                                          <p:spTgt spid="3">
                                            <p:txEl>
                                              <p:pRg st="14" end="1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1000"/>
                                        <p:tgtEl>
                                          <p:spTgt spid="3">
                                            <p:txEl>
                                              <p:pRg st="15" end="1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animEffect transition="in" filter="fade">
                                      <p:cBhvr>
                                        <p:cTn id="45" dur="1000"/>
                                        <p:tgtEl>
                                          <p:spTgt spid="3">
                                            <p:txEl>
                                              <p:pRg st="16" end="1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053"/>
                                        </p:tgtEl>
                                        <p:attrNameLst>
                                          <p:attrName>style.visibility</p:attrName>
                                        </p:attrNameLst>
                                      </p:cBhvr>
                                      <p:to>
                                        <p:strVal val="visible"/>
                                      </p:to>
                                    </p:set>
                                    <p:animEffect transition="in" filter="fade">
                                      <p:cBhvr>
                                        <p:cTn id="48" dur="500"/>
                                        <p:tgtEl>
                                          <p:spTgt spid="2053"/>
                                        </p:tgtEl>
                                      </p:cBhvr>
                                    </p:animEffect>
                                  </p:childTnLst>
                                </p:cTn>
                              </p:par>
                              <p:par>
                                <p:cTn id="49" presetID="10" presetClass="entr" presetSubtype="0" fill="hold" nodeType="with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fade">
                                      <p:cBhvr>
                                        <p:cTn id="51" dur="500"/>
                                        <p:tgtEl>
                                          <p:spTgt spid="2052"/>
                                        </p:tgtEl>
                                      </p:cBhvr>
                                    </p:animEffect>
                                  </p:childTnLst>
                                </p:cTn>
                              </p:par>
                              <p:par>
                                <p:cTn id="52" presetID="10" presetClass="entr" presetSubtype="0" fill="hold" nodeType="withEffect">
                                  <p:stCondLst>
                                    <p:cond delay="0"/>
                                  </p:stCondLst>
                                  <p:childTnLst>
                                    <p:set>
                                      <p:cBhvr>
                                        <p:cTn id="53" dur="1" fill="hold">
                                          <p:stCondLst>
                                            <p:cond delay="0"/>
                                          </p:stCondLst>
                                        </p:cTn>
                                        <p:tgtEl>
                                          <p:spTgt spid="2054"/>
                                        </p:tgtEl>
                                        <p:attrNameLst>
                                          <p:attrName>style.visibility</p:attrName>
                                        </p:attrNameLst>
                                      </p:cBhvr>
                                      <p:to>
                                        <p:strVal val="visible"/>
                                      </p:to>
                                    </p:set>
                                    <p:animEffect transition="in" filter="fade">
                                      <p:cBhvr>
                                        <p:cTn id="54" dur="500"/>
                                        <p:tgtEl>
                                          <p:spTgt spid="2054"/>
                                        </p:tgtEl>
                                      </p:cBhvr>
                                    </p:animEffect>
                                  </p:childTnLst>
                                </p:cTn>
                              </p:par>
                              <p:par>
                                <p:cTn id="55" presetID="10" presetClass="entr" presetSubtype="0" fill="hold" nodeType="withEffect">
                                  <p:stCondLst>
                                    <p:cond delay="0"/>
                                  </p:stCondLst>
                                  <p:childTnLst>
                                    <p:set>
                                      <p:cBhvr>
                                        <p:cTn id="56" dur="1" fill="hold">
                                          <p:stCondLst>
                                            <p:cond delay="0"/>
                                          </p:stCondLst>
                                        </p:cTn>
                                        <p:tgtEl>
                                          <p:spTgt spid="2056"/>
                                        </p:tgtEl>
                                        <p:attrNameLst>
                                          <p:attrName>style.visibility</p:attrName>
                                        </p:attrNameLst>
                                      </p:cBhvr>
                                      <p:to>
                                        <p:strVal val="visible"/>
                                      </p:to>
                                    </p:set>
                                    <p:animEffect transition="in" filter="fade">
                                      <p:cBhvr>
                                        <p:cTn id="57" dur="500"/>
                                        <p:tgtEl>
                                          <p:spTgt spid="2056"/>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fade">
                                      <p:cBhvr>
                                        <p:cTn id="6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lum bright="70000" contrast="-70000"/>
            <a:extLst/>
          </a:blip>
          <a:stretch>
            <a:fillRect/>
          </a:stretch>
        </p:blipFill>
        <p:spPr>
          <a:xfrm>
            <a:off x="467544" y="2348882"/>
            <a:ext cx="4680520" cy="2448270"/>
          </a:xfrm>
          <a:prstGeom prst="rect">
            <a:avLst/>
          </a:prstGeom>
          <a:effectLst>
            <a:softEdge rad="317500"/>
          </a:effectLst>
        </p:spPr>
      </p:pic>
      <p:sp>
        <p:nvSpPr>
          <p:cNvPr id="40963" name="Title 1"/>
          <p:cNvSpPr>
            <a:spLocks noGrp="1"/>
          </p:cNvSpPr>
          <p:nvPr>
            <p:ph type="title"/>
          </p:nvPr>
        </p:nvSpPr>
        <p:spPr>
          <a:xfrm>
            <a:off x="468313" y="512661"/>
            <a:ext cx="8229600" cy="690581"/>
          </a:xfrm>
        </p:spPr>
        <p:txBody>
          <a:bodyPr/>
          <a:lstStyle/>
          <a:p>
            <a:pPr algn="ctr" eaLnBrk="1" hangingPunct="1"/>
            <a:r>
              <a:rPr lang="fa-IR" sz="4000" dirty="0" smtClean="0">
                <a:solidFill>
                  <a:schemeClr val="accent2">
                    <a:lumMod val="50000"/>
                  </a:schemeClr>
                </a:solidFill>
                <a:cs typeface="B Titr" pitchFamily="2" charset="-78"/>
              </a:rPr>
              <a:t>ایران الگوی نمونه!</a:t>
            </a:r>
            <a:endParaRPr lang="en-US" sz="4000" dirty="0" smtClean="0">
              <a:solidFill>
                <a:schemeClr val="accent2">
                  <a:lumMod val="50000"/>
                </a:schemeClr>
              </a:solidFill>
              <a:cs typeface="B Titr" pitchFamily="2" charset="-78"/>
            </a:endParaRPr>
          </a:p>
        </p:txBody>
      </p:sp>
      <p:sp>
        <p:nvSpPr>
          <p:cNvPr id="3" name="Content Placeholder 2"/>
          <p:cNvSpPr>
            <a:spLocks noGrp="1"/>
          </p:cNvSpPr>
          <p:nvPr>
            <p:ph idx="1"/>
          </p:nvPr>
        </p:nvSpPr>
        <p:spPr>
          <a:xfrm>
            <a:off x="446088" y="1773238"/>
            <a:ext cx="8229600" cy="4389437"/>
          </a:xfrm>
        </p:spPr>
        <p:txBody>
          <a:bodyPr>
            <a:noAutofit/>
          </a:bodyPr>
          <a:lstStyle/>
          <a:p>
            <a:pPr marL="274320" indent="-274320" algn="justLow" rtl="1" eaLnBrk="1" fontAlgn="auto" hangingPunct="1">
              <a:spcAft>
                <a:spcPts val="0"/>
              </a:spcAft>
              <a:buClr>
                <a:schemeClr val="accent3"/>
              </a:buClr>
              <a:buFont typeface="Wingdings 2"/>
              <a:buChar char=""/>
              <a:defRPr/>
            </a:pPr>
            <a:r>
              <a:rPr lang="fa-IR" sz="2500" dirty="0">
                <a:cs typeface="B Titr" pitchFamily="2" charset="-78"/>
              </a:rPr>
              <a:t>اجرای موفق برنامه‌های کنترل جمعیتی در </a:t>
            </a:r>
            <a:r>
              <a:rPr lang="fa-IR" sz="2500" dirty="0" smtClean="0">
                <a:cs typeface="B Titr" pitchFamily="2" charset="-78"/>
              </a:rPr>
              <a:t>ایران</a:t>
            </a:r>
          </a:p>
          <a:p>
            <a:pPr marL="274320" indent="-274320" algn="justLow" rtl="1" eaLnBrk="1" fontAlgn="auto" hangingPunct="1">
              <a:spcAft>
                <a:spcPts val="0"/>
              </a:spcAft>
              <a:buClr>
                <a:schemeClr val="accent3"/>
              </a:buClr>
              <a:buFont typeface="Wingdings 2"/>
              <a:buChar char=""/>
              <a:defRPr/>
            </a:pPr>
            <a:endParaRPr lang="fa-IR" sz="2500" dirty="0" smtClean="0">
              <a:cs typeface="B Titr" pitchFamily="2" charset="-78"/>
            </a:endParaRPr>
          </a:p>
          <a:p>
            <a:pPr marL="274320" indent="-274320" algn="justLow" rtl="1" eaLnBrk="1" fontAlgn="auto" hangingPunct="1">
              <a:spcAft>
                <a:spcPts val="0"/>
              </a:spcAft>
              <a:buClr>
                <a:schemeClr val="accent3"/>
              </a:buClr>
              <a:buFont typeface="Wingdings 2"/>
              <a:buChar char=""/>
              <a:defRPr/>
            </a:pPr>
            <a:r>
              <a:rPr lang="fa-IR" sz="2500" dirty="0" smtClean="0">
                <a:cs typeface="B Titr" pitchFamily="2" charset="-78"/>
              </a:rPr>
              <a:t>قرار </a:t>
            </a:r>
            <a:r>
              <a:rPr lang="fa-IR" sz="2500" dirty="0">
                <a:cs typeface="B Titr" pitchFamily="2" charset="-78"/>
              </a:rPr>
              <a:t>گرفتن ایران در بالاترین رده میان 75 کشور در حال توسعه، در زمینه کنترل جمعیت در </a:t>
            </a:r>
            <a:r>
              <a:rPr lang="fa-IR" sz="2500" dirty="0" smtClean="0">
                <a:cs typeface="B Titr" pitchFamily="2" charset="-78"/>
              </a:rPr>
              <a:t>سال1371 </a:t>
            </a:r>
            <a:endParaRPr lang="fa-IR" sz="2500" dirty="0">
              <a:cs typeface="B Titr" pitchFamily="2" charset="-78"/>
            </a:endParaRPr>
          </a:p>
          <a:p>
            <a:pPr marL="274320" indent="-274320" algn="justLow" rtl="1" eaLnBrk="1" fontAlgn="auto" hangingPunct="1">
              <a:spcAft>
                <a:spcPts val="0"/>
              </a:spcAft>
              <a:buClr>
                <a:schemeClr val="accent3"/>
              </a:buClr>
              <a:buFont typeface="Wingdings 2"/>
              <a:buChar char=""/>
              <a:defRPr/>
            </a:pPr>
            <a:endParaRPr lang="fa-IR" sz="2500" dirty="0" smtClean="0">
              <a:cs typeface="B Titr" pitchFamily="2" charset="-78"/>
            </a:endParaRPr>
          </a:p>
          <a:p>
            <a:pPr marL="274320" indent="-274320" algn="justLow" rtl="1" eaLnBrk="1" fontAlgn="auto" hangingPunct="1">
              <a:spcAft>
                <a:spcPts val="0"/>
              </a:spcAft>
              <a:buClr>
                <a:schemeClr val="accent3"/>
              </a:buClr>
              <a:buFont typeface="Wingdings 2"/>
              <a:buChar char=""/>
              <a:defRPr/>
            </a:pPr>
            <a:r>
              <a:rPr lang="fa-IR" sz="2500" dirty="0" smtClean="0">
                <a:cs typeface="B Titr" pitchFamily="2" charset="-78"/>
              </a:rPr>
              <a:t>درخواست رئیس </a:t>
            </a:r>
            <a:r>
              <a:rPr lang="fa-IR" sz="2500" dirty="0">
                <a:cs typeface="B Titr" pitchFamily="2" charset="-78"/>
              </a:rPr>
              <a:t>فدراسیون بین الملل خانواده در </a:t>
            </a:r>
            <a:r>
              <a:rPr lang="fa-IR" sz="2500" dirty="0" smtClean="0">
                <a:cs typeface="B Titr" pitchFamily="2" charset="-78"/>
              </a:rPr>
              <a:t>سال1373 </a:t>
            </a:r>
            <a:r>
              <a:rPr lang="fa-IR" sz="2500" dirty="0">
                <a:cs typeface="B Titr" pitchFamily="2" charset="-78"/>
              </a:rPr>
              <a:t>از </a:t>
            </a:r>
            <a:r>
              <a:rPr lang="fa-IR" sz="2500" dirty="0" smtClean="0">
                <a:cs typeface="B Titr" pitchFamily="2" charset="-78"/>
              </a:rPr>
              <a:t>کشورهای‌اسلامی برای پیروی </a:t>
            </a:r>
            <a:r>
              <a:rPr lang="fa-IR" sz="2500" dirty="0">
                <a:cs typeface="B Titr" pitchFamily="2" charset="-78"/>
              </a:rPr>
              <a:t>از الگوی کنترل جمعیت در </a:t>
            </a:r>
            <a:r>
              <a:rPr lang="fa-IR" sz="2500" dirty="0" smtClean="0">
                <a:cs typeface="B Titr" pitchFamily="2" charset="-78"/>
              </a:rPr>
              <a:t>ایران</a:t>
            </a:r>
          </a:p>
          <a:p>
            <a:pPr marL="274320" indent="-274320" algn="justLow" rtl="1" eaLnBrk="1" fontAlgn="auto" hangingPunct="1">
              <a:spcAft>
                <a:spcPts val="0"/>
              </a:spcAft>
              <a:buClr>
                <a:schemeClr val="accent3"/>
              </a:buClr>
              <a:buFont typeface="Wingdings 2"/>
              <a:buChar char=""/>
              <a:defRPr/>
            </a:pPr>
            <a:endParaRPr lang="fa-IR" sz="2500" dirty="0" smtClean="0">
              <a:cs typeface="B Titr" pitchFamily="2" charset="-78"/>
            </a:endParaRPr>
          </a:p>
          <a:p>
            <a:pPr marL="274320" indent="-274320" algn="justLow" rtl="1" eaLnBrk="1" fontAlgn="auto" hangingPunct="1">
              <a:spcAft>
                <a:spcPts val="0"/>
              </a:spcAft>
              <a:buClr>
                <a:schemeClr val="accent3"/>
              </a:buClr>
              <a:buFont typeface="Wingdings 2"/>
              <a:buChar char=""/>
              <a:defRPr/>
            </a:pPr>
            <a:r>
              <a:rPr lang="fa-IR" sz="2500" dirty="0" smtClean="0">
                <a:cs typeface="B Titr" pitchFamily="2" charset="-78"/>
              </a:rPr>
              <a:t>اعطای </a:t>
            </a:r>
            <a:r>
              <a:rPr lang="ar-SA" sz="2500" dirty="0">
                <a:cs typeface="B Titr" pitchFamily="2" charset="-78"/>
              </a:rPr>
              <a:t>جایزه سال جمعیت‌شناسی </a:t>
            </a:r>
            <a:r>
              <a:rPr lang="ar-SA" sz="2500" dirty="0" smtClean="0">
                <a:cs typeface="B Titr" pitchFamily="2" charset="-78"/>
              </a:rPr>
              <a:t>سازمان</a:t>
            </a:r>
            <a:r>
              <a:rPr lang="fa-IR" sz="2500" dirty="0" smtClean="0">
                <a:cs typeface="B Titr" pitchFamily="2" charset="-78"/>
              </a:rPr>
              <a:t>‌</a:t>
            </a:r>
            <a:r>
              <a:rPr lang="ar-SA" sz="2500" dirty="0" smtClean="0">
                <a:cs typeface="B Titr" pitchFamily="2" charset="-78"/>
              </a:rPr>
              <a:t>ملل‌متحد</a:t>
            </a:r>
            <a:r>
              <a:rPr lang="fa-IR" sz="2500" dirty="0" smtClean="0">
                <a:cs typeface="B Titr" pitchFamily="2" charset="-78"/>
              </a:rPr>
              <a:t> </a:t>
            </a:r>
            <a:r>
              <a:rPr lang="fa-IR" sz="2500" dirty="0">
                <a:cs typeface="B Titr" pitchFamily="2" charset="-78"/>
              </a:rPr>
              <a:t>در </a:t>
            </a:r>
            <a:r>
              <a:rPr lang="fa-IR" sz="2500" dirty="0" smtClean="0">
                <a:cs typeface="B Titr" pitchFamily="2" charset="-78"/>
              </a:rPr>
              <a:t>سال‌1390</a:t>
            </a:r>
          </a:p>
          <a:p>
            <a:pPr marL="0" indent="0" algn="justLow" rtl="1" eaLnBrk="1" fontAlgn="auto" hangingPunct="1">
              <a:spcAft>
                <a:spcPts val="0"/>
              </a:spcAft>
              <a:buClr>
                <a:schemeClr val="accent3"/>
              </a:buClr>
              <a:buFont typeface="Wingdings 2"/>
              <a:buNone/>
              <a:defRPr/>
            </a:pPr>
            <a:r>
              <a:rPr lang="fa-IR" sz="2500" dirty="0" smtClean="0">
                <a:cs typeface="B Titr" pitchFamily="2" charset="-78"/>
              </a:rPr>
              <a:t>   به استاد ایرانی</a:t>
            </a:r>
            <a:endParaRPr lang="en-US" sz="2500" dirty="0" smtClean="0">
              <a:cs typeface="B Titr" pitchFamily="2" charset="-78"/>
            </a:endParaRPr>
          </a:p>
        </p:txBody>
      </p:sp>
      <p:pic>
        <p:nvPicPr>
          <p:cNvPr id="1026" name="Picture 2" descr="C:\Users\Sheida\Desktop\n00002843-b.jpg"/>
          <p:cNvPicPr>
            <a:picLocks noChangeAspect="1" noChangeArrowheads="1"/>
          </p:cNvPicPr>
          <p:nvPr/>
        </p:nvPicPr>
        <p:blipFill>
          <a:blip r:embed="rId4" cstate="print"/>
          <a:srcRect/>
          <a:stretch>
            <a:fillRect/>
          </a:stretch>
        </p:blipFill>
        <p:spPr bwMode="auto">
          <a:xfrm>
            <a:off x="-320634" y="4569774"/>
            <a:ext cx="2112962" cy="21129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8929272-9026-4EE7-B258-6FE021C14724}" type="slidenum">
              <a:rPr lang="en-US" smtClean="0"/>
              <a:pPr/>
              <a:t>49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392"/>
            <a:ext cx="8229600" cy="1143000"/>
          </a:xfrm>
        </p:spPr>
        <p:txBody>
          <a:bodyPr>
            <a:normAutofit/>
          </a:bodyPr>
          <a:lstStyle/>
          <a:p>
            <a:pPr algn="ctr"/>
            <a:r>
              <a:rPr lang="fa-IR" dirty="0" smtClean="0">
                <a:solidFill>
                  <a:schemeClr val="accent2">
                    <a:lumMod val="50000"/>
                  </a:schemeClr>
                </a:solidFill>
                <a:cs typeface="B Titr" pitchFamily="2" charset="-78"/>
              </a:rPr>
              <a:t>جایگاه جهانی ایران از لحاظ جمعیت</a:t>
            </a:r>
            <a:endParaRPr lang="fa-IR" dirty="0">
              <a:solidFill>
                <a:schemeClr val="accent2">
                  <a:lumMod val="50000"/>
                </a:schemeClr>
              </a:solidFill>
              <a:cs typeface="B Titr" pitchFamily="2" charset="-78"/>
            </a:endParaRPr>
          </a:p>
        </p:txBody>
      </p:sp>
      <p:sp>
        <p:nvSpPr>
          <p:cNvPr id="3" name="Content Placeholder 2"/>
          <p:cNvSpPr>
            <a:spLocks noGrp="1"/>
          </p:cNvSpPr>
          <p:nvPr>
            <p:ph idx="1"/>
          </p:nvPr>
        </p:nvSpPr>
        <p:spPr>
          <a:xfrm>
            <a:off x="457200" y="1639341"/>
            <a:ext cx="7715200" cy="4525963"/>
          </a:xfrm>
        </p:spPr>
        <p:txBody>
          <a:bodyPr>
            <a:normAutofit fontScale="92500" lnSpcReduction="20000"/>
          </a:bodyPr>
          <a:lstStyle/>
          <a:p>
            <a:pPr algn="justLow" rtl="1"/>
            <a:r>
              <a:rPr lang="fa-IR" b="1" dirty="0" smtClean="0">
                <a:solidFill>
                  <a:srgbClr val="C00000"/>
                </a:solidFill>
                <a:cs typeface="B Titr" pitchFamily="2" charset="-78"/>
              </a:rPr>
              <a:t>جمعیت جهان:</a:t>
            </a:r>
            <a:r>
              <a:rPr lang="fa-IR" b="1" dirty="0" smtClean="0">
                <a:cs typeface="B Titr" pitchFamily="2" charset="-78"/>
              </a:rPr>
              <a:t> حدود 7 میلیارد نفر</a:t>
            </a:r>
          </a:p>
          <a:p>
            <a:pPr algn="justLow" rtl="1"/>
            <a:endParaRPr lang="fa-IR" b="1" dirty="0" smtClean="0">
              <a:cs typeface="B Titr" pitchFamily="2" charset="-78"/>
            </a:endParaRPr>
          </a:p>
          <a:p>
            <a:pPr algn="justLow" rtl="1"/>
            <a:r>
              <a:rPr lang="fa-IR" b="1" dirty="0" smtClean="0">
                <a:solidFill>
                  <a:srgbClr val="C00000"/>
                </a:solidFill>
                <a:cs typeface="B Titr" pitchFamily="2" charset="-78"/>
              </a:rPr>
              <a:t>آخرين آمار جمعیت کشور (تا پايان اسفند 1392):</a:t>
            </a:r>
          </a:p>
          <a:p>
            <a:pPr lvl="1" algn="justLow" rtl="1"/>
            <a:r>
              <a:rPr lang="fa-IR" b="1" dirty="0" smtClean="0">
                <a:cs typeface="B Titr" pitchFamily="2" charset="-78"/>
              </a:rPr>
              <a:t>حدود 77 میلیون و 500 هزار نفر (حدود يک درصد جمعيت جهان)</a:t>
            </a:r>
          </a:p>
          <a:p>
            <a:pPr algn="justLow" rtl="1"/>
            <a:endParaRPr lang="fa-IR" b="1" dirty="0" smtClean="0">
              <a:cs typeface="B Titr" pitchFamily="2" charset="-78"/>
            </a:endParaRPr>
          </a:p>
          <a:p>
            <a:pPr algn="justLow" rtl="1"/>
            <a:r>
              <a:rPr lang="fa-IR" b="1" dirty="0" smtClean="0">
                <a:solidFill>
                  <a:srgbClr val="C00000"/>
                </a:solidFill>
                <a:cs typeface="B Titr" pitchFamily="2" charset="-78"/>
              </a:rPr>
              <a:t>نرخ رشد جمعیت:</a:t>
            </a:r>
            <a:r>
              <a:rPr lang="fa-IR" b="1" dirty="0" smtClean="0">
                <a:cs typeface="B Titr" pitchFamily="2" charset="-78"/>
              </a:rPr>
              <a:t> حدود 1.3 درصد</a:t>
            </a:r>
          </a:p>
          <a:p>
            <a:pPr lvl="1" algn="justLow" rtl="1"/>
            <a:r>
              <a:rPr lang="fa-IR" b="1" dirty="0" smtClean="0">
                <a:cs typeface="B Titr" pitchFamily="2" charset="-78"/>
              </a:rPr>
              <a:t>(در حال حاضر سالانه حدود يک ميليون نفر به جمعیت کشور افزوده می‌شود)</a:t>
            </a:r>
          </a:p>
          <a:p>
            <a:pPr algn="justLow" rtl="1"/>
            <a:endParaRPr lang="fa-IR" b="1" dirty="0" smtClean="0">
              <a:cs typeface="B Titr" pitchFamily="2" charset="-78"/>
            </a:endParaRPr>
          </a:p>
          <a:p>
            <a:pPr algn="justLow" rtl="1"/>
            <a:r>
              <a:rPr lang="fa-IR" b="1" dirty="0" smtClean="0">
                <a:solidFill>
                  <a:srgbClr val="C00000"/>
                </a:solidFill>
                <a:cs typeface="B Titr" pitchFamily="2" charset="-78"/>
              </a:rPr>
              <a:t>رتبه از لحاظ جمعیت:</a:t>
            </a:r>
          </a:p>
          <a:p>
            <a:pPr lvl="1" algn="justLow" rtl="1"/>
            <a:r>
              <a:rPr lang="fa-IR" b="1" dirty="0" smtClean="0">
                <a:cs typeface="B Titr" pitchFamily="2" charset="-78"/>
              </a:rPr>
              <a:t>هجدهم در جهان</a:t>
            </a:r>
          </a:p>
          <a:p>
            <a:pPr lvl="1" algn="justLow" rtl="1"/>
            <a:r>
              <a:rPr lang="fa-IR" b="1" dirty="0" smtClean="0">
                <a:cs typeface="B Titr" pitchFamily="2" charset="-78"/>
              </a:rPr>
              <a:t>دهم در آسیا</a:t>
            </a:r>
          </a:p>
          <a:p>
            <a:pPr lvl="1" algn="justLow" rtl="1"/>
            <a:r>
              <a:rPr lang="fa-IR" b="1" dirty="0" smtClean="0">
                <a:cs typeface="B Titr" pitchFamily="2" charset="-78"/>
              </a:rPr>
              <a:t>سوم در منطقه (بعد از پاکستان و مصر و با اندکی اختلاف، قبل از ترکیه)</a:t>
            </a:r>
            <a:endParaRPr lang="fa-IR" b="1" dirty="0">
              <a:cs typeface="B Titr"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5</a:t>
            </a:fld>
            <a:endParaRPr lang="en-US"/>
          </a:p>
        </p:txBody>
      </p:sp>
    </p:spTree>
    <p:extLst>
      <p:ext uri="{BB962C8B-B14F-4D97-AF65-F5344CB8AC3E}">
        <p14:creationId xmlns:p14="http://schemas.microsoft.com/office/powerpoint/2010/main" val="3637923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2"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18" name="Round Same Side Corner Rectangle 17"/>
          <p:cNvSpPr/>
          <p:nvPr/>
        </p:nvSpPr>
        <p:spPr>
          <a:xfrm>
            <a:off x="899592" y="2636912"/>
            <a:ext cx="3851920" cy="1258372"/>
          </a:xfrm>
          <a:prstGeom prst="round2Same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a:r>
              <a:rPr lang="fa-IR" dirty="0" smtClean="0">
                <a:cs typeface="B Nazanin" pitchFamily="2" charset="-78"/>
              </a:rPr>
              <a:t>در آينده، كشورهايي بر جهان سلطه خواهند داشت و به عنوان كشورهاي مقتدر شناخته مي شوند که داراي مولفه هايي باشند که وسعت سرزمين، منابع طبيعي و جمعيت از اهم اين مولفه هاست. </a:t>
            </a:r>
            <a:endParaRPr lang="fa-IR" dirty="0">
              <a:cs typeface="B Nazanin" pitchFamily="2" charset="-78"/>
            </a:endParaRPr>
          </a:p>
        </p:txBody>
      </p:sp>
      <p:sp>
        <p:nvSpPr>
          <p:cNvPr id="47106" name="AutoShape 2"/>
          <p:cNvSpPr>
            <a:spLocks noChangeArrowheads="1"/>
          </p:cNvSpPr>
          <p:nvPr/>
        </p:nvSpPr>
        <p:spPr bwMode="auto">
          <a:xfrm>
            <a:off x="4644008" y="3861048"/>
            <a:ext cx="3947567" cy="1296144"/>
          </a:xfrm>
          <a:prstGeom prst="flowChartAlternateProcess">
            <a:avLst/>
          </a:prstGeom>
          <a:no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rgbClr val="984806"/>
                </a:solidFill>
                <a:effectLst/>
                <a:latin typeface="Times New Roman" pitchFamily="18" charset="0"/>
                <a:ea typeface="Arial" pitchFamily="34" charset="0"/>
                <a:cs typeface="B Nazanin" pitchFamily="2" charset="-78"/>
              </a:rPr>
              <a:t>به همین دلیل است كه به سرعت كشورهایی مانند هند و چین در حال قدرتمند شدن هستند و یا كشورهای اروپایی در حال متحد شدن برای تشكیل كشور اروپا با وسعت و جمعیت بالا هستند.</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ox(in)">
                                      <p:cBhvr>
                                        <p:cTn id="18" dur="500"/>
                                        <p:tgtEl>
                                          <p:spTgt spid="1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7106"/>
                                        </p:tgtEl>
                                        <p:attrNameLst>
                                          <p:attrName>style.visibility</p:attrName>
                                        </p:attrNameLst>
                                      </p:cBhvr>
                                      <p:to>
                                        <p:strVal val="visible"/>
                                      </p:to>
                                    </p:set>
                                    <p:animEffect transition="in" filter="box(in)">
                                      <p:cBhvr>
                                        <p:cTn id="21"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4710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14" name="Freeform 13"/>
          <p:cNvSpPr/>
          <p:nvPr/>
        </p:nvSpPr>
        <p:spPr>
          <a:xfrm rot="24924768">
            <a:off x="6308887" y="2544476"/>
            <a:ext cx="618209" cy="26957"/>
          </a:xfrm>
          <a:custGeom>
            <a:avLst/>
            <a:gdLst>
              <a:gd name="connsiteX0" fmla="*/ 0 w 618209"/>
              <a:gd name="connsiteY0" fmla="*/ 13478 h 26956"/>
              <a:gd name="connsiteX1" fmla="*/ 618209 w 618209"/>
              <a:gd name="connsiteY1" fmla="*/ 13478 h 26956"/>
            </a:gdLst>
            <a:ahLst/>
            <a:cxnLst>
              <a:cxn ang="0">
                <a:pos x="connsiteX0" y="connsiteY0"/>
              </a:cxn>
              <a:cxn ang="0">
                <a:pos x="connsiteX1" y="connsiteY1"/>
              </a:cxn>
            </a:cxnLst>
            <a:rect l="l" t="t" r="r" b="b"/>
            <a:pathLst>
              <a:path w="618209" h="26956">
                <a:moveTo>
                  <a:pt x="618209"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6349" tIns="-1977" rIns="306350" bIns="-197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5" name="Freeform 14"/>
          <p:cNvSpPr/>
          <p:nvPr/>
        </p:nvSpPr>
        <p:spPr>
          <a:xfrm>
            <a:off x="3635899" y="2060848"/>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2"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62" name="Flowchart: Alternate Process 61"/>
          <p:cNvSpPr/>
          <p:nvPr/>
        </p:nvSpPr>
        <p:spPr>
          <a:xfrm>
            <a:off x="323528" y="2996952"/>
            <a:ext cx="4572000" cy="1634490"/>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Low"/>
            <a:r>
              <a:rPr lang="fa-IR" dirty="0" smtClean="0">
                <a:cs typeface="B Nazanin" pitchFamily="2" charset="-78"/>
              </a:rPr>
              <a:t>تغيير نسبت جمعيت از لحاظ نژادي و به خصوص از لحاظ ديني و مذهبي، حاكميت هر كشور را به چالش مي كشاند. به طور مثال دغدغه ي اروپاييان از روند رشد جمعيت مسلمانان شان به طور علني بيان مي شود و آن كشور ها به طور جدي در صدد مقابله با اين پديده هستند.</a:t>
            </a:r>
            <a:endParaRPr lang="fa-IR" dirty="0">
              <a:cs typeface="B Nazanin" pitchFamily="2" charset="-78"/>
            </a:endParaRPr>
          </a:p>
        </p:txBody>
      </p:sp>
      <p:sp>
        <p:nvSpPr>
          <p:cNvPr id="52226" name="AutoShape 2"/>
          <p:cNvSpPr>
            <a:spLocks noChangeArrowheads="1"/>
          </p:cNvSpPr>
          <p:nvPr/>
        </p:nvSpPr>
        <p:spPr bwMode="auto">
          <a:xfrm>
            <a:off x="3563888" y="4581128"/>
            <a:ext cx="5105102" cy="1571774"/>
          </a:xfrm>
          <a:prstGeom prst="flowChartAlternateProcess">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b="0" i="0" u="none" strike="noStrike" cap="none" normalizeH="0" baseline="0" dirty="0" smtClean="0">
                <a:ln>
                  <a:noFill/>
                </a:ln>
                <a:solidFill>
                  <a:srgbClr val="984806"/>
                </a:solidFill>
                <a:effectLst/>
                <a:latin typeface="Arial" pitchFamily="34" charset="0"/>
                <a:ea typeface="Arial" pitchFamily="34" charset="0"/>
                <a:cs typeface="B Nazanin" pitchFamily="2" charset="-78"/>
              </a:rPr>
              <a:t>حکومت بحرین در این تلاش است که نسبت جمعیتی بحرین را به سوی سنیان و وهابیان سوق داده و شیعیان را در اقلیت قرار دهد.در این راه، جز برخوردهای شدید با علما و مردم شیعی، اقدام به دادن روادید بحرینی شدن به گروههای وسیعی از سنیان و وهابیان سایر کشورها نموده است</a:t>
            </a:r>
            <a:r>
              <a:rPr kumimoji="0" lang="en-US" b="0" i="0" u="none" strike="noStrike" cap="none" normalizeH="0" baseline="0" dirty="0" smtClean="0">
                <a:ln>
                  <a:noFill/>
                </a:ln>
                <a:solidFill>
                  <a:srgbClr val="984806"/>
                </a:solidFill>
                <a:effectLst/>
                <a:latin typeface="Arial" pitchFamily="34" charset="0"/>
                <a:ea typeface="Arial" pitchFamily="34" charset="0"/>
                <a:cs typeface="B Nazanin" pitchFamily="2" charset="-78"/>
              </a:rPr>
              <a:t>.</a:t>
            </a: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ox(in)">
                                      <p:cBhvr>
                                        <p:cTn id="13" dur="500"/>
                                        <p:tgtEl>
                                          <p:spTgt spid="6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2226"/>
                                        </p:tgtEl>
                                        <p:attrNameLst>
                                          <p:attrName>style.visibility</p:attrName>
                                        </p:attrNameLst>
                                      </p:cBhvr>
                                      <p:to>
                                        <p:strVal val="visible"/>
                                      </p:to>
                                    </p:set>
                                    <p:animEffect transition="in" filter="box(in)">
                                      <p:cBhvr>
                                        <p:cTn id="16"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62" grpId="0" animBg="1"/>
      <p:bldP spid="522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12" name="Freeform 11"/>
          <p:cNvSpPr/>
          <p:nvPr/>
        </p:nvSpPr>
        <p:spPr>
          <a:xfrm rot="20950367">
            <a:off x="6439345" y="2832509"/>
            <a:ext cx="357293" cy="26957"/>
          </a:xfrm>
          <a:custGeom>
            <a:avLst/>
            <a:gdLst>
              <a:gd name="connsiteX0" fmla="*/ 0 w 357293"/>
              <a:gd name="connsiteY0" fmla="*/ 13478 h 26956"/>
              <a:gd name="connsiteX1" fmla="*/ 357293 w 357293"/>
              <a:gd name="connsiteY1" fmla="*/ 13478 h 26956"/>
            </a:gdLst>
            <a:ahLst/>
            <a:cxnLst>
              <a:cxn ang="0">
                <a:pos x="connsiteX0" y="connsiteY0"/>
              </a:cxn>
              <a:cxn ang="0">
                <a:pos x="connsiteX1" y="connsiteY1"/>
              </a:cxn>
            </a:cxnLst>
            <a:rect l="l" t="t" r="r" b="b"/>
            <a:pathLst>
              <a:path w="357293" h="26956">
                <a:moveTo>
                  <a:pt x="357293"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2413" tIns="4546" rIns="182415" bIns="454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3" name="Freeform 12"/>
          <p:cNvSpPr/>
          <p:nvPr/>
        </p:nvSpPr>
        <p:spPr>
          <a:xfrm>
            <a:off x="3635899" y="2636914"/>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تراکم پایین</a:t>
            </a:r>
            <a:endParaRPr lang="fa-IR" sz="2000" kern="1200" dirty="0">
              <a:cs typeface="B Nazanin" pitchFamily="2" charset="-78"/>
            </a:endParaRPr>
          </a:p>
        </p:txBody>
      </p:sp>
      <p:sp>
        <p:nvSpPr>
          <p:cNvPr id="14" name="Freeform 13"/>
          <p:cNvSpPr/>
          <p:nvPr/>
        </p:nvSpPr>
        <p:spPr>
          <a:xfrm rot="24924768">
            <a:off x="6308887" y="2544476"/>
            <a:ext cx="618209" cy="26957"/>
          </a:xfrm>
          <a:custGeom>
            <a:avLst/>
            <a:gdLst>
              <a:gd name="connsiteX0" fmla="*/ 0 w 618209"/>
              <a:gd name="connsiteY0" fmla="*/ 13478 h 26956"/>
              <a:gd name="connsiteX1" fmla="*/ 618209 w 618209"/>
              <a:gd name="connsiteY1" fmla="*/ 13478 h 26956"/>
            </a:gdLst>
            <a:ahLst/>
            <a:cxnLst>
              <a:cxn ang="0">
                <a:pos x="connsiteX0" y="connsiteY0"/>
              </a:cxn>
              <a:cxn ang="0">
                <a:pos x="connsiteX1" y="connsiteY1"/>
              </a:cxn>
            </a:cxnLst>
            <a:rect l="l" t="t" r="r" b="b"/>
            <a:pathLst>
              <a:path w="618209" h="26956">
                <a:moveTo>
                  <a:pt x="618209"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6349" tIns="-1978" rIns="306350" bIns="-197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5" name="Freeform 14"/>
          <p:cNvSpPr/>
          <p:nvPr/>
        </p:nvSpPr>
        <p:spPr>
          <a:xfrm>
            <a:off x="3635899" y="2060848"/>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3"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25" name="Flowchart: Alternate Process 24"/>
          <p:cNvSpPr/>
          <p:nvPr/>
        </p:nvSpPr>
        <p:spPr>
          <a:xfrm>
            <a:off x="395536" y="3645024"/>
            <a:ext cx="4572000" cy="715089"/>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Low"/>
            <a:r>
              <a:rPr lang="fa-IR" dirty="0" smtClean="0">
                <a:cs typeface="B Nazanin" pitchFamily="2" charset="-78"/>
              </a:rPr>
              <a:t>تراکم پایین در نواحی مرزی کشورها باعث آسیب پذیر شدن کشورها در برابر تهدیدات سیاسی و امنیتی خواهد شد. </a:t>
            </a:r>
            <a:endParaRPr lang="fa-IR" dirty="0">
              <a:cs typeface="B Nazanin" pitchFamily="2" charset="-78"/>
            </a:endParaRPr>
          </a:p>
        </p:txBody>
      </p:sp>
      <p:sp>
        <p:nvSpPr>
          <p:cNvPr id="53254" name="AutoShape 6"/>
          <p:cNvSpPr>
            <a:spLocks noChangeArrowheads="1"/>
          </p:cNvSpPr>
          <p:nvPr/>
        </p:nvSpPr>
        <p:spPr bwMode="auto">
          <a:xfrm>
            <a:off x="4572000" y="4293096"/>
            <a:ext cx="3913039" cy="1626691"/>
          </a:xfrm>
          <a:prstGeom prst="flowChartAlternateProcess">
            <a:avLst/>
          </a:prstGeom>
          <a:solidFill>
            <a:srgbClr val="FFFFFF"/>
          </a:solidFill>
          <a:ln w="31750">
            <a:solidFill>
              <a:srgbClr val="F7964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ts val="1000"/>
              </a:spcAft>
              <a:buClrTx/>
              <a:buSzTx/>
              <a:buFontTx/>
              <a:buNone/>
              <a:tabLst/>
            </a:pPr>
            <a:r>
              <a:rPr kumimoji="0" lang="fa-IR" b="0" i="0" u="none" strike="noStrike" cap="none" normalizeH="0" baseline="0" dirty="0" smtClean="0">
                <a:ln>
                  <a:noFill/>
                </a:ln>
                <a:solidFill>
                  <a:srgbClr val="984806"/>
                </a:solidFill>
                <a:effectLst/>
                <a:latin typeface="Arial" pitchFamily="34" charset="0"/>
                <a:ea typeface="Arial" pitchFamily="34" charset="0"/>
                <a:cs typeface="B Nazanin" pitchFamily="2" charset="-78"/>
              </a:rPr>
              <a:t>سرزمینهای وسیع، غنی، کم جمعیت و توسعه نیافته روسیه با شهرهای پرجمعیت چین هم مرز می باشد و لذا روسها نگرانند که زمانی چینیها در  سرزمینهای شرقی خالی از سکنه آنها ساکن شده و آنرا تصاحب کنند.</a:t>
            </a:r>
            <a:endParaRPr kumimoji="0" lang="fa-IR"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500"/>
                                        <p:tgtEl>
                                          <p:spTgt spid="2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3254"/>
                                        </p:tgtEl>
                                        <p:attrNameLst>
                                          <p:attrName>style.visibility</p:attrName>
                                        </p:attrNameLst>
                                      </p:cBhvr>
                                      <p:to>
                                        <p:strVal val="visible"/>
                                      </p:to>
                                    </p:set>
                                    <p:animEffect transition="in" filter="box(in)">
                                      <p:cBhvr>
                                        <p:cTn id="16"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5" grpId="0" animBg="1"/>
      <p:bldP spid="532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grpSp>
        <p:nvGrpSpPr>
          <p:cNvPr id="3" name="Group 2"/>
          <p:cNvGrpSpPr/>
          <p:nvPr/>
        </p:nvGrpSpPr>
        <p:grpSpPr>
          <a:xfrm>
            <a:off x="2771800" y="1196752"/>
            <a:ext cx="4320480" cy="4104456"/>
            <a:chOff x="971600" y="3140968"/>
            <a:chExt cx="3653060" cy="3542382"/>
          </a:xfrm>
        </p:grpSpPr>
        <p:pic>
          <p:nvPicPr>
            <p:cNvPr id="4" name="Picture 3" descr="H:\jamiat\نهايي جمعيت\asli\Untitled-1.jpg"/>
            <p:cNvPicPr/>
            <p:nvPr/>
          </p:nvPicPr>
          <p:blipFill>
            <a:blip r:embed="rId3" cstate="print"/>
            <a:srcRect/>
            <a:stretch>
              <a:fillRect/>
            </a:stretch>
          </p:blipFill>
          <p:spPr bwMode="auto">
            <a:xfrm>
              <a:off x="971600" y="3140968"/>
              <a:ext cx="3504261" cy="3379305"/>
            </a:xfrm>
            <a:prstGeom prst="rect">
              <a:avLst/>
            </a:prstGeom>
            <a:noFill/>
            <a:ln w="9525">
              <a:noFill/>
              <a:miter lim="800000"/>
              <a:headEnd/>
              <a:tailEnd/>
            </a:ln>
          </p:spPr>
        </p:pic>
        <p:grpSp>
          <p:nvGrpSpPr>
            <p:cNvPr id="5" name="Group 2"/>
            <p:cNvGrpSpPr>
              <a:grpSpLocks/>
            </p:cNvGrpSpPr>
            <p:nvPr/>
          </p:nvGrpSpPr>
          <p:grpSpPr bwMode="auto">
            <a:xfrm>
              <a:off x="3203848" y="5229200"/>
              <a:ext cx="1420812" cy="1454150"/>
              <a:chOff x="6642" y="6906"/>
              <a:chExt cx="2238" cy="2289"/>
            </a:xfrm>
          </p:grpSpPr>
          <p:sp>
            <p:nvSpPr>
              <p:cNvPr id="6" name="AutoShape 3"/>
              <p:cNvSpPr>
                <a:spLocks noChangeArrowheads="1"/>
              </p:cNvSpPr>
              <p:nvPr/>
            </p:nvSpPr>
            <p:spPr bwMode="auto">
              <a:xfrm rot="33755482">
                <a:off x="7199" y="6906"/>
                <a:ext cx="1178" cy="337"/>
              </a:xfrm>
              <a:prstGeom prst="notchedRightArrow">
                <a:avLst>
                  <a:gd name="adj1" fmla="val 50000"/>
                  <a:gd name="adj2" fmla="val 87389"/>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a-IR"/>
              </a:p>
            </p:txBody>
          </p:sp>
          <p:sp>
            <p:nvSpPr>
              <p:cNvPr id="7" name="AutoShape 4"/>
              <p:cNvSpPr>
                <a:spLocks noChangeArrowheads="1"/>
              </p:cNvSpPr>
              <p:nvPr/>
            </p:nvSpPr>
            <p:spPr bwMode="auto">
              <a:xfrm rot="34244136">
                <a:off x="7466" y="7895"/>
                <a:ext cx="1414" cy="518"/>
              </a:xfrm>
              <a:prstGeom prst="notchedRightArrow">
                <a:avLst>
                  <a:gd name="adj1" fmla="val 50000"/>
                  <a:gd name="adj2" fmla="val 68243"/>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a-IR"/>
              </a:p>
            </p:txBody>
          </p:sp>
          <p:sp>
            <p:nvSpPr>
              <p:cNvPr id="8" name="AutoShape 5"/>
              <p:cNvSpPr>
                <a:spLocks noChangeArrowheads="1"/>
              </p:cNvSpPr>
              <p:nvPr/>
            </p:nvSpPr>
            <p:spPr bwMode="auto">
              <a:xfrm rot="14150568">
                <a:off x="6424" y="8303"/>
                <a:ext cx="1110" cy="674"/>
              </a:xfrm>
              <a:prstGeom prst="notchedRightArrow">
                <a:avLst>
                  <a:gd name="adj1" fmla="val 50000"/>
                  <a:gd name="adj2" fmla="val 41172"/>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fa-IR"/>
              </a:p>
            </p:txBody>
          </p:sp>
        </p:grpSp>
      </p:grpSp>
      <p:sp>
        <p:nvSpPr>
          <p:cNvPr id="55297" name="Rectangle 1"/>
          <p:cNvSpPr>
            <a:spLocks noChangeArrowheads="1"/>
          </p:cNvSpPr>
          <p:nvPr/>
        </p:nvSpPr>
        <p:spPr bwMode="auto">
          <a:xfrm>
            <a:off x="2051720" y="5661248"/>
            <a:ext cx="5868144" cy="1021556"/>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tab pos="885825" algn="l"/>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تراكم جمعيت در مناطق غربي و شمال غربي كشور بسيار بالاتر از مناطق شرقي و جنوب شرقي است كه اين عدم توازن و پايين بودن تراكم يكي از اصلي ترين دلايل ناامني مناطق شرقي و جنوب شرقي كشور است.</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چالشهای سیاسی و امنیتی</a:t>
            </a:r>
            <a:endParaRPr lang="fa-IR" dirty="0"/>
          </a:p>
        </p:txBody>
      </p:sp>
      <p:sp>
        <p:nvSpPr>
          <p:cNvPr id="5" name="Freeform 4"/>
          <p:cNvSpPr/>
          <p:nvPr/>
        </p:nvSpPr>
        <p:spPr>
          <a:xfrm>
            <a:off x="6793458" y="2397533"/>
            <a:ext cx="2124948" cy="829790"/>
          </a:xfrm>
          <a:custGeom>
            <a:avLst/>
            <a:gdLst>
              <a:gd name="connsiteX0" fmla="*/ 0 w 2124948"/>
              <a:gd name="connsiteY0" fmla="*/ 82979 h 829790"/>
              <a:gd name="connsiteX1" fmla="*/ 24304 w 2124948"/>
              <a:gd name="connsiteY1" fmla="*/ 24304 h 829790"/>
              <a:gd name="connsiteX2" fmla="*/ 82979 w 2124948"/>
              <a:gd name="connsiteY2" fmla="*/ 0 h 829790"/>
              <a:gd name="connsiteX3" fmla="*/ 2041969 w 2124948"/>
              <a:gd name="connsiteY3" fmla="*/ 0 h 829790"/>
              <a:gd name="connsiteX4" fmla="*/ 2100644 w 2124948"/>
              <a:gd name="connsiteY4" fmla="*/ 24304 h 829790"/>
              <a:gd name="connsiteX5" fmla="*/ 2124948 w 2124948"/>
              <a:gd name="connsiteY5" fmla="*/ 82979 h 829790"/>
              <a:gd name="connsiteX6" fmla="*/ 2124948 w 2124948"/>
              <a:gd name="connsiteY6" fmla="*/ 746811 h 829790"/>
              <a:gd name="connsiteX7" fmla="*/ 2100644 w 2124948"/>
              <a:gd name="connsiteY7" fmla="*/ 805486 h 829790"/>
              <a:gd name="connsiteX8" fmla="*/ 2041969 w 2124948"/>
              <a:gd name="connsiteY8" fmla="*/ 829790 h 829790"/>
              <a:gd name="connsiteX9" fmla="*/ 82979 w 2124948"/>
              <a:gd name="connsiteY9" fmla="*/ 829790 h 829790"/>
              <a:gd name="connsiteX10" fmla="*/ 24304 w 2124948"/>
              <a:gd name="connsiteY10" fmla="*/ 805486 h 829790"/>
              <a:gd name="connsiteX11" fmla="*/ 0 w 2124948"/>
              <a:gd name="connsiteY11" fmla="*/ 746811 h 829790"/>
              <a:gd name="connsiteX12" fmla="*/ 0 w 2124948"/>
              <a:gd name="connsiteY12" fmla="*/ 82979 h 8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948" h="829790">
                <a:moveTo>
                  <a:pt x="0" y="82979"/>
                </a:moveTo>
                <a:cubicBezTo>
                  <a:pt x="0" y="60972"/>
                  <a:pt x="8742" y="39866"/>
                  <a:pt x="24304" y="24304"/>
                </a:cubicBezTo>
                <a:cubicBezTo>
                  <a:pt x="39866" y="8742"/>
                  <a:pt x="60972" y="0"/>
                  <a:pt x="82979" y="0"/>
                </a:cubicBezTo>
                <a:lnTo>
                  <a:pt x="2041969" y="0"/>
                </a:lnTo>
                <a:cubicBezTo>
                  <a:pt x="2063976" y="0"/>
                  <a:pt x="2085082" y="8742"/>
                  <a:pt x="2100644" y="24304"/>
                </a:cubicBezTo>
                <a:cubicBezTo>
                  <a:pt x="2116206" y="39866"/>
                  <a:pt x="2124948" y="60972"/>
                  <a:pt x="2124948" y="82979"/>
                </a:cubicBezTo>
                <a:lnTo>
                  <a:pt x="2124948" y="746811"/>
                </a:lnTo>
                <a:cubicBezTo>
                  <a:pt x="2124948" y="768818"/>
                  <a:pt x="2116206" y="789924"/>
                  <a:pt x="2100644" y="805486"/>
                </a:cubicBezTo>
                <a:cubicBezTo>
                  <a:pt x="2085082" y="821048"/>
                  <a:pt x="2063976" y="829790"/>
                  <a:pt x="2041969" y="829790"/>
                </a:cubicBezTo>
                <a:lnTo>
                  <a:pt x="82979" y="829790"/>
                </a:lnTo>
                <a:cubicBezTo>
                  <a:pt x="60972" y="829790"/>
                  <a:pt x="39866" y="821048"/>
                  <a:pt x="24304" y="805486"/>
                </a:cubicBezTo>
                <a:cubicBezTo>
                  <a:pt x="8742" y="789924"/>
                  <a:pt x="0" y="768818"/>
                  <a:pt x="0" y="746811"/>
                </a:cubicBezTo>
                <a:lnTo>
                  <a:pt x="0" y="82979"/>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7004" tIns="37004" rIns="37004" bIns="37004"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چالشهای سیاسی و امنیتی</a:t>
            </a:r>
          </a:p>
          <a:p>
            <a:pPr lvl="0" algn="ctr" defTabSz="889000" rtl="1">
              <a:lnSpc>
                <a:spcPct val="90000"/>
              </a:lnSpc>
              <a:spcBef>
                <a:spcPct val="0"/>
              </a:spcBef>
              <a:spcAft>
                <a:spcPct val="35000"/>
              </a:spcAft>
            </a:pPr>
            <a:r>
              <a:rPr lang="fa-IR" sz="2000" kern="1200" dirty="0" smtClean="0">
                <a:cs typeface="B Nazanin" pitchFamily="2" charset="-78"/>
              </a:rPr>
              <a:t>ناشی از کاهش جمعیت</a:t>
            </a:r>
            <a:endParaRPr lang="fa-IR" sz="2000" kern="1200" dirty="0">
              <a:cs typeface="B Nazanin" pitchFamily="2" charset="-78"/>
            </a:endParaRPr>
          </a:p>
        </p:txBody>
      </p:sp>
      <p:sp>
        <p:nvSpPr>
          <p:cNvPr id="6" name="Freeform 5"/>
          <p:cNvSpPr/>
          <p:nvPr/>
        </p:nvSpPr>
        <p:spPr>
          <a:xfrm rot="17922506">
            <a:off x="6250671" y="3120539"/>
            <a:ext cx="733320" cy="26957"/>
          </a:xfrm>
          <a:custGeom>
            <a:avLst/>
            <a:gdLst>
              <a:gd name="connsiteX0" fmla="*/ 0 w 733320"/>
              <a:gd name="connsiteY0" fmla="*/ 13478 h 26956"/>
              <a:gd name="connsiteX1" fmla="*/ 733320 w 733320"/>
              <a:gd name="connsiteY1" fmla="*/ 13478 h 26956"/>
            </a:gdLst>
            <a:ahLst/>
            <a:cxnLst>
              <a:cxn ang="0">
                <a:pos x="connsiteX0" y="connsiteY0"/>
              </a:cxn>
              <a:cxn ang="0">
                <a:pos x="connsiteX1" y="connsiteY1"/>
              </a:cxn>
            </a:cxnLst>
            <a:rect l="l" t="t" r="r" b="b"/>
            <a:pathLst>
              <a:path w="733320" h="26956">
                <a:moveTo>
                  <a:pt x="733320"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61027" tIns="-4855" rIns="361026" bIns="-4855"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7" name="Freeform 6"/>
          <p:cNvSpPr/>
          <p:nvPr/>
        </p:nvSpPr>
        <p:spPr>
          <a:xfrm>
            <a:off x="3635899" y="3212975"/>
            <a:ext cx="2805306" cy="485263"/>
          </a:xfrm>
          <a:custGeom>
            <a:avLst/>
            <a:gdLst>
              <a:gd name="connsiteX0" fmla="*/ 0 w 2805306"/>
              <a:gd name="connsiteY0" fmla="*/ 48526 h 485263"/>
              <a:gd name="connsiteX1" fmla="*/ 14213 w 2805306"/>
              <a:gd name="connsiteY1" fmla="*/ 14213 h 485263"/>
              <a:gd name="connsiteX2" fmla="*/ 48526 w 2805306"/>
              <a:gd name="connsiteY2" fmla="*/ 0 h 485263"/>
              <a:gd name="connsiteX3" fmla="*/ 2756780 w 2805306"/>
              <a:gd name="connsiteY3" fmla="*/ 0 h 485263"/>
              <a:gd name="connsiteX4" fmla="*/ 2791093 w 2805306"/>
              <a:gd name="connsiteY4" fmla="*/ 14213 h 485263"/>
              <a:gd name="connsiteX5" fmla="*/ 2805306 w 2805306"/>
              <a:gd name="connsiteY5" fmla="*/ 48526 h 485263"/>
              <a:gd name="connsiteX6" fmla="*/ 2805306 w 2805306"/>
              <a:gd name="connsiteY6" fmla="*/ 436737 h 485263"/>
              <a:gd name="connsiteX7" fmla="*/ 2791093 w 2805306"/>
              <a:gd name="connsiteY7" fmla="*/ 471050 h 485263"/>
              <a:gd name="connsiteX8" fmla="*/ 2756780 w 2805306"/>
              <a:gd name="connsiteY8" fmla="*/ 485263 h 485263"/>
              <a:gd name="connsiteX9" fmla="*/ 48526 w 2805306"/>
              <a:gd name="connsiteY9" fmla="*/ 485263 h 485263"/>
              <a:gd name="connsiteX10" fmla="*/ 14213 w 2805306"/>
              <a:gd name="connsiteY10" fmla="*/ 471050 h 485263"/>
              <a:gd name="connsiteX11" fmla="*/ 0 w 2805306"/>
              <a:gd name="connsiteY11" fmla="*/ 436737 h 485263"/>
              <a:gd name="connsiteX12" fmla="*/ 0 w 280530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306" h="485263">
                <a:moveTo>
                  <a:pt x="0" y="48526"/>
                </a:moveTo>
                <a:cubicBezTo>
                  <a:pt x="0" y="35656"/>
                  <a:pt x="5113" y="23313"/>
                  <a:pt x="14213" y="14213"/>
                </a:cubicBezTo>
                <a:cubicBezTo>
                  <a:pt x="23313" y="5113"/>
                  <a:pt x="35656" y="0"/>
                  <a:pt x="48526" y="0"/>
                </a:cubicBezTo>
                <a:lnTo>
                  <a:pt x="2756780" y="0"/>
                </a:lnTo>
                <a:cubicBezTo>
                  <a:pt x="2769650" y="0"/>
                  <a:pt x="2781993" y="5113"/>
                  <a:pt x="2791093" y="14213"/>
                </a:cubicBezTo>
                <a:cubicBezTo>
                  <a:pt x="2800193" y="23313"/>
                  <a:pt x="2805306" y="35656"/>
                  <a:pt x="2805306" y="48526"/>
                </a:cubicBezTo>
                <a:lnTo>
                  <a:pt x="2805306" y="436737"/>
                </a:lnTo>
                <a:cubicBezTo>
                  <a:pt x="2805306" y="449607"/>
                  <a:pt x="2800193" y="461950"/>
                  <a:pt x="2791093" y="471050"/>
                </a:cubicBezTo>
                <a:cubicBezTo>
                  <a:pt x="2781993" y="480150"/>
                  <a:pt x="2769650" y="485263"/>
                  <a:pt x="275678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ساختار سنی سالخورده جمعیت</a:t>
            </a:r>
            <a:endParaRPr lang="fa-IR" sz="2000" kern="1200" dirty="0">
              <a:cs typeface="B Nazanin" pitchFamily="2" charset="-78"/>
            </a:endParaRPr>
          </a:p>
        </p:txBody>
      </p:sp>
      <p:sp>
        <p:nvSpPr>
          <p:cNvPr id="8" name="Freeform 7"/>
          <p:cNvSpPr/>
          <p:nvPr/>
        </p:nvSpPr>
        <p:spPr>
          <a:xfrm rot="24058535">
            <a:off x="3258141" y="3300981"/>
            <a:ext cx="430496" cy="26957"/>
          </a:xfrm>
          <a:custGeom>
            <a:avLst/>
            <a:gdLst>
              <a:gd name="connsiteX0" fmla="*/ 0 w 430495"/>
              <a:gd name="connsiteY0" fmla="*/ 13478 h 26956"/>
              <a:gd name="connsiteX1" fmla="*/ 430495 w 430495"/>
              <a:gd name="connsiteY1" fmla="*/ 13478 h 26956"/>
            </a:gdLst>
            <a:ahLst/>
            <a:cxnLst>
              <a:cxn ang="0">
                <a:pos x="connsiteX0" y="connsiteY0"/>
              </a:cxn>
              <a:cxn ang="0">
                <a:pos x="connsiteX1" y="connsiteY1"/>
              </a:cxn>
            </a:cxnLst>
            <a:rect l="l" t="t" r="r" b="b"/>
            <a:pathLst>
              <a:path w="430495" h="26956">
                <a:moveTo>
                  <a:pt x="430495" y="13478"/>
                </a:moveTo>
                <a:lnTo>
                  <a:pt x="0" y="13478"/>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700" tIns="2717" rIns="12700" bIns="2715"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9" name="Freeform 8"/>
          <p:cNvSpPr/>
          <p:nvPr/>
        </p:nvSpPr>
        <p:spPr>
          <a:xfrm>
            <a:off x="530583" y="2930682"/>
            <a:ext cx="2780296" cy="485263"/>
          </a:xfrm>
          <a:custGeom>
            <a:avLst/>
            <a:gdLst>
              <a:gd name="connsiteX0" fmla="*/ 0 w 2780296"/>
              <a:gd name="connsiteY0" fmla="*/ 48526 h 485263"/>
              <a:gd name="connsiteX1" fmla="*/ 14213 w 2780296"/>
              <a:gd name="connsiteY1" fmla="*/ 14213 h 485263"/>
              <a:gd name="connsiteX2" fmla="*/ 48526 w 2780296"/>
              <a:gd name="connsiteY2" fmla="*/ 0 h 485263"/>
              <a:gd name="connsiteX3" fmla="*/ 2731770 w 2780296"/>
              <a:gd name="connsiteY3" fmla="*/ 0 h 485263"/>
              <a:gd name="connsiteX4" fmla="*/ 2766083 w 2780296"/>
              <a:gd name="connsiteY4" fmla="*/ 14213 h 485263"/>
              <a:gd name="connsiteX5" fmla="*/ 2780296 w 2780296"/>
              <a:gd name="connsiteY5" fmla="*/ 48526 h 485263"/>
              <a:gd name="connsiteX6" fmla="*/ 2780296 w 2780296"/>
              <a:gd name="connsiteY6" fmla="*/ 436737 h 485263"/>
              <a:gd name="connsiteX7" fmla="*/ 2766083 w 2780296"/>
              <a:gd name="connsiteY7" fmla="*/ 471050 h 485263"/>
              <a:gd name="connsiteX8" fmla="*/ 2731770 w 2780296"/>
              <a:gd name="connsiteY8" fmla="*/ 485263 h 485263"/>
              <a:gd name="connsiteX9" fmla="*/ 48526 w 2780296"/>
              <a:gd name="connsiteY9" fmla="*/ 485263 h 485263"/>
              <a:gd name="connsiteX10" fmla="*/ 14213 w 2780296"/>
              <a:gd name="connsiteY10" fmla="*/ 471050 h 485263"/>
              <a:gd name="connsiteX11" fmla="*/ 0 w 2780296"/>
              <a:gd name="connsiteY11" fmla="*/ 436737 h 485263"/>
              <a:gd name="connsiteX12" fmla="*/ 0 w 278029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0296" h="485263">
                <a:moveTo>
                  <a:pt x="0" y="48526"/>
                </a:moveTo>
                <a:cubicBezTo>
                  <a:pt x="0" y="35656"/>
                  <a:pt x="5113" y="23313"/>
                  <a:pt x="14213" y="14213"/>
                </a:cubicBezTo>
                <a:cubicBezTo>
                  <a:pt x="23313" y="5113"/>
                  <a:pt x="35656" y="0"/>
                  <a:pt x="48526" y="0"/>
                </a:cubicBezTo>
                <a:lnTo>
                  <a:pt x="2731770" y="0"/>
                </a:lnTo>
                <a:cubicBezTo>
                  <a:pt x="2744640" y="0"/>
                  <a:pt x="2756983" y="5113"/>
                  <a:pt x="2766083" y="14213"/>
                </a:cubicBezTo>
                <a:cubicBezTo>
                  <a:pt x="2775183" y="23313"/>
                  <a:pt x="2780296" y="35656"/>
                  <a:pt x="2780296" y="48526"/>
                </a:cubicBezTo>
                <a:lnTo>
                  <a:pt x="2780296" y="436737"/>
                </a:lnTo>
                <a:cubicBezTo>
                  <a:pt x="2780296" y="449607"/>
                  <a:pt x="2775183" y="461950"/>
                  <a:pt x="2766083" y="471050"/>
                </a:cubicBezTo>
                <a:cubicBezTo>
                  <a:pt x="2756983" y="480150"/>
                  <a:pt x="2744640" y="485263"/>
                  <a:pt x="273177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توان نظامی</a:t>
            </a:r>
            <a:endParaRPr lang="fa-IR" sz="2000" kern="1200" dirty="0">
              <a:cs typeface="B Nazanin" pitchFamily="2" charset="-78"/>
            </a:endParaRPr>
          </a:p>
        </p:txBody>
      </p:sp>
      <p:sp>
        <p:nvSpPr>
          <p:cNvPr id="10" name="Freeform 9"/>
          <p:cNvSpPr/>
          <p:nvPr/>
        </p:nvSpPr>
        <p:spPr>
          <a:xfrm rot="19131996">
            <a:off x="3303281" y="3566930"/>
            <a:ext cx="379446" cy="26957"/>
          </a:xfrm>
          <a:custGeom>
            <a:avLst/>
            <a:gdLst>
              <a:gd name="connsiteX0" fmla="*/ 0 w 379445"/>
              <a:gd name="connsiteY0" fmla="*/ 13478 h 26956"/>
              <a:gd name="connsiteX1" fmla="*/ 379445 w 379445"/>
              <a:gd name="connsiteY1" fmla="*/ 13478 h 26956"/>
            </a:gdLst>
            <a:ahLst/>
            <a:cxnLst>
              <a:cxn ang="0">
                <a:pos x="connsiteX0" y="connsiteY0"/>
              </a:cxn>
              <a:cxn ang="0">
                <a:pos x="connsiteX1" y="connsiteY1"/>
              </a:cxn>
            </a:cxnLst>
            <a:rect l="l" t="t" r="r" b="b"/>
            <a:pathLst>
              <a:path w="379445" h="26956">
                <a:moveTo>
                  <a:pt x="379445" y="13478"/>
                </a:moveTo>
                <a:lnTo>
                  <a:pt x="0" y="13478"/>
                </a:lnTo>
              </a:path>
            </a:pathLst>
          </a:custGeom>
          <a:noFill/>
        </p:spPr>
        <p:style>
          <a:lnRef idx="1">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12699" tIns="3992" rIns="12701" bIns="3992"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1" name="Freeform 10"/>
          <p:cNvSpPr/>
          <p:nvPr/>
        </p:nvSpPr>
        <p:spPr>
          <a:xfrm>
            <a:off x="543481" y="3462579"/>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محافظه کار شدن سیاستمداران</a:t>
            </a:r>
            <a:endParaRPr lang="fa-IR" sz="2000" kern="1200" dirty="0">
              <a:cs typeface="B Nazanin" pitchFamily="2" charset="-78"/>
            </a:endParaRPr>
          </a:p>
        </p:txBody>
      </p:sp>
      <p:sp>
        <p:nvSpPr>
          <p:cNvPr id="12" name="Freeform 11"/>
          <p:cNvSpPr/>
          <p:nvPr/>
        </p:nvSpPr>
        <p:spPr>
          <a:xfrm rot="20950367">
            <a:off x="6439345" y="2832509"/>
            <a:ext cx="357293" cy="26957"/>
          </a:xfrm>
          <a:custGeom>
            <a:avLst/>
            <a:gdLst>
              <a:gd name="connsiteX0" fmla="*/ 0 w 357293"/>
              <a:gd name="connsiteY0" fmla="*/ 13478 h 26956"/>
              <a:gd name="connsiteX1" fmla="*/ 357293 w 357293"/>
              <a:gd name="connsiteY1" fmla="*/ 13478 h 26956"/>
            </a:gdLst>
            <a:ahLst/>
            <a:cxnLst>
              <a:cxn ang="0">
                <a:pos x="connsiteX0" y="connsiteY0"/>
              </a:cxn>
              <a:cxn ang="0">
                <a:pos x="connsiteX1" y="connsiteY1"/>
              </a:cxn>
            </a:cxnLst>
            <a:rect l="l" t="t" r="r" b="b"/>
            <a:pathLst>
              <a:path w="357293" h="26956">
                <a:moveTo>
                  <a:pt x="357293"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2414" tIns="4545" rIns="182415" bIns="4547"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3" name="Freeform 12"/>
          <p:cNvSpPr/>
          <p:nvPr/>
        </p:nvSpPr>
        <p:spPr>
          <a:xfrm>
            <a:off x="3635899" y="2636914"/>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تراکم پایین</a:t>
            </a:r>
            <a:endParaRPr lang="fa-IR" sz="2000" kern="1200" dirty="0">
              <a:cs typeface="B Nazanin" pitchFamily="2" charset="-78"/>
            </a:endParaRPr>
          </a:p>
        </p:txBody>
      </p:sp>
      <p:sp>
        <p:nvSpPr>
          <p:cNvPr id="14" name="Freeform 13"/>
          <p:cNvSpPr/>
          <p:nvPr/>
        </p:nvSpPr>
        <p:spPr>
          <a:xfrm rot="24924768">
            <a:off x="6308887" y="2544476"/>
            <a:ext cx="618209" cy="26957"/>
          </a:xfrm>
          <a:custGeom>
            <a:avLst/>
            <a:gdLst>
              <a:gd name="connsiteX0" fmla="*/ 0 w 618209"/>
              <a:gd name="connsiteY0" fmla="*/ 13478 h 26956"/>
              <a:gd name="connsiteX1" fmla="*/ 618209 w 618209"/>
              <a:gd name="connsiteY1" fmla="*/ 13478 h 26956"/>
            </a:gdLst>
            <a:ahLst/>
            <a:cxnLst>
              <a:cxn ang="0">
                <a:pos x="connsiteX0" y="connsiteY0"/>
              </a:cxn>
              <a:cxn ang="0">
                <a:pos x="connsiteX1" y="connsiteY1"/>
              </a:cxn>
            </a:cxnLst>
            <a:rect l="l" t="t" r="r" b="b"/>
            <a:pathLst>
              <a:path w="618209" h="26956">
                <a:moveTo>
                  <a:pt x="618209"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306349" tIns="-1977" rIns="306350" bIns="-1976"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5" name="Freeform 14"/>
          <p:cNvSpPr/>
          <p:nvPr/>
        </p:nvSpPr>
        <p:spPr>
          <a:xfrm>
            <a:off x="3635899" y="2060848"/>
            <a:ext cx="2806626" cy="485263"/>
          </a:xfrm>
          <a:custGeom>
            <a:avLst/>
            <a:gdLst>
              <a:gd name="connsiteX0" fmla="*/ 0 w 2806626"/>
              <a:gd name="connsiteY0" fmla="*/ 48526 h 485263"/>
              <a:gd name="connsiteX1" fmla="*/ 14213 w 2806626"/>
              <a:gd name="connsiteY1" fmla="*/ 14213 h 485263"/>
              <a:gd name="connsiteX2" fmla="*/ 48526 w 2806626"/>
              <a:gd name="connsiteY2" fmla="*/ 0 h 485263"/>
              <a:gd name="connsiteX3" fmla="*/ 2758100 w 2806626"/>
              <a:gd name="connsiteY3" fmla="*/ 0 h 485263"/>
              <a:gd name="connsiteX4" fmla="*/ 2792413 w 2806626"/>
              <a:gd name="connsiteY4" fmla="*/ 14213 h 485263"/>
              <a:gd name="connsiteX5" fmla="*/ 2806626 w 2806626"/>
              <a:gd name="connsiteY5" fmla="*/ 48526 h 485263"/>
              <a:gd name="connsiteX6" fmla="*/ 2806626 w 2806626"/>
              <a:gd name="connsiteY6" fmla="*/ 436737 h 485263"/>
              <a:gd name="connsiteX7" fmla="*/ 2792413 w 2806626"/>
              <a:gd name="connsiteY7" fmla="*/ 471050 h 485263"/>
              <a:gd name="connsiteX8" fmla="*/ 2758100 w 2806626"/>
              <a:gd name="connsiteY8" fmla="*/ 485263 h 485263"/>
              <a:gd name="connsiteX9" fmla="*/ 48526 w 2806626"/>
              <a:gd name="connsiteY9" fmla="*/ 485263 h 485263"/>
              <a:gd name="connsiteX10" fmla="*/ 14213 w 2806626"/>
              <a:gd name="connsiteY10" fmla="*/ 471050 h 485263"/>
              <a:gd name="connsiteX11" fmla="*/ 0 w 2806626"/>
              <a:gd name="connsiteY11" fmla="*/ 436737 h 485263"/>
              <a:gd name="connsiteX12" fmla="*/ 0 w 2806626"/>
              <a:gd name="connsiteY12" fmla="*/ 48526 h 485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485263">
                <a:moveTo>
                  <a:pt x="0" y="48526"/>
                </a:moveTo>
                <a:cubicBezTo>
                  <a:pt x="0" y="35656"/>
                  <a:pt x="5113" y="23313"/>
                  <a:pt x="14213" y="14213"/>
                </a:cubicBezTo>
                <a:cubicBezTo>
                  <a:pt x="23313" y="5113"/>
                  <a:pt x="35656" y="0"/>
                  <a:pt x="48526" y="0"/>
                </a:cubicBezTo>
                <a:lnTo>
                  <a:pt x="2758100" y="0"/>
                </a:lnTo>
                <a:cubicBezTo>
                  <a:pt x="2770970" y="0"/>
                  <a:pt x="2783313" y="5113"/>
                  <a:pt x="2792413" y="14213"/>
                </a:cubicBezTo>
                <a:cubicBezTo>
                  <a:pt x="2801513" y="23313"/>
                  <a:pt x="2806626" y="35656"/>
                  <a:pt x="2806626" y="48526"/>
                </a:cubicBezTo>
                <a:lnTo>
                  <a:pt x="2806626" y="436737"/>
                </a:lnTo>
                <a:cubicBezTo>
                  <a:pt x="2806626" y="449607"/>
                  <a:pt x="2801513" y="461950"/>
                  <a:pt x="2792413" y="471050"/>
                </a:cubicBezTo>
                <a:cubicBezTo>
                  <a:pt x="2783313" y="480150"/>
                  <a:pt x="2770970" y="485263"/>
                  <a:pt x="2758100" y="485263"/>
                </a:cubicBezTo>
                <a:lnTo>
                  <a:pt x="48526" y="485263"/>
                </a:lnTo>
                <a:cubicBezTo>
                  <a:pt x="35656" y="485263"/>
                  <a:pt x="23313" y="480150"/>
                  <a:pt x="14213" y="471050"/>
                </a:cubicBezTo>
                <a:cubicBezTo>
                  <a:pt x="5113" y="461950"/>
                  <a:pt x="0" y="449607"/>
                  <a:pt x="0" y="436737"/>
                </a:cubicBezTo>
                <a:lnTo>
                  <a:pt x="0" y="4852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6913" tIns="26913" rIns="26913" bIns="26913"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تغییر ترکیب اقوام و مذاهب مختلف </a:t>
            </a:r>
            <a:endParaRPr lang="fa-IR" sz="2000" kern="1200" dirty="0">
              <a:cs typeface="B Nazanin" pitchFamily="2" charset="-78"/>
            </a:endParaRPr>
          </a:p>
        </p:txBody>
      </p:sp>
      <p:sp>
        <p:nvSpPr>
          <p:cNvPr id="16" name="Freeform 15"/>
          <p:cNvSpPr/>
          <p:nvPr/>
        </p:nvSpPr>
        <p:spPr>
          <a:xfrm rot="26012557">
            <a:off x="5998631" y="2204964"/>
            <a:ext cx="1238722" cy="26957"/>
          </a:xfrm>
          <a:custGeom>
            <a:avLst/>
            <a:gdLst>
              <a:gd name="connsiteX0" fmla="*/ 0 w 1238722"/>
              <a:gd name="connsiteY0" fmla="*/ 13478 h 26956"/>
              <a:gd name="connsiteX1" fmla="*/ 1238722 w 1238722"/>
              <a:gd name="connsiteY1" fmla="*/ 13478 h 26956"/>
            </a:gdLst>
            <a:ahLst/>
            <a:cxnLst>
              <a:cxn ang="0">
                <a:pos x="connsiteX0" y="connsiteY0"/>
              </a:cxn>
              <a:cxn ang="0">
                <a:pos x="connsiteX1" y="connsiteY1"/>
              </a:cxn>
            </a:cxnLst>
            <a:rect l="l" t="t" r="r" b="b"/>
            <a:pathLst>
              <a:path w="1238722" h="26956">
                <a:moveTo>
                  <a:pt x="1238722" y="13478"/>
                </a:moveTo>
                <a:lnTo>
                  <a:pt x="0" y="13478"/>
                </a:lnTo>
              </a:path>
            </a:pathLst>
          </a:custGeom>
          <a:noFill/>
        </p:spPr>
        <p:style>
          <a:lnRef idx="1">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601093" tIns="-17490" rIns="601092" bIns="-17489" numCol="1" spcCol="1270" anchor="ctr" anchorCtr="0">
            <a:noAutofit/>
          </a:bodyPr>
          <a:lstStyle/>
          <a:p>
            <a:pPr lvl="0" algn="ctr" defTabSz="889000" rtl="1">
              <a:lnSpc>
                <a:spcPct val="90000"/>
              </a:lnSpc>
              <a:spcBef>
                <a:spcPct val="0"/>
              </a:spcBef>
              <a:spcAft>
                <a:spcPct val="35000"/>
              </a:spcAft>
            </a:pPr>
            <a:endParaRPr lang="fa-IR" sz="2000" kern="1200">
              <a:solidFill>
                <a:schemeClr val="tx1"/>
              </a:solidFill>
              <a:cs typeface="B Nazanin" pitchFamily="2" charset="-78"/>
            </a:endParaRPr>
          </a:p>
        </p:txBody>
      </p:sp>
      <p:sp>
        <p:nvSpPr>
          <p:cNvPr id="17" name="Freeform 16"/>
          <p:cNvSpPr/>
          <p:nvPr/>
        </p:nvSpPr>
        <p:spPr>
          <a:xfrm>
            <a:off x="3635899" y="1268758"/>
            <a:ext cx="2806626" cy="711395"/>
          </a:xfrm>
          <a:custGeom>
            <a:avLst/>
            <a:gdLst>
              <a:gd name="connsiteX0" fmla="*/ 0 w 2806626"/>
              <a:gd name="connsiteY0" fmla="*/ 71140 h 711395"/>
              <a:gd name="connsiteX1" fmla="*/ 20836 w 2806626"/>
              <a:gd name="connsiteY1" fmla="*/ 20836 h 711395"/>
              <a:gd name="connsiteX2" fmla="*/ 71140 w 2806626"/>
              <a:gd name="connsiteY2" fmla="*/ 0 h 711395"/>
              <a:gd name="connsiteX3" fmla="*/ 2735486 w 2806626"/>
              <a:gd name="connsiteY3" fmla="*/ 0 h 711395"/>
              <a:gd name="connsiteX4" fmla="*/ 2785790 w 2806626"/>
              <a:gd name="connsiteY4" fmla="*/ 20836 h 711395"/>
              <a:gd name="connsiteX5" fmla="*/ 2806626 w 2806626"/>
              <a:gd name="connsiteY5" fmla="*/ 71140 h 711395"/>
              <a:gd name="connsiteX6" fmla="*/ 2806626 w 2806626"/>
              <a:gd name="connsiteY6" fmla="*/ 640255 h 711395"/>
              <a:gd name="connsiteX7" fmla="*/ 2785790 w 2806626"/>
              <a:gd name="connsiteY7" fmla="*/ 690559 h 711395"/>
              <a:gd name="connsiteX8" fmla="*/ 2735486 w 2806626"/>
              <a:gd name="connsiteY8" fmla="*/ 711395 h 711395"/>
              <a:gd name="connsiteX9" fmla="*/ 71140 w 2806626"/>
              <a:gd name="connsiteY9" fmla="*/ 711395 h 711395"/>
              <a:gd name="connsiteX10" fmla="*/ 20836 w 2806626"/>
              <a:gd name="connsiteY10" fmla="*/ 690559 h 711395"/>
              <a:gd name="connsiteX11" fmla="*/ 0 w 2806626"/>
              <a:gd name="connsiteY11" fmla="*/ 640255 h 711395"/>
              <a:gd name="connsiteX12" fmla="*/ 0 w 2806626"/>
              <a:gd name="connsiteY12" fmla="*/ 71140 h 7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626" h="711395">
                <a:moveTo>
                  <a:pt x="0" y="71140"/>
                </a:moveTo>
                <a:cubicBezTo>
                  <a:pt x="0" y="52272"/>
                  <a:pt x="7495" y="34178"/>
                  <a:pt x="20836" y="20836"/>
                </a:cubicBezTo>
                <a:cubicBezTo>
                  <a:pt x="34177" y="7495"/>
                  <a:pt x="52272" y="0"/>
                  <a:pt x="71140" y="0"/>
                </a:cubicBezTo>
                <a:lnTo>
                  <a:pt x="2735486" y="0"/>
                </a:lnTo>
                <a:cubicBezTo>
                  <a:pt x="2754354" y="0"/>
                  <a:pt x="2772448" y="7495"/>
                  <a:pt x="2785790" y="20836"/>
                </a:cubicBezTo>
                <a:cubicBezTo>
                  <a:pt x="2799131" y="34177"/>
                  <a:pt x="2806626" y="52272"/>
                  <a:pt x="2806626" y="71140"/>
                </a:cubicBezTo>
                <a:lnTo>
                  <a:pt x="2806626" y="640255"/>
                </a:lnTo>
                <a:cubicBezTo>
                  <a:pt x="2806626" y="659123"/>
                  <a:pt x="2799131" y="677217"/>
                  <a:pt x="2785790" y="690559"/>
                </a:cubicBezTo>
                <a:cubicBezTo>
                  <a:pt x="2772449" y="703900"/>
                  <a:pt x="2754354" y="711395"/>
                  <a:pt x="2735486" y="711395"/>
                </a:cubicBezTo>
                <a:lnTo>
                  <a:pt x="71140" y="711395"/>
                </a:lnTo>
                <a:cubicBezTo>
                  <a:pt x="52272" y="711395"/>
                  <a:pt x="34178" y="703900"/>
                  <a:pt x="20836" y="690559"/>
                </a:cubicBezTo>
                <a:cubicBezTo>
                  <a:pt x="7495" y="677218"/>
                  <a:pt x="0" y="659123"/>
                  <a:pt x="0" y="640255"/>
                </a:cubicBezTo>
                <a:lnTo>
                  <a:pt x="0" y="7114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536" tIns="33536" rIns="33536" bIns="33536"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کاهش اقتدار کشور در اثر کاهش جمعیت</a:t>
            </a:r>
            <a:endParaRPr lang="fa-IR" sz="2000" kern="1200" dirty="0">
              <a:cs typeface="B Nazanin" pitchFamily="2" charset="-78"/>
            </a:endParaRPr>
          </a:p>
        </p:txBody>
      </p:sp>
      <p:sp>
        <p:nvSpPr>
          <p:cNvPr id="63489" name="Rectangle 1"/>
          <p:cNvSpPr>
            <a:spLocks noChangeArrowheads="1"/>
          </p:cNvSpPr>
          <p:nvPr/>
        </p:nvSpPr>
        <p:spPr bwMode="auto">
          <a:xfrm>
            <a:off x="398482" y="5529226"/>
            <a:ext cx="4572000" cy="1328023"/>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جامعه‌ای قادر به بسیج شدن و دفاع از خود در هنگام بروز جنگ</a:t>
            </a:r>
            <a:r>
              <a:rPr kumimoji="0" lang="fa-IR" b="0" i="0" u="none" strike="noStrike" cap="none" normalizeH="0" dirty="0" smtClean="0">
                <a:ln>
                  <a:noFill/>
                </a:ln>
                <a:solidFill>
                  <a:schemeClr val="tx1"/>
                </a:solidFill>
                <a:effectLst/>
                <a:latin typeface="Calibri" pitchFamily="34" charset="0"/>
                <a:ea typeface="Calibri" pitchFamily="34" charset="0"/>
                <a:cs typeface="B Nazanin" pitchFamily="2" charset="-78"/>
              </a:rPr>
              <a:t> و درگیری </a:t>
            </a: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است كه درصد بالایی از آن را جوانان تشكیل داده باشند و کشوری با جمعیت سالخورده و رو به كاهش بسیار آسیب پذیر خواهد شد.</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pic>
        <p:nvPicPr>
          <p:cNvPr id="19" name="Picture 18" descr="1.jpg"/>
          <p:cNvPicPr>
            <a:picLocks noChangeAspect="1"/>
          </p:cNvPicPr>
          <p:nvPr/>
        </p:nvPicPr>
        <p:blipFill>
          <a:blip r:embed="rId3" cstate="print"/>
          <a:srcRect l="2153" t="4585"/>
          <a:stretch>
            <a:fillRect/>
          </a:stretch>
        </p:blipFill>
        <p:spPr>
          <a:xfrm>
            <a:off x="5220072" y="3717032"/>
            <a:ext cx="3560459" cy="3140968"/>
          </a:xfrm>
          <a:prstGeom prst="rect">
            <a:avLst/>
          </a:prstGeom>
        </p:spPr>
      </p:pic>
      <p:sp>
        <p:nvSpPr>
          <p:cNvPr id="63490" name="Rectangle 2"/>
          <p:cNvSpPr>
            <a:spLocks noChangeArrowheads="1"/>
          </p:cNvSpPr>
          <p:nvPr/>
        </p:nvSpPr>
        <p:spPr bwMode="auto">
          <a:xfrm>
            <a:off x="398482" y="4219330"/>
            <a:ext cx="4644008" cy="1021556"/>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rgbClr val="000000"/>
                </a:solidFill>
                <a:effectLst/>
                <a:latin typeface="Calibri" pitchFamily="34" charset="0"/>
                <a:ea typeface="Times New Roman" pitchFamily="18" charset="0"/>
                <a:cs typeface="B Nazanin" pitchFamily="2" charset="-78"/>
              </a:rPr>
              <a:t>و </a:t>
            </a: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به گفته ژان داریک محقق فرانسوي سالمندی جمعیت سياست‌مداران را محافظه‌كارتر مي‌سازد و ريسك كارهاي جدي و مقاومت در برابر پذیرش نوآوری‌ها را افزایش مي‌دهد.</a:t>
            </a:r>
            <a:endParaRPr kumimoji="0" lang="fa-I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89"/>
                                        </p:tgtEl>
                                        <p:attrNameLst>
                                          <p:attrName>style.visibility</p:attrName>
                                        </p:attrNameLst>
                                      </p:cBhvr>
                                      <p:to>
                                        <p:strVal val="visible"/>
                                      </p:to>
                                    </p:set>
                                    <p:animEffect transition="in" filter="box(in)">
                                      <p:cBhvr>
                                        <p:cTn id="7" dur="500"/>
                                        <p:tgtEl>
                                          <p:spTgt spid="63489"/>
                                        </p:tgtEl>
                                      </p:cBhvr>
                                    </p:animEffect>
                                  </p:childTnLst>
                                </p:cTn>
                              </p:par>
                              <p:par>
                                <p:cTn id="8" presetID="4"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63489"/>
                                        </p:tgtEl>
                                      </p:cBhvr>
                                    </p:animEffect>
                                    <p:set>
                                      <p:cBhvr>
                                        <p:cTn id="27" dur="1" fill="hold">
                                          <p:stCondLst>
                                            <p:cond delay="499"/>
                                          </p:stCondLst>
                                        </p:cTn>
                                        <p:tgtEl>
                                          <p:spTgt spid="63489"/>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500"/>
                                        <p:tgtEl>
                                          <p:spTgt spid="1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63490"/>
                                        </p:tgtEl>
                                        <p:attrNameLst>
                                          <p:attrName>style.visibility</p:attrName>
                                        </p:attrNameLst>
                                      </p:cBhvr>
                                      <p:to>
                                        <p:strVal val="visible"/>
                                      </p:to>
                                    </p:set>
                                    <p:animEffect transition="in" filter="box(in)">
                                      <p:cBhvr>
                                        <p:cTn id="41"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63489" grpId="0" animBg="1"/>
      <p:bldP spid="63489" grpId="1" animBg="1"/>
      <p:bldP spid="6349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914400"/>
            <a:ext cx="8329613" cy="5786438"/>
          </a:xfrm>
        </p:spPr>
        <p:txBody>
          <a:bodyPr>
            <a:normAutofit lnSpcReduction="10000"/>
          </a:bodyPr>
          <a:lstStyle/>
          <a:p>
            <a:pPr algn="justLow" rtl="1">
              <a:buFont typeface="Wingdings 2" pitchFamily="18" charset="2"/>
              <a:buNone/>
            </a:pPr>
            <a:r>
              <a:rPr lang="fa-IR" sz="2000" dirty="0" smtClean="0">
                <a:cs typeface="B Titr" pitchFamily="2" charset="-78"/>
              </a:rPr>
              <a:t>5) چالش ها و برنامه ها در  بعد بین المللی </a:t>
            </a:r>
            <a:endParaRPr lang="en-US" sz="2000" dirty="0" smtClean="0">
              <a:cs typeface="B Titr" pitchFamily="2" charset="-78"/>
            </a:endParaRPr>
          </a:p>
          <a:p>
            <a:pPr algn="justLow" rtl="1">
              <a:buFont typeface="Wingdings 2" pitchFamily="18" charset="2"/>
              <a:buNone/>
            </a:pPr>
            <a:r>
              <a:rPr lang="fa-IR" sz="2200" b="1" dirty="0" smtClean="0">
                <a:cs typeface="B Titr" pitchFamily="2" charset="-78"/>
              </a:rPr>
              <a:t>الف- برنامه غیر مسلحانه </a:t>
            </a:r>
            <a:endParaRPr lang="en-US" sz="2200" dirty="0" smtClean="0">
              <a:cs typeface="B Titr" pitchFamily="2" charset="-78"/>
            </a:endParaRPr>
          </a:p>
          <a:p>
            <a:pPr algn="justLow" rtl="1"/>
            <a:r>
              <a:rPr lang="fa-IR" sz="2200" dirty="0" smtClean="0">
                <a:cs typeface="B Titr" pitchFamily="2" charset="-78"/>
              </a:rPr>
              <a:t>طبق سند منتشر شده از سوي پنتاگون برنامه هايي كه كليه آژانس هاي  سازمان ملل</a:t>
            </a:r>
            <a:r>
              <a:rPr lang="en-US" sz="2200" dirty="0" smtClean="0">
                <a:cs typeface="B Titr" pitchFamily="2" charset="-78"/>
              </a:rPr>
              <a:t>(UN)</a:t>
            </a:r>
            <a:r>
              <a:rPr lang="fa-IR" sz="2200" dirty="0" smtClean="0">
                <a:cs typeface="B Titr" pitchFamily="2" charset="-78"/>
              </a:rPr>
              <a:t> در سطح جهان در كشورهاي ديگر اجرا مي كنند به عنوان عمليات دفاعي و نظامي ارتش آمريكاست و سازمانها و مراکز مهم بين المللي و آژانس هاي سازمان ملل از جمله صندوق جمعيت سازمان ملل و سازمان بهداشت جهاني از دکترين امنيت ملي آمريکا تبعيت مي كنند، اين سازمان ها مستقيماً زير نظر "مرکز عمليات هاي نظامي و غيرنظامي آمريکا" (</a:t>
            </a:r>
            <a:r>
              <a:rPr lang="en-US" sz="2200" b="1" dirty="0" err="1" smtClean="0">
                <a:cs typeface="B Titr" pitchFamily="2" charset="-78"/>
              </a:rPr>
              <a:t>Cmoc</a:t>
            </a:r>
            <a:r>
              <a:rPr lang="fa-IR" sz="2200" dirty="0" smtClean="0">
                <a:cs typeface="B Titr" pitchFamily="2" charset="-78"/>
              </a:rPr>
              <a:t>) کار مي کنند و محورهاي اصلي فعاليت هايشان را از اين مرکز دريافت مي دارند و عمده هدف این دو اژانس کاهش جمعیت در کشور های جهان سوم و  مسلمان است تا این کشور ها از نظر جمعیتی نیز تهدیدی برای امریکا نباشند .زیرا رشد جمعیت جهان بر خلاف امنیت ملی امریکا تعریف شده است .</a:t>
            </a:r>
            <a:endParaRPr lang="en-US" sz="2200" dirty="0" smtClean="0">
              <a:cs typeface="B Titr" pitchFamily="2" charset="-78"/>
            </a:endParaRPr>
          </a:p>
          <a:p>
            <a:pPr algn="justLow" rtl="1"/>
            <a:r>
              <a:rPr lang="fa-IR" sz="2200" dirty="0" smtClean="0">
                <a:cs typeface="B Titr" pitchFamily="2" charset="-78"/>
              </a:rPr>
              <a:t>که از طریق ترویج داروهای ضد باروری و مواد شیمیایی و واکسن های عقیم سازی و...انجام می شود. </a:t>
            </a:r>
            <a:endParaRPr lang="en-US" sz="2200" dirty="0" smtClean="0">
              <a:cs typeface="B Titr" pitchFamily="2" charset="-78"/>
            </a:endParaRPr>
          </a:p>
          <a:p>
            <a:pPr algn="justLow" rtl="1">
              <a:buFont typeface="Wingdings 2" pitchFamily="18" charset="2"/>
              <a:buNone/>
            </a:pPr>
            <a:r>
              <a:rPr lang="fa-IR" sz="2200" b="1" dirty="0" smtClean="0">
                <a:cs typeface="B Titr" pitchFamily="2" charset="-78"/>
              </a:rPr>
              <a:t>ب- برنامه مسلحانه </a:t>
            </a:r>
            <a:endParaRPr lang="en-US" sz="2200" b="1" dirty="0" smtClean="0">
              <a:cs typeface="B Titr" pitchFamily="2" charset="-78"/>
            </a:endParaRPr>
          </a:p>
          <a:p>
            <a:pPr algn="justLow" rtl="1"/>
            <a:r>
              <a:rPr lang="fa-IR" sz="2200" dirty="0" smtClean="0">
                <a:cs typeface="B Titr" pitchFamily="2" charset="-78"/>
              </a:rPr>
              <a:t>که از طریق انواع ترورها، جنگهای داخلی و فرقه ای در کشور های مسلمان و شیعه نشین و.....انجام میشود و سعی در تجزیه این کشور ها دارد.</a:t>
            </a:r>
            <a:endParaRPr lang="en-US" sz="2200" dirty="0" smtClean="0">
              <a:cs typeface="B Titr" pitchFamily="2" charset="-78"/>
            </a:endParaRPr>
          </a:p>
          <a:p>
            <a:pPr algn="justLow" rtl="1"/>
            <a:endParaRPr lang="en-US" sz="2200" dirty="0" smtClean="0">
              <a:cs typeface="B Titr"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55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000125"/>
            <a:ext cx="8229600" cy="5324475"/>
          </a:xfrm>
        </p:spPr>
        <p:txBody>
          <a:bodyPr>
            <a:normAutofit lnSpcReduction="10000"/>
          </a:bodyPr>
          <a:lstStyle/>
          <a:p>
            <a:pPr algn="justLow" rtl="1">
              <a:buFont typeface="Wingdings 2" pitchFamily="18" charset="2"/>
              <a:buNone/>
            </a:pPr>
            <a:r>
              <a:rPr lang="fa-IR" sz="2300" b="1" dirty="0" smtClean="0">
                <a:cs typeface="B Titr" pitchFamily="2" charset="-78"/>
              </a:rPr>
              <a:t>الف- کاهش اقتدار کشور در اثر کاهش جمعیت </a:t>
            </a:r>
          </a:p>
          <a:p>
            <a:pPr algn="justLow" rtl="1"/>
            <a:r>
              <a:rPr lang="fa-IR" sz="2300" dirty="0" smtClean="0">
                <a:cs typeface="B Titr" pitchFamily="2" charset="-78"/>
              </a:rPr>
              <a:t>در صحنه‌هاي بين‌المللي همواره جمعيت كشورها مورد ملاحظه سازمان‌هاي بين‌المللي است. كشور چين به دليل جمعيت برتر دنيا در كنار كشورهاي داراي حق وتو قرار گرفت. اگر به تغییرات روند کلی جهان دقت کنیم؛ روند جهان نشان مي دهد كه در آينده، كشورهايي بر جهان سلطه خواهند داشت و به عنوان كشورهاي مقتدر شناخته مي شوند که داراي مولفه هايي باشند که وسعت سرزمين، منابع طبيعي و جمعيت از اهم اين مولفه هاست. مهر تاييد گفته هاي بالا پيش بيني هاي روند تغييرات جهان در دهه هاي آتي است. كشورهاي قدرتمند آينده تماماً كشورهاي پرجمعيت با سرزمين هاي وسيع هستند. جالب توجه است كه در كنار كشورهاي آمريكا، هند، چين، روسيه و ژاپن، از كشورهاي برزيل، اندونزي، تركيه و ايران به عنوان قدرت هاي سال هاي آتي نام برده مي شود. تمام اين كشورها جزو كشورهاي پرجمعيت هستند و از كشورهاي وسيع دنيا به حساب مي آيند. البته بايد دقت شود كه اين رابطه­اي يك طرفه است و لزوماً كشورهايي كه داراي جمعيت زياد و سرزمين وسيع هستند مقتدر نيستند ولي اين دو مولفه براي اقتدار يك كشور و حكومت الزامي است.</a:t>
            </a:r>
            <a:endParaRPr lang="en-US" sz="2300" dirty="0" smtClean="0">
              <a:cs typeface="B Titr" pitchFamily="2" charset="-78"/>
            </a:endParaRPr>
          </a:p>
          <a:p>
            <a:pPr algn="justLow" rtl="1"/>
            <a:endParaRPr lang="en-US" sz="2300" dirty="0" smtClean="0">
              <a:cs typeface="B Titr"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56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457200" y="990600"/>
            <a:ext cx="8229600" cy="5324475"/>
          </a:xfrm>
        </p:spPr>
        <p:txBody>
          <a:bodyPr>
            <a:normAutofit lnSpcReduction="10000"/>
          </a:bodyPr>
          <a:lstStyle/>
          <a:p>
            <a:pPr algn="justLow" rtl="1">
              <a:buFont typeface="Wingdings 2" pitchFamily="18" charset="2"/>
              <a:buNone/>
            </a:pPr>
            <a:r>
              <a:rPr lang="fa-IR" sz="2600" b="1" dirty="0" smtClean="0">
                <a:cs typeface="B Titr" pitchFamily="2" charset="-78"/>
              </a:rPr>
              <a:t>ج- تراکم پایین در بسیاری از مناطق</a:t>
            </a:r>
            <a:endParaRPr lang="en-US" sz="2600" b="1" dirty="0" smtClean="0">
              <a:cs typeface="B Titr" pitchFamily="2" charset="-78"/>
            </a:endParaRPr>
          </a:p>
          <a:p>
            <a:pPr algn="justLow" rtl="1"/>
            <a:r>
              <a:rPr lang="fa-IR" sz="2600" dirty="0" smtClean="0">
                <a:cs typeface="B Titr" pitchFamily="2" charset="-78"/>
              </a:rPr>
              <a:t>در مناطق با تراکم پایین امنیت داخلی کم می شود. این مسئله باعث آسیب پذیر شدن کشور در برابر تهدیدات سیاسی و امنیتی خواهد شد.</a:t>
            </a:r>
          </a:p>
          <a:p>
            <a:pPr algn="justLow" rtl="1"/>
            <a:endParaRPr lang="fa-IR" sz="2600" dirty="0" smtClean="0">
              <a:cs typeface="B Titr" pitchFamily="2" charset="-78"/>
            </a:endParaRPr>
          </a:p>
          <a:p>
            <a:pPr algn="justLow" rtl="1">
              <a:buFont typeface="Wingdings 2" pitchFamily="18" charset="2"/>
              <a:buNone/>
            </a:pPr>
            <a:r>
              <a:rPr lang="fa-IR" sz="2600" b="1" dirty="0" smtClean="0">
                <a:cs typeface="B Titr" pitchFamily="2" charset="-78"/>
              </a:rPr>
              <a:t>د- ساختار سنی سالخورده جمعیت</a:t>
            </a:r>
          </a:p>
          <a:p>
            <a:pPr algn="justLow" rtl="1"/>
            <a:r>
              <a:rPr lang="fa-IR" sz="2600" b="1" dirty="0" smtClean="0">
                <a:cs typeface="B Titr" pitchFamily="2" charset="-78"/>
              </a:rPr>
              <a:t>کاهش توان نظامی</a:t>
            </a:r>
            <a:endParaRPr lang="en-US" sz="2600" b="1" dirty="0" smtClean="0">
              <a:cs typeface="B Titr" pitchFamily="2" charset="-78"/>
            </a:endParaRPr>
          </a:p>
          <a:p>
            <a:pPr algn="justLow" rtl="1">
              <a:buFont typeface="Wingdings 2" pitchFamily="18" charset="2"/>
              <a:buNone/>
            </a:pPr>
            <a:r>
              <a:rPr lang="fa-IR" sz="2600" dirty="0" smtClean="0">
                <a:cs typeface="B Titr" pitchFamily="2" charset="-78"/>
              </a:rPr>
              <a:t>	یكی از مؤلفه‌های توان نظامی و قدرت بازدارندگی یك كشور، توانایی حكومت آن كشور برای بسیج كردن مردم جامعه در هنگام بروز جنگ و درگیری‌ها است. مسلماً جامعه‌ای قادر به بسیج شدن و دفاع از خود در هنگام بروز چنین بحران‌هایی است كه درصد بالایی از آن را جوانان تشكیل داده باشند و کشوری با جمعیت سالخورده و رو به كاهش بسیار آسیب پذیر خواهد شد.</a:t>
            </a:r>
            <a:endParaRPr lang="en-US" sz="2600" dirty="0" smtClean="0">
              <a:cs typeface="B Titr"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57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304800" y="1066800"/>
            <a:ext cx="8229600" cy="5324476"/>
          </a:xfrm>
        </p:spPr>
        <p:txBody>
          <a:bodyPr/>
          <a:lstStyle/>
          <a:p>
            <a:pPr algn="justLow" rtl="1"/>
            <a:r>
              <a:rPr lang="fa-IR" sz="2300" b="1" dirty="0" smtClean="0">
                <a:cs typeface="B Titr" pitchFamily="2" charset="-78"/>
              </a:rPr>
              <a:t>محافظه کار شدن سیاسمتداران و مقاومت آنها در برابر پذیرش نوآوری</a:t>
            </a:r>
            <a:endParaRPr lang="en-US" sz="2300" b="1" dirty="0" smtClean="0">
              <a:cs typeface="B Titr" pitchFamily="2" charset="-78"/>
            </a:endParaRPr>
          </a:p>
          <a:p>
            <a:pPr algn="justLow" rtl="1">
              <a:buFont typeface="Wingdings 2" pitchFamily="18" charset="2"/>
              <a:buNone/>
            </a:pPr>
            <a:r>
              <a:rPr lang="fa-IR" sz="2300" dirty="0" smtClean="0">
                <a:cs typeface="B Titr" pitchFamily="2" charset="-78"/>
              </a:rPr>
              <a:t>	كشور ما، در 20 تا 25 سال آينده با ساختار پير و سالخورده‌اي مواجه خواهد شد و اين مساله، بسيار مهم است، چون افزايش جمعيت سالخورده بر كاهش باروري و افزايش مرگ‌و‌مير اثر مي‌گذارد و به گفته ژان داریک محقق فرانسوي سالمندی جمعیت سياست‌مداران را محافظه‌كارتر مي‌سازد و ريسك كارهاي جدي و مقاومت در برابر پذیرش نوآوری‌ها را افزایش مي‌دهد.</a:t>
            </a:r>
          </a:p>
          <a:p>
            <a:pPr algn="justLow" rtl="1">
              <a:buFont typeface="Wingdings 2" pitchFamily="18" charset="2"/>
              <a:buNone/>
            </a:pPr>
            <a:endParaRPr lang="fa-IR" sz="2300" dirty="0" smtClean="0">
              <a:cs typeface="B Titr" pitchFamily="2" charset="-78"/>
            </a:endParaRPr>
          </a:p>
          <a:p>
            <a:pPr algn="r" rtl="1">
              <a:buFont typeface="Wingdings 2" pitchFamily="18" charset="2"/>
              <a:buNone/>
            </a:pPr>
            <a:r>
              <a:rPr lang="fa-IR" sz="2300" b="1" dirty="0" smtClean="0">
                <a:cs typeface="B Titr" pitchFamily="2" charset="-78"/>
              </a:rPr>
              <a:t>ه- مهاجرپذیری و تغییر ترکیب تابعیت در ایران</a:t>
            </a:r>
            <a:endParaRPr lang="en-US" sz="2300" b="1" dirty="0" smtClean="0">
              <a:cs typeface="B Titr" pitchFamily="2" charset="-78"/>
            </a:endParaRPr>
          </a:p>
          <a:p>
            <a:pPr algn="justLow" rtl="1"/>
            <a:r>
              <a:rPr lang="fa-IR" sz="2300" dirty="0" smtClean="0">
                <a:cs typeface="B Titr" pitchFamily="2" charset="-78"/>
              </a:rPr>
              <a:t>با کاهش جمعیت نیروی کار و نیاز به نیروی انسانی جوان کشور مجبور به پذیرش مهاجران از کشور های دیگر خواهد شد که می تواند اثار امنیتی داشته باشد.کارشناسان معتقدند در حال حاضر هم خروج کارگران افغانی هزینه مسکن را سه برابر می کند و جالب انکه مهاجران ایرانی به سایر کشور ها را نخبگان تشکیل می دهند .</a:t>
            </a:r>
            <a:endParaRPr lang="en-US" sz="2300" dirty="0" smtClean="0">
              <a:cs typeface="B Titr" pitchFamily="2" charset="-78"/>
            </a:endParaRPr>
          </a:p>
          <a:p>
            <a:pPr algn="justLow" rtl="1">
              <a:buFont typeface="Wingdings 2" pitchFamily="18" charset="2"/>
              <a:buNone/>
            </a:pPr>
            <a:endParaRPr lang="en-US" sz="2300" dirty="0" smtClean="0">
              <a:cs typeface="B Titr" pitchFamily="2" charset="-78"/>
            </a:endParaRPr>
          </a:p>
          <a:p>
            <a:pPr algn="justLow" rtl="1"/>
            <a:endParaRPr lang="en-US" sz="2300" dirty="0" smtClean="0">
              <a:cs typeface="B Titr"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58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057400"/>
            <a:ext cx="7274257" cy="1169551"/>
          </a:xfrm>
          <a:prstGeom prst="rect">
            <a:avLst/>
          </a:prstGeom>
          <a:noFill/>
        </p:spPr>
        <p:txBody>
          <a:bodyPr wrap="square" rtlCol="1">
            <a:spAutoFit/>
          </a:bodyPr>
          <a:lstStyle/>
          <a:p>
            <a:pPr algn="ctr"/>
            <a:r>
              <a:rPr lang="fa-IR" sz="7000" dirty="0" smtClean="0">
                <a:latin typeface="Arial" pitchFamily="34" charset="0"/>
                <a:cs typeface="2  Yekan" pitchFamily="2" charset="-78"/>
              </a:rPr>
              <a:t>پیری جمعیت</a:t>
            </a:r>
            <a:endParaRPr lang="fa-IR" sz="7000" dirty="0">
              <a:latin typeface="Arial" pitchFamily="34" charset="0"/>
              <a:cs typeface="2  Yekan"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59</a:t>
            </a:fld>
            <a:endParaRPr lang="en-US" dirty="0"/>
          </a:p>
        </p:txBody>
      </p:sp>
    </p:spTree>
    <p:extLst>
      <p:ext uri="{BB962C8B-B14F-4D97-AF65-F5344CB8AC3E}">
        <p14:creationId xmlns:p14="http://schemas.microsoft.com/office/powerpoint/2010/main" val="41778622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chemeClr val="accent2">
                    <a:lumMod val="50000"/>
                  </a:schemeClr>
                </a:solidFill>
                <a:cs typeface="B Titr" pitchFamily="2" charset="-78"/>
              </a:rPr>
              <a:t>ترکیب جمعیت ایران</a:t>
            </a:r>
            <a:br>
              <a:rPr lang="fa-IR" dirty="0" smtClean="0">
                <a:solidFill>
                  <a:schemeClr val="accent2">
                    <a:lumMod val="50000"/>
                  </a:schemeClr>
                </a:solidFill>
                <a:cs typeface="B Titr" pitchFamily="2" charset="-78"/>
              </a:rPr>
            </a:br>
            <a:r>
              <a:rPr lang="fa-IR" sz="2000" dirty="0" smtClean="0">
                <a:solidFill>
                  <a:schemeClr val="accent2">
                    <a:lumMod val="50000"/>
                  </a:schemeClr>
                </a:solidFill>
                <a:cs typeface="B Titr" pitchFamily="2" charset="-78"/>
              </a:rPr>
              <a:t>(نتايج سرشماري 1390)</a:t>
            </a:r>
            <a:endParaRPr lang="fa-IR" dirty="0">
              <a:solidFill>
                <a:schemeClr val="accent2">
                  <a:lumMod val="50000"/>
                </a:schemeClr>
              </a:solidFill>
              <a:cs typeface="B Titr" pitchFamily="2" charset="-78"/>
            </a:endParaRPr>
          </a:p>
        </p:txBody>
      </p:sp>
      <p:sp>
        <p:nvSpPr>
          <p:cNvPr id="3" name="Content Placeholder 2"/>
          <p:cNvSpPr>
            <a:spLocks noGrp="1"/>
          </p:cNvSpPr>
          <p:nvPr>
            <p:ph idx="1"/>
          </p:nvPr>
        </p:nvSpPr>
        <p:spPr>
          <a:xfrm>
            <a:off x="457200" y="1855365"/>
            <a:ext cx="7715200" cy="4525963"/>
          </a:xfrm>
        </p:spPr>
        <p:txBody>
          <a:bodyPr>
            <a:normAutofit fontScale="92500" lnSpcReduction="10000"/>
          </a:bodyPr>
          <a:lstStyle/>
          <a:p>
            <a:pPr algn="just" rtl="1"/>
            <a:r>
              <a:rPr lang="fa-IR" dirty="0" smtClean="0">
                <a:solidFill>
                  <a:srgbClr val="C00000"/>
                </a:solidFill>
                <a:cs typeface="B Titr" pitchFamily="2" charset="-78"/>
              </a:rPr>
              <a:t>کودکان و نوجوانان</a:t>
            </a:r>
            <a:r>
              <a:rPr lang="fa-IR" dirty="0" smtClean="0">
                <a:cs typeface="B Titr" pitchFamily="2" charset="-78"/>
              </a:rPr>
              <a:t> (زیر 15 سال)</a:t>
            </a:r>
          </a:p>
          <a:p>
            <a:pPr lvl="1" algn="just" rtl="1"/>
            <a:r>
              <a:rPr lang="fa-IR" b="1" dirty="0" smtClean="0">
                <a:solidFill>
                  <a:srgbClr val="008E40"/>
                </a:solidFill>
                <a:cs typeface="B Titr" pitchFamily="2" charset="-78"/>
              </a:rPr>
              <a:t>23.4 درصد </a:t>
            </a:r>
            <a:r>
              <a:rPr lang="fa-IR" dirty="0" smtClean="0">
                <a:cs typeface="B Titr" pitchFamily="2" charset="-78"/>
              </a:rPr>
              <a:t>معادل 17.5 ميليون نفر</a:t>
            </a:r>
          </a:p>
          <a:p>
            <a:pPr algn="just" rtl="1"/>
            <a:r>
              <a:rPr lang="fa-IR" dirty="0">
                <a:solidFill>
                  <a:srgbClr val="C00000"/>
                </a:solidFill>
                <a:cs typeface="B Titr" pitchFamily="2" charset="-78"/>
              </a:rPr>
              <a:t>جوانان</a:t>
            </a:r>
            <a:r>
              <a:rPr lang="fa-IR" dirty="0">
                <a:cs typeface="B Titr" pitchFamily="2" charset="-78"/>
              </a:rPr>
              <a:t> (15 تا 29 ساله</a:t>
            </a:r>
            <a:r>
              <a:rPr lang="fa-IR" dirty="0" smtClean="0">
                <a:cs typeface="B Titr" pitchFamily="2" charset="-78"/>
              </a:rPr>
              <a:t>):</a:t>
            </a:r>
          </a:p>
          <a:p>
            <a:pPr lvl="1" algn="just" rtl="1"/>
            <a:r>
              <a:rPr lang="fa-IR" b="1" dirty="0" smtClean="0">
                <a:solidFill>
                  <a:srgbClr val="008E40"/>
                </a:solidFill>
                <a:cs typeface="B Titr" pitchFamily="2" charset="-78"/>
              </a:rPr>
              <a:t>31.5 درصد </a:t>
            </a:r>
            <a:r>
              <a:rPr lang="fa-IR" dirty="0" smtClean="0">
                <a:cs typeface="B Titr" pitchFamily="2" charset="-78"/>
              </a:rPr>
              <a:t>معادل 23.7 ميليون نفر</a:t>
            </a:r>
          </a:p>
          <a:p>
            <a:pPr algn="just" rtl="1"/>
            <a:r>
              <a:rPr lang="fa-IR" dirty="0" smtClean="0">
                <a:solidFill>
                  <a:srgbClr val="C00000"/>
                </a:solidFill>
                <a:cs typeface="B Titr" pitchFamily="2" charset="-78"/>
              </a:rPr>
              <a:t>میانسالان</a:t>
            </a:r>
            <a:r>
              <a:rPr lang="fa-IR" dirty="0" smtClean="0">
                <a:cs typeface="B Titr" pitchFamily="2" charset="-78"/>
              </a:rPr>
              <a:t> (30 تا 64 ساله):</a:t>
            </a:r>
          </a:p>
          <a:p>
            <a:pPr lvl="1" algn="just" rtl="1"/>
            <a:r>
              <a:rPr lang="fa-IR" b="1" dirty="0" smtClean="0">
                <a:solidFill>
                  <a:srgbClr val="008E40"/>
                </a:solidFill>
                <a:cs typeface="B Titr" pitchFamily="2" charset="-78"/>
              </a:rPr>
              <a:t>39.3 درصد </a:t>
            </a:r>
            <a:r>
              <a:rPr lang="fa-IR" dirty="0" smtClean="0">
                <a:cs typeface="B Titr" pitchFamily="2" charset="-78"/>
              </a:rPr>
              <a:t>معادل 29.5 ميليون نفر</a:t>
            </a:r>
          </a:p>
          <a:p>
            <a:pPr algn="just" rtl="1"/>
            <a:r>
              <a:rPr lang="fa-IR" dirty="0" smtClean="0">
                <a:solidFill>
                  <a:srgbClr val="C00000"/>
                </a:solidFill>
                <a:cs typeface="B Titr" pitchFamily="2" charset="-78"/>
              </a:rPr>
              <a:t>سالمندان</a:t>
            </a:r>
            <a:r>
              <a:rPr lang="fa-IR" dirty="0" smtClean="0">
                <a:cs typeface="B Titr" pitchFamily="2" charset="-78"/>
              </a:rPr>
              <a:t> (65 ساله و بیشتر):</a:t>
            </a:r>
          </a:p>
          <a:p>
            <a:pPr lvl="1" algn="just" rtl="1"/>
            <a:r>
              <a:rPr lang="fa-IR" b="1" dirty="0" smtClean="0">
                <a:solidFill>
                  <a:srgbClr val="008E40"/>
                </a:solidFill>
                <a:cs typeface="B Titr" pitchFamily="2" charset="-78"/>
              </a:rPr>
              <a:t>5.7 درصد</a:t>
            </a:r>
            <a:r>
              <a:rPr lang="fa-IR" dirty="0" smtClean="0">
                <a:cs typeface="B Titr" pitchFamily="2" charset="-78"/>
              </a:rPr>
              <a:t> معادل 4.2 ميليون نفر</a:t>
            </a:r>
          </a:p>
          <a:p>
            <a:pPr algn="just" rtl="1"/>
            <a:endParaRPr lang="fa-IR" dirty="0" smtClean="0">
              <a:cs typeface="B Titr" pitchFamily="2" charset="-78"/>
            </a:endParaRPr>
          </a:p>
          <a:p>
            <a:pPr algn="just" rtl="1"/>
            <a:r>
              <a:rPr lang="fa-IR" dirty="0" smtClean="0">
                <a:cs typeface="B Titr" pitchFamily="2" charset="-78"/>
              </a:rPr>
              <a:t>جمعيت سالمندان مطابق تعريف </a:t>
            </a:r>
            <a:r>
              <a:rPr lang="fa-IR" i="1" dirty="0" smtClean="0">
                <a:cs typeface="B Titr" pitchFamily="2" charset="-78"/>
              </a:rPr>
              <a:t>وزارت بهداشت </a:t>
            </a:r>
            <a:r>
              <a:rPr lang="fa-IR" dirty="0" smtClean="0">
                <a:cs typeface="B Titr" pitchFamily="2" charset="-78"/>
              </a:rPr>
              <a:t>(60 ساله و بیشتر):</a:t>
            </a:r>
          </a:p>
          <a:p>
            <a:pPr lvl="1" algn="just" rtl="1"/>
            <a:r>
              <a:rPr lang="fa-IR" b="1" dirty="0" smtClean="0">
                <a:solidFill>
                  <a:srgbClr val="008E40"/>
                </a:solidFill>
                <a:cs typeface="B Titr" pitchFamily="2" charset="-78"/>
              </a:rPr>
              <a:t>8.2 درصد </a:t>
            </a:r>
            <a:r>
              <a:rPr lang="fa-IR" dirty="0" smtClean="0">
                <a:cs typeface="B Titr" pitchFamily="2" charset="-78"/>
              </a:rPr>
              <a:t>معادل 6.2 ميليون نفر</a:t>
            </a:r>
          </a:p>
        </p:txBody>
      </p:sp>
      <p:sp>
        <p:nvSpPr>
          <p:cNvPr id="4" name="Slide Number Placeholder 3"/>
          <p:cNvSpPr>
            <a:spLocks noGrp="1"/>
          </p:cNvSpPr>
          <p:nvPr>
            <p:ph type="sldNum" sz="quarter" idx="12"/>
          </p:nvPr>
        </p:nvSpPr>
        <p:spPr/>
        <p:txBody>
          <a:bodyPr/>
          <a:lstStyle/>
          <a:p>
            <a:fld id="{98929272-9026-4EE7-B258-6FE021C14724}" type="slidenum">
              <a:rPr lang="en-US" smtClean="0"/>
              <a:pPr/>
              <a:t>6</a:t>
            </a:fld>
            <a:endParaRPr lang="en-US"/>
          </a:p>
        </p:txBody>
      </p:sp>
    </p:spTree>
    <p:extLst>
      <p:ext uri="{BB962C8B-B14F-4D97-AF65-F5344CB8AC3E}">
        <p14:creationId xmlns:p14="http://schemas.microsoft.com/office/powerpoint/2010/main" val="1217399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13" y="850503"/>
            <a:ext cx="7720300" cy="698795"/>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3500" dirty="0" smtClean="0">
                <a:solidFill>
                  <a:schemeClr val="accent2">
                    <a:lumMod val="50000"/>
                  </a:schemeClr>
                </a:solidFill>
                <a:cs typeface="B Titr" pitchFamily="2" charset="-78"/>
              </a:rPr>
              <a:t>مهمترین علل پیری جمعیت</a:t>
            </a:r>
            <a:endParaRPr lang="en-US" sz="3500" dirty="0">
              <a:solidFill>
                <a:schemeClr val="accent2">
                  <a:lumMod val="50000"/>
                </a:schemeClr>
              </a:solidFill>
              <a:cs typeface="B Titr" pitchFamily="2" charset="-78"/>
            </a:endParaRPr>
          </a:p>
        </p:txBody>
      </p:sp>
      <p:sp>
        <p:nvSpPr>
          <p:cNvPr id="4" name="Content Placeholder 2"/>
          <p:cNvSpPr>
            <a:spLocks noGrp="1"/>
          </p:cNvSpPr>
          <p:nvPr>
            <p:ph idx="1"/>
          </p:nvPr>
        </p:nvSpPr>
        <p:spPr>
          <a:xfrm>
            <a:off x="417000" y="1549297"/>
            <a:ext cx="8401050" cy="5563054"/>
          </a:xfrm>
        </p:spPr>
        <p:txBody>
          <a:bodyPr>
            <a:normAutofit fontScale="92500" lnSpcReduction="20000"/>
          </a:bodyPr>
          <a:lstStyle/>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تا ثیرات شدید استفاده از روش‌های پیشگیری از بارداری</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افزايش سن ازدواج</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افزایش طلاق در مقابل ازدواج</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ترویج سبک زندگی غربی از طریق ماهواره، اینترنت، مراکز مشاوره (روانشناسی غربی) و ...</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لغو تمام قوانين و مقررات موافق با افزايش جمعيت و وضع مقررات جديد در حمايت از كنترل مواليد به کمک سازمان‌های بین‌المللی</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اخذ فتوی و نظر موافق برخی از علماي مذهبي بر جواز کنترل وکاهش جمعیت</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توسعه حضور اجتماعي و اشتغال زنان</a:t>
            </a:r>
          </a:p>
          <a:p>
            <a:pPr marL="457200" indent="-457200" algn="justLow" rtl="1" eaLnBrk="1" hangingPunct="1">
              <a:lnSpc>
                <a:spcPct val="150000"/>
              </a:lnSpc>
              <a:buClr>
                <a:srgbClr val="C00000"/>
              </a:buClr>
              <a:buFont typeface="Wingdings" pitchFamily="2" charset="2"/>
              <a:buChar char=""/>
            </a:pPr>
            <a:endParaRPr lang="fa-IR" sz="2600" dirty="0" smtClean="0">
              <a:cs typeface="B Titr" pitchFamily="2" charset="-78"/>
            </a:endParaRPr>
          </a:p>
        </p:txBody>
      </p:sp>
      <p:sp>
        <p:nvSpPr>
          <p:cNvPr id="3" name="TextBox 2"/>
          <p:cNvSpPr txBox="1"/>
          <p:nvPr/>
        </p:nvSpPr>
        <p:spPr>
          <a:xfrm>
            <a:off x="2197290" y="131802"/>
            <a:ext cx="447646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3000" b="1" dirty="0" smtClean="0">
                <a:cs typeface="B Nazanin"/>
              </a:rPr>
              <a:t>پیری جمعیت</a:t>
            </a:r>
            <a:endParaRPr lang="fa-IR" sz="3000" b="1" dirty="0">
              <a:cs typeface="B Nazanin"/>
            </a:endParaRPr>
          </a:p>
        </p:txBody>
      </p:sp>
      <p:sp>
        <p:nvSpPr>
          <p:cNvPr id="5" name="Slide Number Placeholder 4"/>
          <p:cNvSpPr>
            <a:spLocks noGrp="1"/>
          </p:cNvSpPr>
          <p:nvPr>
            <p:ph type="sldNum" sz="quarter" idx="12"/>
          </p:nvPr>
        </p:nvSpPr>
        <p:spPr/>
        <p:txBody>
          <a:bodyPr/>
          <a:lstStyle/>
          <a:p>
            <a:fld id="{98929272-9026-4EE7-B258-6FE021C14724}" type="slidenum">
              <a:rPr lang="en-US" smtClean="0"/>
              <a:pPr/>
              <a:t>60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1000"/>
                                        <p:tgtEl>
                                          <p:spTgt spid="4">
                                            <p:txEl>
                                              <p:pRg st="0" end="0"/>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1000"/>
                                        <p:tgtEl>
                                          <p:spTgt spid="4">
                                            <p:txEl>
                                              <p:pRg st="1" end="1"/>
                                            </p:txEl>
                                          </p:spTgt>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1000"/>
                                        <p:tgtEl>
                                          <p:spTgt spid="4">
                                            <p:txEl>
                                              <p:pRg st="2" end="2"/>
                                            </p:txEl>
                                          </p:spTgt>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trips(downLeft)">
                                      <p:cBhvr>
                                        <p:cTn id="19" dur="1000"/>
                                        <p:tgtEl>
                                          <p:spTgt spid="4">
                                            <p:txEl>
                                              <p:pRg st="3" end="3"/>
                                            </p:txEl>
                                          </p:spTgt>
                                        </p:tgtEl>
                                      </p:cBhvr>
                                    </p:animEffect>
                                  </p:childTnLst>
                                </p:cTn>
                              </p:par>
                            </p:childTnLst>
                          </p:cTn>
                        </p:par>
                        <p:par>
                          <p:cTn id="20" fill="hold">
                            <p:stCondLst>
                              <p:cond delay="4000"/>
                            </p:stCondLst>
                            <p:childTnLst>
                              <p:par>
                                <p:cTn id="21" presetID="18" presetClass="entr" presetSubtype="12"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trips(downLeft)">
                                      <p:cBhvr>
                                        <p:cTn id="23" dur="1000"/>
                                        <p:tgtEl>
                                          <p:spTgt spid="4">
                                            <p:txEl>
                                              <p:pRg st="4" end="4"/>
                                            </p:txEl>
                                          </p:spTgt>
                                        </p:tgtEl>
                                      </p:cBhvr>
                                    </p:animEffect>
                                  </p:childTnLst>
                                </p:cTn>
                              </p:par>
                            </p:childTnLst>
                          </p:cTn>
                        </p:par>
                        <p:par>
                          <p:cTn id="24" fill="hold">
                            <p:stCondLst>
                              <p:cond delay="5000"/>
                            </p:stCondLst>
                            <p:childTnLst>
                              <p:par>
                                <p:cTn id="25" presetID="18" presetClass="entr" presetSubtype="12"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strips(downLeft)">
                                      <p:cBhvr>
                                        <p:cTn id="27" dur="1000"/>
                                        <p:tgtEl>
                                          <p:spTgt spid="4">
                                            <p:txEl>
                                              <p:pRg st="5" end="5"/>
                                            </p:txEl>
                                          </p:spTgt>
                                        </p:tgtEl>
                                      </p:cBhvr>
                                    </p:animEffect>
                                  </p:childTnLst>
                                </p:cTn>
                              </p:par>
                            </p:childTnLst>
                          </p:cTn>
                        </p:par>
                        <p:par>
                          <p:cTn id="28" fill="hold">
                            <p:stCondLst>
                              <p:cond delay="6000"/>
                            </p:stCondLst>
                            <p:childTnLst>
                              <p:par>
                                <p:cTn id="29" presetID="18" presetClass="entr" presetSubtype="12"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strips(downLeft)">
                                      <p:cBhvr>
                                        <p:cTn id="3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8313" y="714355"/>
            <a:ext cx="8229600" cy="617557"/>
          </a:xfrm>
        </p:spPr>
        <p:txBody>
          <a:bodyPr>
            <a:normAutofit fontScale="90000"/>
          </a:bodyPr>
          <a:lstStyle/>
          <a:p>
            <a:pPr algn="ctr" eaLnBrk="1" hangingPunct="1"/>
            <a:r>
              <a:rPr lang="fa-IR" sz="4000" b="1" dirty="0" smtClean="0">
                <a:solidFill>
                  <a:schemeClr val="accent2">
                    <a:lumMod val="50000"/>
                  </a:schemeClr>
                </a:solidFill>
                <a:cs typeface="B Titr" pitchFamily="2" charset="-78"/>
              </a:rPr>
              <a:t>تأثیرات اجرای برنامه تنظیم خانواده در ایران</a:t>
            </a:r>
            <a:endParaRPr lang="en-US" sz="4000" dirty="0" smtClean="0">
              <a:solidFill>
                <a:schemeClr val="accent2">
                  <a:lumMod val="50000"/>
                </a:schemeClr>
              </a:solidFill>
              <a:cs typeface="B Titr" pitchFamily="2" charset="-78"/>
            </a:endParaRPr>
          </a:p>
        </p:txBody>
      </p:sp>
      <p:sp>
        <p:nvSpPr>
          <p:cNvPr id="3" name="Content Placeholder 2"/>
          <p:cNvSpPr>
            <a:spLocks noGrp="1"/>
          </p:cNvSpPr>
          <p:nvPr>
            <p:ph idx="1"/>
          </p:nvPr>
        </p:nvSpPr>
        <p:spPr>
          <a:xfrm>
            <a:off x="457200" y="1557338"/>
            <a:ext cx="8229600" cy="5111750"/>
          </a:xfrm>
        </p:spPr>
        <p:txBody>
          <a:bodyPr/>
          <a:lstStyle/>
          <a:p>
            <a:pPr marL="0" indent="0" algn="justLow" rtl="1" eaLnBrk="1" hangingPunct="1">
              <a:lnSpc>
                <a:spcPct val="110000"/>
              </a:lnSpc>
              <a:buFont typeface="Wingdings 2" pitchFamily="18" charset="2"/>
              <a:buNone/>
            </a:pPr>
            <a:r>
              <a:rPr lang="fa-IR" sz="2100" dirty="0" smtClean="0">
                <a:cs typeface="B Titr" pitchFamily="2" charset="-78"/>
              </a:rPr>
              <a:t>ب) بعد جمعیّت‌شناسی</a:t>
            </a:r>
            <a:endParaRPr lang="en-US" sz="2100" dirty="0" smtClean="0">
              <a:cs typeface="B Titr" pitchFamily="2" charset="-78"/>
            </a:endParaRPr>
          </a:p>
          <a:p>
            <a:pPr marL="0" indent="0" algn="justLow" rtl="1" eaLnBrk="1" hangingPunct="1">
              <a:lnSpc>
                <a:spcPct val="110000"/>
              </a:lnSpc>
              <a:buFont typeface="Wingdings 2" pitchFamily="18" charset="2"/>
              <a:buNone/>
            </a:pPr>
            <a:r>
              <a:rPr lang="fa-IR" sz="2000" dirty="0" smtClean="0">
                <a:cs typeface="B Titr" pitchFamily="2" charset="-78"/>
              </a:rPr>
              <a:t>1- به هم خوردن توازن نسبی جمعیّت در امر ازدواج </a:t>
            </a:r>
            <a:endParaRPr lang="en-US" sz="2000" dirty="0" smtClean="0">
              <a:cs typeface="B Titr" pitchFamily="2" charset="-78"/>
            </a:endParaRPr>
          </a:p>
          <a:p>
            <a:pPr marL="0" indent="0" algn="justLow" rtl="1" eaLnBrk="1" hangingPunct="1">
              <a:lnSpc>
                <a:spcPct val="110000"/>
              </a:lnSpc>
              <a:buFont typeface="Wingdings 2" pitchFamily="18" charset="2"/>
              <a:buNone/>
            </a:pPr>
            <a:r>
              <a:rPr lang="fa-IR" sz="2000" dirty="0" smtClean="0">
                <a:cs typeface="B Titr" pitchFamily="2" charset="-78"/>
              </a:rPr>
              <a:t>2- پیرشدن جمعیّت </a:t>
            </a:r>
            <a:endParaRPr lang="en-US" sz="2000" dirty="0" smtClean="0">
              <a:cs typeface="B Titr" pitchFamily="2" charset="-78"/>
            </a:endParaRPr>
          </a:p>
          <a:p>
            <a:pPr marL="0" indent="0" algn="justLow" rtl="1" eaLnBrk="1" hangingPunct="1">
              <a:lnSpc>
                <a:spcPct val="110000"/>
              </a:lnSpc>
              <a:buFont typeface="Wingdings 2" pitchFamily="18" charset="2"/>
              <a:buNone/>
            </a:pPr>
            <a:r>
              <a:rPr lang="fa-IR" sz="2000" dirty="0" smtClean="0">
                <a:cs typeface="B Titr" pitchFamily="2" charset="-78"/>
              </a:rPr>
              <a:t>3-کاهش جمعیّت شیعه و افزایش نسبی اقلیت‌های سنّی مذهب </a:t>
            </a:r>
          </a:p>
          <a:p>
            <a:pPr marL="0" indent="0" algn="justLow" rtl="1" eaLnBrk="1" hangingPunct="1">
              <a:lnSpc>
                <a:spcPct val="110000"/>
              </a:lnSpc>
              <a:buFont typeface="Wingdings 2" pitchFamily="18" charset="2"/>
              <a:buNone/>
            </a:pPr>
            <a:r>
              <a:rPr lang="fa-IR" sz="2000" dirty="0" smtClean="0">
                <a:cs typeface="B Titr" pitchFamily="2" charset="-78"/>
              </a:rPr>
              <a:t>4- کاهش سرمایه انسانی </a:t>
            </a:r>
          </a:p>
          <a:p>
            <a:pPr marL="0" indent="0" algn="justLow" rtl="1" eaLnBrk="1" hangingPunct="1">
              <a:lnSpc>
                <a:spcPct val="120000"/>
              </a:lnSpc>
              <a:buFont typeface="Wingdings 2" pitchFamily="18" charset="2"/>
              <a:buNone/>
            </a:pPr>
            <a:r>
              <a:rPr lang="fa-IR" sz="2100" dirty="0" smtClean="0">
                <a:cs typeface="B Titr" pitchFamily="2" charset="-78"/>
              </a:rPr>
              <a:t>ج)بعد نظامی</a:t>
            </a:r>
          </a:p>
          <a:p>
            <a:pPr marL="0" indent="0" algn="justLow" rtl="1" eaLnBrk="1" hangingPunct="1">
              <a:lnSpc>
                <a:spcPct val="120000"/>
              </a:lnSpc>
              <a:buFont typeface="Wingdings 2" pitchFamily="18" charset="2"/>
              <a:buNone/>
            </a:pPr>
            <a:r>
              <a:rPr lang="fa-IR" sz="2000" dirty="0" smtClean="0">
                <a:cs typeface="B Titr" pitchFamily="2" charset="-78"/>
              </a:rPr>
              <a:t>کاهش توان نظامي و قدرت بازدارندگي جوامع</a:t>
            </a:r>
          </a:p>
          <a:p>
            <a:pPr marL="0" indent="0" algn="justLow" rtl="1" eaLnBrk="1" hangingPunct="1">
              <a:buFont typeface="Wingdings 2" pitchFamily="18" charset="2"/>
              <a:buNone/>
            </a:pPr>
            <a:r>
              <a:rPr lang="fa-IR" sz="2100" dirty="0" smtClean="0">
                <a:cs typeface="B Titr" pitchFamily="2" charset="-78"/>
              </a:rPr>
              <a:t>د) بعد اقتصادی– اجتماعی</a:t>
            </a:r>
            <a:endParaRPr lang="en-US" sz="2100" dirty="0" smtClean="0">
              <a:cs typeface="B Titr" pitchFamily="2" charset="-78"/>
            </a:endParaRPr>
          </a:p>
          <a:p>
            <a:pPr marL="0" indent="0" algn="justLow" rtl="1" eaLnBrk="1" hangingPunct="1">
              <a:buFont typeface="Wingdings 2" pitchFamily="18" charset="2"/>
              <a:buNone/>
            </a:pPr>
            <a:r>
              <a:rPr lang="fa-IR" sz="2000" dirty="0" smtClean="0">
                <a:cs typeface="B Titr" pitchFamily="2" charset="-78"/>
              </a:rPr>
              <a:t>1-</a:t>
            </a:r>
            <a:r>
              <a:rPr lang="en-US" sz="2000" dirty="0" smtClean="0">
                <a:cs typeface="B Titr" pitchFamily="2" charset="-78"/>
              </a:rPr>
              <a:t> </a:t>
            </a:r>
            <a:r>
              <a:rPr lang="fa-IR" sz="2000" dirty="0" smtClean="0">
                <a:cs typeface="B Titr" pitchFamily="2" charset="-78"/>
              </a:rPr>
              <a:t>عدم نشاط اقتصادی-اجتماعی به موجب پیری جمعیت: بحران اقتصادی     </a:t>
            </a:r>
          </a:p>
          <a:p>
            <a:pPr marL="0" indent="0" algn="justLow" rtl="1" eaLnBrk="1" hangingPunct="1">
              <a:buFont typeface="Wingdings 2" pitchFamily="18" charset="2"/>
              <a:buNone/>
            </a:pPr>
            <a:r>
              <a:rPr lang="fa-IR" sz="2000" dirty="0" smtClean="0">
                <a:cs typeface="B Titr" pitchFamily="2" charset="-78"/>
              </a:rPr>
              <a:t>2- افزایش تقاضای اشتغال زنان: به دلیل کاهش تعداد فرزندان</a:t>
            </a:r>
          </a:p>
          <a:p>
            <a:pPr marL="0" indent="0" algn="justLow" rtl="1" eaLnBrk="1" hangingPunct="1">
              <a:buFont typeface="Wingdings 2" pitchFamily="18" charset="2"/>
              <a:buNone/>
            </a:pPr>
            <a:r>
              <a:rPr lang="fa-IR" sz="2000" dirty="0" smtClean="0">
                <a:cs typeface="B Titr" pitchFamily="2" charset="-78"/>
              </a:rPr>
              <a:t>3- افزایش بیکاری مردان</a:t>
            </a:r>
          </a:p>
          <a:p>
            <a:pPr marL="365125" lvl="1" indent="0" algn="justLow" rtl="1" eaLnBrk="1" hangingPunct="1">
              <a:lnSpc>
                <a:spcPct val="110000"/>
              </a:lnSpc>
              <a:buFont typeface="Wingdings 2" pitchFamily="18" charset="2"/>
              <a:buNone/>
            </a:pPr>
            <a:r>
              <a:rPr lang="fa-IR" sz="2200" dirty="0" smtClean="0">
                <a:cs typeface="B Titr" pitchFamily="2" charset="-78"/>
                <a:hlinkClick r:id="rId3" action="ppaction://hlinkpres?slideindex=1&amp;slidetitle="/>
              </a:rPr>
              <a:t>مشروح تاثیرات اجرای برنامه تنظیم خانواده</a:t>
            </a:r>
            <a:endParaRPr lang="en-US" sz="2200" dirty="0" smtClean="0">
              <a:cs typeface="B Titr" pitchFamily="2" charset="-78"/>
            </a:endParaRPr>
          </a:p>
        </p:txBody>
      </p:sp>
      <p:pic>
        <p:nvPicPr>
          <p:cNvPr id="8" name="Picture 4" descr="C:\Users\Sheida\Downloads\hand-cursors.jpg"/>
          <p:cNvPicPr>
            <a:picLocks noChangeAspect="1" noChangeArrowheads="1"/>
          </p:cNvPicPr>
          <p:nvPr/>
        </p:nvPicPr>
        <p:blipFill>
          <a:blip r:embed="rId4" cstate="print"/>
          <a:srcRect/>
          <a:stretch>
            <a:fillRect/>
          </a:stretch>
        </p:blipFill>
        <p:spPr bwMode="auto">
          <a:xfrm>
            <a:off x="8289925" y="5988050"/>
            <a:ext cx="304800" cy="398463"/>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684212" y="2143116"/>
            <a:ext cx="2978213" cy="264160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8929272-9026-4EE7-B258-6FE021C14724}" type="slidenum">
              <a:rPr lang="en-US" smtClean="0"/>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138"/>
            <a:ext cx="8229600" cy="829767"/>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3500" dirty="0" smtClean="0">
                <a:solidFill>
                  <a:schemeClr val="accent2">
                    <a:lumMod val="50000"/>
                  </a:schemeClr>
                </a:solidFill>
                <a:cs typeface="B Titr" pitchFamily="2" charset="-78"/>
              </a:rPr>
              <a:t>مهمترین پیامدهای پیری جمعیت</a:t>
            </a:r>
            <a:endParaRPr lang="en-US" sz="3500" dirty="0">
              <a:solidFill>
                <a:schemeClr val="accent2">
                  <a:lumMod val="50000"/>
                </a:schemeClr>
              </a:solidFill>
              <a:cs typeface="B Titr" pitchFamily="2" charset="-78"/>
            </a:endParaRPr>
          </a:p>
        </p:txBody>
      </p:sp>
      <p:sp>
        <p:nvSpPr>
          <p:cNvPr id="4" name="Content Placeholder 2"/>
          <p:cNvSpPr>
            <a:spLocks noGrp="1"/>
          </p:cNvSpPr>
          <p:nvPr>
            <p:ph idx="1"/>
          </p:nvPr>
        </p:nvSpPr>
        <p:spPr/>
        <p:txBody>
          <a:bodyPr/>
          <a:lstStyle/>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کاهش سرمایه انسانی و اجتماعی</a:t>
            </a:r>
            <a:endParaRPr lang="en-US" sz="2600" dirty="0" smtClean="0">
              <a:cs typeface="B Titr" pitchFamily="2" charset="-78"/>
            </a:endParaRP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کاهش جمعیّت شیعه و افزایش نسبی اقلیت‌های سنّی مذهب</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تضعیف بنیان‌های حکومت شیعی در پی تغییر ترکیب جمعیتی مذاهب</a:t>
            </a:r>
            <a:endParaRPr lang="en-US" sz="2600" dirty="0" smtClean="0">
              <a:cs typeface="B Titr" pitchFamily="2" charset="-78"/>
            </a:endParaRP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کاهش توان نظامي و قدرت بازدارندگي جوامع</a:t>
            </a:r>
            <a:endParaRPr lang="en-US" sz="2600" dirty="0" smtClean="0">
              <a:cs typeface="B Titr" pitchFamily="2" charset="-78"/>
            </a:endParaRP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افزايش ميانگین سني و سالمندي جمعيت</a:t>
            </a:r>
            <a:endParaRPr lang="en-US" sz="2600" dirty="0" smtClean="0">
              <a:cs typeface="B Titr" pitchFamily="2" charset="-78"/>
            </a:endParaRPr>
          </a:p>
        </p:txBody>
      </p:sp>
      <p:sp>
        <p:nvSpPr>
          <p:cNvPr id="5" name="Slide Number Placeholder 4"/>
          <p:cNvSpPr>
            <a:spLocks noGrp="1"/>
          </p:cNvSpPr>
          <p:nvPr>
            <p:ph type="sldNum" sz="quarter" idx="12"/>
          </p:nvPr>
        </p:nvSpPr>
        <p:spPr/>
        <p:txBody>
          <a:bodyPr/>
          <a:lstStyle/>
          <a:p>
            <a:fld id="{98929272-9026-4EE7-B258-6FE021C14724}" type="slidenum">
              <a:rPr lang="en-US" smtClean="0"/>
              <a:pPr/>
              <a:t>62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1000"/>
                                        <p:tgtEl>
                                          <p:spTgt spid="4">
                                            <p:txEl>
                                              <p:pRg st="0" end="0"/>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1000"/>
                                        <p:tgtEl>
                                          <p:spTgt spid="4">
                                            <p:txEl>
                                              <p:pRg st="1" end="1"/>
                                            </p:txEl>
                                          </p:spTgt>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1000"/>
                                        <p:tgtEl>
                                          <p:spTgt spid="4">
                                            <p:txEl>
                                              <p:pRg st="2" end="2"/>
                                            </p:txEl>
                                          </p:spTgt>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trips(downLeft)">
                                      <p:cBhvr>
                                        <p:cTn id="19" dur="1000"/>
                                        <p:tgtEl>
                                          <p:spTgt spid="4">
                                            <p:txEl>
                                              <p:pRg st="3" end="3"/>
                                            </p:txEl>
                                          </p:spTgt>
                                        </p:tgtEl>
                                      </p:cBhvr>
                                    </p:animEffect>
                                  </p:childTnLst>
                                </p:cTn>
                              </p:par>
                            </p:childTnLst>
                          </p:cTn>
                        </p:par>
                        <p:par>
                          <p:cTn id="20" fill="hold">
                            <p:stCondLst>
                              <p:cond delay="4000"/>
                            </p:stCondLst>
                            <p:childTnLst>
                              <p:par>
                                <p:cTn id="21" presetID="18" presetClass="entr" presetSubtype="12"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trips(downLeft)">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518"/>
            <a:ext cx="8229600" cy="889144"/>
          </a:xfrm>
        </p:spPr>
        <p:style>
          <a:lnRef idx="2">
            <a:schemeClr val="accent2"/>
          </a:lnRef>
          <a:fillRef idx="1">
            <a:schemeClr val="lt1"/>
          </a:fillRef>
          <a:effectRef idx="0">
            <a:schemeClr val="accent2"/>
          </a:effectRef>
          <a:fontRef idx="minor">
            <a:schemeClr val="dk1"/>
          </a:fontRef>
        </p:style>
        <p:txBody>
          <a:bodyPr/>
          <a:lstStyle/>
          <a:p>
            <a:pPr algn="ctr" eaLnBrk="1" fontAlgn="auto" hangingPunct="1">
              <a:spcAft>
                <a:spcPts val="0"/>
              </a:spcAft>
              <a:defRPr/>
            </a:pPr>
            <a:r>
              <a:rPr lang="fa-IR" sz="3600" dirty="0" smtClean="0">
                <a:solidFill>
                  <a:schemeClr val="accent2">
                    <a:lumMod val="50000"/>
                  </a:schemeClr>
                </a:solidFill>
                <a:cs typeface="B Titr" pitchFamily="2" charset="-78"/>
              </a:rPr>
              <a:t>مهمترین پیامدهای پیری جمعیت</a:t>
            </a:r>
            <a:endParaRPr lang="en-US" sz="3600" dirty="0">
              <a:solidFill>
                <a:schemeClr val="accent2">
                  <a:lumMod val="50000"/>
                </a:schemeClr>
              </a:solidFill>
              <a:cs typeface="B Titr" pitchFamily="2" charset="-78"/>
            </a:endParaRPr>
          </a:p>
        </p:txBody>
      </p:sp>
      <p:sp>
        <p:nvSpPr>
          <p:cNvPr id="4" name="Content Placeholder 2"/>
          <p:cNvSpPr>
            <a:spLocks noGrp="1"/>
          </p:cNvSpPr>
          <p:nvPr>
            <p:ph idx="1"/>
          </p:nvPr>
        </p:nvSpPr>
        <p:spPr/>
        <p:txBody>
          <a:bodyPr/>
          <a:lstStyle/>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عدم نشاط اقتصادی-</a:t>
            </a:r>
            <a:r>
              <a:rPr lang="en-US" sz="2600" dirty="0" smtClean="0">
                <a:cs typeface="B Titr" pitchFamily="2" charset="-78"/>
              </a:rPr>
              <a:t> </a:t>
            </a:r>
            <a:r>
              <a:rPr lang="fa-IR" sz="2600" dirty="0" smtClean="0">
                <a:cs typeface="B Titr" pitchFamily="2" charset="-78"/>
              </a:rPr>
              <a:t>اجتماعی به موجب پیری جمعیت</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افزایش تقاضای اشتغال زنان به دلیل کاهش تعداد فرزندان</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 كاهش باروري و قدرت تجديد نسل</a:t>
            </a:r>
          </a:p>
          <a:p>
            <a:pPr marL="457200" indent="-457200" algn="justLow" rtl="1" eaLnBrk="1" hangingPunct="1">
              <a:lnSpc>
                <a:spcPct val="150000"/>
              </a:lnSpc>
              <a:buClr>
                <a:srgbClr val="C00000"/>
              </a:buClr>
              <a:buFont typeface="Wingdings" pitchFamily="2" charset="2"/>
              <a:buChar char=""/>
            </a:pPr>
            <a:r>
              <a:rPr lang="fa-IR" sz="2600" dirty="0" smtClean="0">
                <a:cs typeface="B Titr" pitchFamily="2" charset="-78"/>
              </a:rPr>
              <a:t>كاهش جمعيت در سن كار</a:t>
            </a:r>
          </a:p>
        </p:txBody>
      </p:sp>
      <p:sp>
        <p:nvSpPr>
          <p:cNvPr id="5" name="Slide Number Placeholder 4"/>
          <p:cNvSpPr>
            <a:spLocks noGrp="1"/>
          </p:cNvSpPr>
          <p:nvPr>
            <p:ph type="sldNum" sz="quarter" idx="12"/>
          </p:nvPr>
        </p:nvSpPr>
        <p:spPr/>
        <p:txBody>
          <a:bodyPr/>
          <a:lstStyle/>
          <a:p>
            <a:fld id="{98929272-9026-4EE7-B258-6FE021C14724}" type="slidenum">
              <a:rPr lang="en-US" smtClean="0"/>
              <a:pPr/>
              <a:t>63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1000"/>
                                        <p:tgtEl>
                                          <p:spTgt spid="4">
                                            <p:txEl>
                                              <p:pRg st="0" end="0"/>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downLeft)">
                                      <p:cBhvr>
                                        <p:cTn id="11" dur="1000"/>
                                        <p:tgtEl>
                                          <p:spTgt spid="4">
                                            <p:txEl>
                                              <p:pRg st="1" end="1"/>
                                            </p:txEl>
                                          </p:spTgt>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1000"/>
                                        <p:tgtEl>
                                          <p:spTgt spid="4">
                                            <p:txEl>
                                              <p:pRg st="2" end="2"/>
                                            </p:txEl>
                                          </p:spTgt>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trips(downLeft)">
                                      <p:cBhvr>
                                        <p:cTn id="1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33600"/>
            <a:ext cx="8229600" cy="3352800"/>
          </a:xfrm>
        </p:spPr>
        <p:txBody>
          <a:bodyPr>
            <a:normAutofit fontScale="90000"/>
          </a:bodyPr>
          <a:lstStyle/>
          <a:p>
            <a:pPr algn="ctr" rtl="1"/>
            <a:r>
              <a:rPr lang="fa-IR" sz="3000" b="1" dirty="0" smtClean="0">
                <a:latin typeface="Arial" pitchFamily="34" charset="0"/>
                <a:cs typeface="2  Yekan" pitchFamily="2" charset="-78"/>
              </a:rPr>
              <a:t>بررسی امنیتی و شناسایی  اتاق های فکر و بازوان اجرایی فعال در بحث کاهش نرخ رشد جمعیت در جمهوری اسلامی ایران</a:t>
            </a:r>
            <a:r>
              <a:rPr lang="en-US" sz="3000" dirty="0" smtClean="0">
                <a:latin typeface="Arial" pitchFamily="34" charset="0"/>
                <a:cs typeface="2  Yekan" pitchFamily="2" charset="-78"/>
              </a:rPr>
              <a:t/>
            </a:r>
            <a:br>
              <a:rPr lang="en-US" sz="3000" dirty="0" smtClean="0">
                <a:latin typeface="Arial" pitchFamily="34" charset="0"/>
                <a:cs typeface="2  Yekan" pitchFamily="2" charset="-78"/>
              </a:rPr>
            </a:br>
            <a:r>
              <a:rPr lang="fa-IR" sz="3000" dirty="0" smtClean="0">
                <a:latin typeface="Arial" pitchFamily="34" charset="0"/>
                <a:cs typeface="2  Yekan" pitchFamily="2" charset="-78"/>
              </a:rPr>
              <a:t/>
            </a:r>
            <a:br>
              <a:rPr lang="fa-IR" sz="3000" dirty="0" smtClean="0">
                <a:latin typeface="Arial" pitchFamily="34" charset="0"/>
                <a:cs typeface="2  Yekan" pitchFamily="2" charset="-78"/>
              </a:rPr>
            </a:br>
            <a:r>
              <a:rPr lang="fa-IR" sz="3000" b="1" dirty="0" smtClean="0">
                <a:latin typeface="Arial" pitchFamily="34" charset="0"/>
                <a:cs typeface="2  Yekan" pitchFamily="2" charset="-78"/>
              </a:rPr>
              <a:t>(با محوریت صندوق جمعیت)</a:t>
            </a:r>
            <a:r>
              <a:rPr lang="en-US" sz="3000" dirty="0" smtClean="0">
                <a:latin typeface="Arial" pitchFamily="34" charset="0"/>
                <a:cs typeface="2  Yekan" pitchFamily="2" charset="-78"/>
              </a:rPr>
              <a:t/>
            </a:r>
            <a:br>
              <a:rPr lang="en-US" sz="3000" dirty="0" smtClean="0">
                <a:latin typeface="Arial" pitchFamily="34" charset="0"/>
                <a:cs typeface="2  Yekan" pitchFamily="2" charset="-78"/>
              </a:rPr>
            </a:br>
            <a:r>
              <a:rPr lang="fa-IR" sz="3000" b="1" dirty="0" smtClean="0">
                <a:latin typeface="Arial" pitchFamily="34" charset="0"/>
                <a:cs typeface="2  Yekan" pitchFamily="2" charset="-78"/>
              </a:rPr>
              <a:t>گزارش شماره 1</a:t>
            </a:r>
            <a:br>
              <a:rPr lang="fa-IR" sz="3000" b="1" dirty="0" smtClean="0">
                <a:latin typeface="Arial" pitchFamily="34" charset="0"/>
                <a:cs typeface="2  Yekan" pitchFamily="2" charset="-78"/>
              </a:rPr>
            </a:br>
            <a:r>
              <a:rPr lang="fa-IR" sz="3000" b="1" dirty="0" smtClean="0">
                <a:latin typeface="Arial" pitchFamily="34" charset="0"/>
                <a:cs typeface="2  Yekan" pitchFamily="2" charset="-78"/>
              </a:rPr>
              <a:t/>
            </a:r>
            <a:br>
              <a:rPr lang="fa-IR" sz="3000" b="1" dirty="0" smtClean="0">
                <a:latin typeface="Arial" pitchFamily="34" charset="0"/>
                <a:cs typeface="2  Yekan" pitchFamily="2" charset="-78"/>
              </a:rPr>
            </a:br>
            <a:r>
              <a:rPr lang="fa-IR" sz="3000" b="1" dirty="0" smtClean="0">
                <a:latin typeface="Arial" pitchFamily="34" charset="0"/>
                <a:cs typeface="2  Yekan" pitchFamily="2" charset="-78"/>
              </a:rPr>
              <a:t/>
            </a:r>
            <a:br>
              <a:rPr lang="fa-IR" sz="3000" b="1" dirty="0" smtClean="0">
                <a:latin typeface="Arial" pitchFamily="34" charset="0"/>
                <a:cs typeface="2  Yekan" pitchFamily="2" charset="-78"/>
              </a:rPr>
            </a:br>
            <a:r>
              <a:rPr lang="en-US" sz="3000" dirty="0" smtClean="0">
                <a:latin typeface="Arial" pitchFamily="34" charset="0"/>
                <a:cs typeface="2  Yekan" pitchFamily="2" charset="-78"/>
              </a:rPr>
              <a:t/>
            </a:r>
            <a:br>
              <a:rPr lang="en-US" sz="3000" dirty="0" smtClean="0">
                <a:latin typeface="Arial" pitchFamily="34" charset="0"/>
                <a:cs typeface="2  Yekan" pitchFamily="2" charset="-78"/>
              </a:rPr>
            </a:br>
            <a:r>
              <a:rPr lang="fa-IR" sz="3000" b="1" dirty="0" smtClean="0">
                <a:latin typeface="Arial" pitchFamily="34" charset="0"/>
                <a:cs typeface="2  Yekan" pitchFamily="2" charset="-78"/>
              </a:rPr>
              <a:t>(تفصیلی)</a:t>
            </a:r>
            <a:endParaRPr lang="en-US" sz="3000" dirty="0">
              <a:latin typeface="Arial" pitchFamily="34" charset="0"/>
              <a:cs typeface="2  Yekan" pitchFamily="2" charset="-78"/>
            </a:endParaRPr>
          </a:p>
        </p:txBody>
      </p:sp>
      <p:sp>
        <p:nvSpPr>
          <p:cNvPr id="3" name="Slide Number Placeholder 2"/>
          <p:cNvSpPr>
            <a:spLocks noGrp="1"/>
          </p:cNvSpPr>
          <p:nvPr>
            <p:ph type="sldNum" sz="quarter" idx="12"/>
          </p:nvPr>
        </p:nvSpPr>
        <p:spPr/>
        <p:txBody>
          <a:bodyPr/>
          <a:lstStyle/>
          <a:p>
            <a:fld id="{98929272-9026-4EE7-B258-6FE021C14724}"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algn="justLow" rtl="1">
              <a:buNone/>
            </a:pPr>
            <a:r>
              <a:rPr lang="fa-IR" dirty="0" smtClean="0">
                <a:cs typeface="B Nazanin" pitchFamily="2" charset="-78"/>
              </a:rPr>
              <a:t>	تحقیقات صورت گرفته پیرامون موضوع «کاهش جمعیت»،  به خوبی نشان می دهد بحث کاهش شدید نرخ رشد جمعیت در ایران موضوعی نبوده است که بر اثر عوامل و برنامه ریزی های طبیعی و معمول صورت گرفته باشد، بلکه تلاش و سناریوی کاملا برنامه ریزی شده توسط غرب و عمال داخلی آن بوده است.</a:t>
            </a:r>
            <a:endParaRPr lang="en-US" dirty="0" smtClean="0">
              <a:cs typeface="B Nazanin" pitchFamily="2" charset="-78"/>
            </a:endParaRPr>
          </a:p>
          <a:p>
            <a:pPr algn="justLow" rtl="1">
              <a:buNone/>
            </a:pPr>
            <a:r>
              <a:rPr lang="fa-IR" dirty="0" smtClean="0">
                <a:cs typeface="B Nazanin" pitchFamily="2" charset="-78"/>
              </a:rPr>
              <a:t>	هدف اصلی این گزارش مشخص کردن «کاهش شدید نرخ رشد» و کاملا </a:t>
            </a:r>
            <a:r>
              <a:rPr lang="fa-IR" b="1" dirty="0" smtClean="0">
                <a:cs typeface="B Nazanin" pitchFamily="2" charset="-78"/>
              </a:rPr>
              <a:t>امنیتی </a:t>
            </a:r>
            <a:r>
              <a:rPr lang="fa-IR" dirty="0" smtClean="0">
                <a:cs typeface="B Nazanin" pitchFamily="2" charset="-78"/>
              </a:rPr>
              <a:t>بودن آن است و نقش پر رنگ اتاق­های فکر غرب و عوامل خارجی و سازمانهای دولتی و غیردولتی و افراد داخلی وابسته به آن در پوشش هایی به ظاهر قانونی و در سایه بی توجهی و عدم آگاهی برخی دستگاه‌ها و رسانه‌ها مشاهده کرد.</a:t>
            </a:r>
            <a:endParaRPr lang="en-US" dirty="0" smtClean="0">
              <a:cs typeface="B Nazanin" pitchFamily="2" charset="-78"/>
            </a:endParaRPr>
          </a:p>
          <a:p>
            <a:pPr algn="justLow" rtl="1">
              <a:buNone/>
            </a:pPr>
            <a:r>
              <a:rPr lang="fa-IR" dirty="0" smtClean="0">
                <a:cs typeface="B Nazanin" pitchFamily="2" charset="-78"/>
              </a:rPr>
              <a:t>	دفاتر مختلف سازمان ملل سالهاست که در کشورهایی نظیر ایران اقدام به اجرایی کردن سیاست های دکترین امنیت ملی امریکا با کمک دستگاه‌های دولتی آن کشورها و سیاست های معاندانه خود با کمک بودجه های دولتی خود آن کشور ها هستند.</a:t>
            </a:r>
            <a:endParaRPr lang="en-US" dirty="0" smtClean="0">
              <a:cs typeface="B Nazanin" pitchFamily="2" charset="-78"/>
            </a:endParaRPr>
          </a:p>
          <a:p>
            <a:pPr algn="justLow">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5257800"/>
          </a:xfrm>
        </p:spPr>
        <p:txBody>
          <a:bodyPr/>
          <a:lstStyle/>
          <a:p>
            <a:pPr algn="justLow" rtl="1">
              <a:buNone/>
            </a:pPr>
            <a:r>
              <a:rPr lang="fa-IR" dirty="0" smtClean="0">
                <a:cs typeface="B Nazanin" pitchFamily="2" charset="-78"/>
              </a:rPr>
              <a:t>	شناسایی بازوان عملیاتی اتاق های فکری مسئله مهمی است که غرب، نقشه آن را منتشر کرده است. این بازوان نه تنها در ایران بلکه در سایرکشورهای دیگر نظیر عراق، افغانستان، کشورهای افریقایی و... کاملا بر اساس یک نقشه و یک دستور در حال پیاده کردن سیاست های کاهش جمعیت هستند.</a:t>
            </a:r>
            <a:endParaRPr lang="en-US" dirty="0" smtClean="0">
              <a:cs typeface="B Nazanin" pitchFamily="2" charset="-78"/>
            </a:endParaRPr>
          </a:p>
          <a:p>
            <a:pPr algn="justLow" rtl="1">
              <a:buNone/>
            </a:pPr>
            <a:r>
              <a:rPr lang="fa-IR" dirty="0" smtClean="0">
                <a:cs typeface="B Nazanin" pitchFamily="2" charset="-78"/>
              </a:rPr>
              <a:t>	اين سازمانها مستقيماً زير نظر "مرکز عملياتهاي نظامي و غيرنظامي آمريکا" (</a:t>
            </a:r>
            <a:r>
              <a:rPr lang="en-US" dirty="0" err="1" smtClean="0">
                <a:cs typeface="B Nazanin" pitchFamily="2" charset="-78"/>
              </a:rPr>
              <a:t>Cmoc</a:t>
            </a:r>
            <a:r>
              <a:rPr lang="fa-IR" dirty="0" smtClean="0">
                <a:cs typeface="B Nazanin" pitchFamily="2" charset="-78"/>
              </a:rPr>
              <a:t>) کار مي کنند و دستورالعمل اصلي فعاليتهايشان را از اين مرکز دريافت مي دارند.</a:t>
            </a:r>
            <a:endParaRPr lang="en-US" dirty="0" smtClean="0">
              <a:cs typeface="B Nazanin" pitchFamily="2" charset="-78"/>
            </a:endParaRPr>
          </a:p>
          <a:p>
            <a:pPr algn="justLow" rtl="1">
              <a:buNone/>
            </a:pPr>
            <a:r>
              <a:rPr lang="fa-IR" dirty="0" smtClean="0">
                <a:cs typeface="B Nazanin" pitchFamily="2" charset="-78"/>
              </a:rPr>
              <a:t>	تحقیقات صورت گرفته  نشان می­دهد این چارت عینا و تاحد توان در ایران نیز به اجرا در آمده، و در موضوع جمعیت و کاهش نرخ رشد جمعیت مسلمان ایران، می توانیم نمونه این چارت را به عنوان دست های پشت پرده مشاهده کنیم. (شکل شماره 1)</a:t>
            </a:r>
            <a:endParaRPr lang="en-US" dirty="0" smtClean="0">
              <a:cs typeface="B Nazanin" pitchFamily="2" charset="-78"/>
            </a:endParaRPr>
          </a:p>
          <a:p>
            <a:pPr algn="justLow" rtl="1">
              <a:buNone/>
            </a:pPr>
            <a:endParaRPr lang="en-US" dirty="0"/>
          </a:p>
        </p:txBody>
      </p:sp>
      <p:sp>
        <p:nvSpPr>
          <p:cNvPr id="4" name="Slide Number Placeholder 3"/>
          <p:cNvSpPr>
            <a:spLocks noGrp="1"/>
          </p:cNvSpPr>
          <p:nvPr>
            <p:ph type="sldNum" sz="quarter" idx="12"/>
          </p:nvPr>
        </p:nvSpPr>
        <p:spPr/>
        <p:txBody>
          <a:bodyPr/>
          <a:lstStyle/>
          <a:p>
            <a:fld id="{98929272-9026-4EE7-B258-6FE021C14724}"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838200"/>
            <a:ext cx="7920879" cy="5486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8929272-9026-4EE7-B258-6FE021C14724}"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20000"/>
          </a:bodyPr>
          <a:lstStyle/>
          <a:p>
            <a:pPr algn="justLow" rtl="1">
              <a:buNone/>
            </a:pPr>
            <a:r>
              <a:rPr lang="fa-IR" dirty="0" smtClean="0">
                <a:cs typeface="B Nazanin" pitchFamily="2" charset="-78"/>
              </a:rPr>
              <a:t>	طبق تصاویر بالا که عینا از سایت</a:t>
            </a:r>
            <a:r>
              <a:rPr lang="en-US" dirty="0" smtClean="0">
                <a:cs typeface="B Nazanin" pitchFamily="2" charset="-78"/>
              </a:rPr>
              <a:t>DTIC.mil  www. </a:t>
            </a:r>
            <a:r>
              <a:rPr lang="fa-IR" dirty="0" smtClean="0">
                <a:cs typeface="B Nazanin" pitchFamily="2" charset="-78"/>
              </a:rPr>
              <a:t>متعلق به دکترین امنیت ملی امریکا دریافت شده است، می توان گفت اصلی ترین بازوی اجرایی و فکری غرب و امریکا در ایران که مستقیما بر روی موضوع جمعیت تمرکز کرده است، یکی از آژانس‌های سازمان ملل متحد به نام «</a:t>
            </a:r>
            <a:r>
              <a:rPr lang="fa-IR" u="sng" dirty="0" smtClean="0">
                <a:cs typeface="B Nazanin" pitchFamily="2" charset="-78"/>
              </a:rPr>
              <a:t>صندوق بین المللی جمعیت</a:t>
            </a:r>
            <a:r>
              <a:rPr lang="fa-IR" dirty="0" smtClean="0">
                <a:cs typeface="B Nazanin" pitchFamily="2" charset="-78"/>
              </a:rPr>
              <a:t>» است.</a:t>
            </a:r>
            <a:endParaRPr lang="en-US" dirty="0" smtClean="0">
              <a:cs typeface="B Nazanin" pitchFamily="2" charset="-78"/>
            </a:endParaRPr>
          </a:p>
          <a:p>
            <a:pPr algn="ctr" rtl="1">
              <a:buNone/>
            </a:pPr>
            <a:endParaRPr lang="fa-IR" dirty="0" smtClean="0">
              <a:cs typeface="B Nazanin" pitchFamily="2" charset="-78"/>
            </a:endParaRPr>
          </a:p>
          <a:p>
            <a:pPr algn="ctr" rtl="1">
              <a:buNone/>
            </a:pPr>
            <a:r>
              <a:rPr lang="fa-IR" dirty="0" smtClean="0">
                <a:cs typeface="B Nazanin" pitchFamily="2" charset="-78"/>
              </a:rPr>
              <a:t>	</a:t>
            </a:r>
            <a:r>
              <a:rPr lang="fa-IR" b="1" dirty="0" smtClean="0">
                <a:cs typeface="B Nazanin" pitchFamily="2" charset="-78"/>
              </a:rPr>
              <a:t>صندوق بین المللی جمعیت: بازوی اجرایی و اتاق فکر اصلی غرب در کاهش نرخ رشد و انقطاع نسل</a:t>
            </a:r>
            <a:endParaRPr lang="en-US" b="1" dirty="0" smtClean="0">
              <a:cs typeface="B Nazanin" pitchFamily="2" charset="-78"/>
            </a:endParaRPr>
          </a:p>
          <a:p>
            <a:pPr algn="justLow" rtl="1">
              <a:buNone/>
            </a:pPr>
            <a:r>
              <a:rPr lang="fa-IR" dirty="0" smtClean="0">
                <a:cs typeface="B Nazanin" pitchFamily="2" charset="-78"/>
              </a:rPr>
              <a:t>	صندوق بین المللی جمعیت در ایران کار خود را از پیش از انقلاب و با تخصیص بودجه های سنگین به برنامه تنظیم خانواده و حمایت های فکری و امکاناتی مختلف از این برنامه آغاز کرد. البته تا پیش از شروع فعالیت مستقیم صندوق، ستاره فرمانفرمائیان به عنوان نماینده سازمان ملل در ایران در ایجاد و آموزش برخی خیریه ها و انجمن های تنظیم خانواده فعالیت می کرد.</a:t>
            </a:r>
            <a:endParaRPr lang="en-US" dirty="0" smtClean="0">
              <a:cs typeface="B Nazanin" pitchFamily="2" charset="-78"/>
            </a:endParaRPr>
          </a:p>
          <a:p>
            <a:pPr algn="justLow" rtl="1">
              <a:buNone/>
            </a:pPr>
            <a:r>
              <a:rPr lang="fa-IR" dirty="0" smtClean="0">
                <a:cs typeface="B Nazanin" pitchFamily="2" charset="-78"/>
              </a:rPr>
              <a:t>	صندوق جمعیت، با اهدای جوایز و کرسی­های بین المللی به فعالین حوزه جمعیت در ایران، توانسته این افراد را با خود در اجرای سیاست های صندوق همراه سازد که در ادامه به آن نیز اشاره می شود. جدول زیر بودجه‌ها و حمایت‌های مالی صندوق بین المللی جمعیت تا پیش از انقلاب را نشان می دهد:</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505200" y="5791200"/>
            <a:ext cx="1317625" cy="327025"/>
          </a:xfrm>
          <a:prstGeom prst="rect">
            <a:avLst/>
          </a:prstGeom>
          <a:solidFill>
            <a:srgbClr val="E5B8B7"/>
          </a:solidFill>
          <a:ln w="9525">
            <a:solidFill>
              <a:srgbClr val="000000"/>
            </a:solidFill>
            <a:miter lim="800000"/>
            <a:headEnd/>
            <a:tailEnd/>
          </a:ln>
        </p:spPr>
        <p:txBody>
          <a:bodyPr vert="horz" wrap="square" lIns="91440" tIns="4680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smtClean="0">
                <a:ln>
                  <a:noFill/>
                </a:ln>
                <a:solidFill>
                  <a:schemeClr val="tx1"/>
                </a:solidFill>
                <a:effectLst/>
                <a:latin typeface="Calibri" pitchFamily="34" charset="0"/>
                <a:ea typeface="Arial" pitchFamily="34" charset="0"/>
                <a:cs typeface="B Titr" pitchFamily="2" charset="-78"/>
              </a:rPr>
              <a:t>جدول شماره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676400" y="1219200"/>
            <a:ext cx="5322997" cy="4274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98929272-9026-4EE7-B258-6FE021C14724}"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492968"/>
            <a:ext cx="87153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03648" y="635812"/>
            <a:ext cx="720080" cy="48965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2123728" y="635250"/>
            <a:ext cx="4032448" cy="48965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6156176" y="635250"/>
            <a:ext cx="1584176" cy="48965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7740352" y="635812"/>
            <a:ext cx="648000" cy="4896544"/>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Arrow Connector 7"/>
          <p:cNvCxnSpPr/>
          <p:nvPr/>
        </p:nvCxnSpPr>
        <p:spPr>
          <a:xfrm>
            <a:off x="1763688" y="1787940"/>
            <a:ext cx="0" cy="43204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76864" y="2796052"/>
            <a:ext cx="0" cy="187220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00392" y="4049216"/>
            <a:ext cx="0" cy="7920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6" name="Title 2"/>
          <p:cNvSpPr txBox="1">
            <a:spLocks/>
          </p:cNvSpPr>
          <p:nvPr/>
        </p:nvSpPr>
        <p:spPr>
          <a:xfrm>
            <a:off x="457200" y="49188"/>
            <a:ext cx="8229600" cy="5715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3200" b="1" dirty="0" smtClean="0">
                <a:cs typeface="B Nazanin" pitchFamily="2" charset="-78"/>
              </a:rPr>
              <a:t>مراحل گذار جمعيتي ايران، 1390-1290</a:t>
            </a:r>
            <a:endParaRPr lang="fa-IR" sz="1800" b="1" dirty="0">
              <a:cs typeface="B Nazanin" pitchFamily="2" charset="-78"/>
            </a:endParaRPr>
          </a:p>
        </p:txBody>
      </p:sp>
      <p:sp>
        <p:nvSpPr>
          <p:cNvPr id="11" name="TextBox 10"/>
          <p:cNvSpPr txBox="1"/>
          <p:nvPr/>
        </p:nvSpPr>
        <p:spPr>
          <a:xfrm>
            <a:off x="3203848" y="6525344"/>
            <a:ext cx="5616624" cy="369332"/>
          </a:xfrm>
          <a:prstGeom prst="rect">
            <a:avLst/>
          </a:prstGeom>
          <a:noFill/>
        </p:spPr>
        <p:txBody>
          <a:bodyPr wrap="square" rtlCol="1">
            <a:spAutoFit/>
          </a:bodyPr>
          <a:lstStyle/>
          <a:p>
            <a:r>
              <a:rPr lang="fa-IR" dirty="0" smtClean="0">
                <a:cs typeface="B Nazanin" pitchFamily="2" charset="-78"/>
              </a:rPr>
              <a:t>منبع: همايش ملي جمعيت، تعالي و راهبردها. اسفند 1391</a:t>
            </a:r>
            <a:endParaRPr lang="fa-IR" dirty="0">
              <a:cs typeface="B Nazanin" pitchFamily="2" charset="-78"/>
            </a:endParaRPr>
          </a:p>
        </p:txBody>
      </p:sp>
      <p:sp>
        <p:nvSpPr>
          <p:cNvPr id="12" name="Slide Number Placeholder 11"/>
          <p:cNvSpPr>
            <a:spLocks noGrp="1"/>
          </p:cNvSpPr>
          <p:nvPr>
            <p:ph type="sldNum" sz="quarter" idx="12"/>
          </p:nvPr>
        </p:nvSpPr>
        <p:spPr/>
        <p:txBody>
          <a:bodyPr/>
          <a:lstStyle/>
          <a:p>
            <a:fld id="{98929272-9026-4EE7-B258-6FE021C14724}" type="slidenum">
              <a:rPr lang="en-US" smtClean="0"/>
              <a:pPr/>
              <a:t>7</a:t>
            </a:fld>
            <a:endParaRPr lang="en-US"/>
          </a:p>
        </p:txBody>
      </p:sp>
    </p:spTree>
    <p:extLst>
      <p:ext uri="{BB962C8B-B14F-4D97-AF65-F5344CB8AC3E}">
        <p14:creationId xmlns:p14="http://schemas.microsoft.com/office/powerpoint/2010/main" val="1699163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ntr"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grpId="1"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7" grpId="0" animBg="1"/>
      <p:bldP spid="7"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a:bodyPr>
          <a:lstStyle/>
          <a:p>
            <a:pPr algn="ctr"/>
            <a:r>
              <a:rPr lang="fa-IR" sz="3000" b="1" dirty="0" smtClean="0"/>
              <a:t>ميزان بودجه براي برنامه تنظيم خانواده از سال 1370 تا 1391</a:t>
            </a:r>
            <a:endParaRPr lang="en-US" sz="3000" dirty="0"/>
          </a:p>
        </p:txBody>
      </p:sp>
      <p:graphicFrame>
        <p:nvGraphicFramePr>
          <p:cNvPr id="5" name="Content Placeholder 4"/>
          <p:cNvGraphicFramePr>
            <a:graphicFrameLocks noGrp="1"/>
          </p:cNvGraphicFramePr>
          <p:nvPr>
            <p:ph idx="1"/>
          </p:nvPr>
        </p:nvGraphicFramePr>
        <p:xfrm>
          <a:off x="1752600" y="1524000"/>
          <a:ext cx="5210175" cy="5120475"/>
        </p:xfrm>
        <a:graphic>
          <a:graphicData uri="http://schemas.openxmlformats.org/drawingml/2006/table">
            <a:tbl>
              <a:tblPr rtl="1"/>
              <a:tblGrid>
                <a:gridCol w="2388380"/>
                <a:gridCol w="2821795"/>
              </a:tblGrid>
              <a:tr h="204819">
                <a:tc>
                  <a:txBody>
                    <a:bodyPr/>
                    <a:lstStyle/>
                    <a:p>
                      <a:pPr algn="ctr" rtl="1">
                        <a:lnSpc>
                          <a:spcPct val="90000"/>
                        </a:lnSpc>
                        <a:spcAft>
                          <a:spcPts val="0"/>
                        </a:spcAft>
                      </a:pPr>
                      <a:r>
                        <a:rPr lang="fa-IR" sz="1200" b="1" dirty="0">
                          <a:latin typeface="Calibri"/>
                          <a:ea typeface="Times New Roman"/>
                          <a:cs typeface="B Mitra"/>
                        </a:rPr>
                        <a:t>سال</a:t>
                      </a:r>
                      <a:endParaRPr lang="en-US" sz="1100" dirty="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b="1">
                          <a:latin typeface="Calibri"/>
                          <a:ea typeface="Times New Roman"/>
                          <a:cs typeface="B Mitra"/>
                        </a:rPr>
                        <a:t>ميزان بودجه به ريال</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2.000.000.000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1371</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13.000.000.000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1372</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dirty="0">
                          <a:latin typeface="Calibri"/>
                          <a:ea typeface="Times New Roman"/>
                          <a:cs typeface="B Mitra"/>
                        </a:rPr>
                        <a:t>20.000.000.000</a:t>
                      </a:r>
                      <a:endParaRPr lang="en-US" sz="1100" dirty="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1373</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20.460.000.000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1374</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26.991.728.000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1375</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32.070.000.000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1376</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39.000.000.000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1377</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dirty="0">
                          <a:latin typeface="Calibri"/>
                          <a:ea typeface="Times New Roman"/>
                          <a:cs typeface="B Mitra"/>
                        </a:rPr>
                        <a:t>50.000.000.000</a:t>
                      </a:r>
                      <a:endParaRPr lang="en-US" sz="1100" dirty="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1378</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50.000.000.000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1379</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63.180.000.000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dirty="0">
                          <a:latin typeface="Calibri"/>
                          <a:ea typeface="Times New Roman"/>
                          <a:cs typeface="B Mitra"/>
                        </a:rPr>
                        <a:t>64.500.000.000</a:t>
                      </a:r>
                      <a:endParaRPr lang="en-US" sz="1100" dirty="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dirty="0">
                          <a:latin typeface="Calibri"/>
                          <a:ea typeface="Times New Roman"/>
                          <a:cs typeface="B Mitra"/>
                        </a:rPr>
                        <a:t>قانون سال 1381</a:t>
                      </a:r>
                      <a:endParaRPr lang="en-US" sz="1100" dirty="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100.000.000.000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1382</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89.635.000.000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1383</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100.000.000.000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1384</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100.000.000.000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1385</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140.000.000.000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1386</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140.000.000.000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1387</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140.000.000.000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1388</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160.000.000.000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قانون سال 1389</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190.000.000.000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قانون سال 1390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193.846.000.000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لايحه سال 1391</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a:latin typeface="Calibri"/>
                          <a:ea typeface="Times New Roman"/>
                          <a:cs typeface="B Mitra"/>
                        </a:rPr>
                        <a:t>203.538.000.000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204819">
                <a:tc>
                  <a:txBody>
                    <a:bodyPr/>
                    <a:lstStyle/>
                    <a:p>
                      <a:pPr algn="ctr" rtl="1">
                        <a:lnSpc>
                          <a:spcPct val="90000"/>
                        </a:lnSpc>
                        <a:spcAft>
                          <a:spcPts val="0"/>
                        </a:spcAft>
                      </a:pPr>
                      <a:r>
                        <a:rPr lang="fa-IR" sz="1200" b="1">
                          <a:latin typeface="Calibri"/>
                          <a:ea typeface="Times New Roman"/>
                          <a:cs typeface="B Mitra"/>
                        </a:rPr>
                        <a:t>سال 1392</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rtl="1">
                        <a:lnSpc>
                          <a:spcPct val="90000"/>
                        </a:lnSpc>
                        <a:spcAft>
                          <a:spcPts val="0"/>
                        </a:spcAft>
                      </a:pPr>
                      <a:r>
                        <a:rPr lang="fa-IR" sz="1200">
                          <a:latin typeface="Calibri"/>
                          <a:ea typeface="Times New Roman"/>
                          <a:cs typeface="B Mitra"/>
                        </a:rPr>
                        <a:t>133.380.000.000</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204819">
                <a:tc>
                  <a:txBody>
                    <a:bodyPr/>
                    <a:lstStyle/>
                    <a:p>
                      <a:pPr algn="ctr" rtl="1">
                        <a:lnSpc>
                          <a:spcPct val="90000"/>
                        </a:lnSpc>
                        <a:spcAft>
                          <a:spcPts val="0"/>
                        </a:spcAft>
                      </a:pPr>
                      <a:r>
                        <a:rPr lang="fa-IR" sz="1200" b="1">
                          <a:latin typeface="Calibri"/>
                          <a:ea typeface="Times New Roman"/>
                          <a:cs typeface="B Mitra"/>
                        </a:rPr>
                        <a:t>جمع </a:t>
                      </a:r>
                      <a:endParaRPr lang="en-US" sz="110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rtl="1">
                        <a:lnSpc>
                          <a:spcPct val="90000"/>
                        </a:lnSpc>
                        <a:spcAft>
                          <a:spcPts val="0"/>
                        </a:spcAft>
                      </a:pPr>
                      <a:r>
                        <a:rPr lang="fa-IR" sz="1200" b="1" dirty="0">
                          <a:latin typeface="Calibri"/>
                          <a:ea typeface="Times New Roman"/>
                          <a:cs typeface="B Mitra"/>
                        </a:rPr>
                        <a:t>000/728/965/836/1</a:t>
                      </a:r>
                      <a:endParaRPr lang="en-US" sz="1100" dirty="0">
                        <a:latin typeface="Calibri"/>
                        <a:ea typeface="Times New Roman"/>
                        <a:cs typeface="Arial"/>
                      </a:endParaRPr>
                    </a:p>
                  </a:txBody>
                  <a:tcPr marL="68580" marR="68580"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bl>
          </a:graphicData>
        </a:graphic>
      </p:graphicFrame>
      <p:sp>
        <p:nvSpPr>
          <p:cNvPr id="8" name="TextBox 7"/>
          <p:cNvSpPr txBox="1"/>
          <p:nvPr/>
        </p:nvSpPr>
        <p:spPr>
          <a:xfrm>
            <a:off x="7315200" y="4648200"/>
            <a:ext cx="1371600" cy="1477328"/>
          </a:xfrm>
          <a:prstGeom prst="rect">
            <a:avLst/>
          </a:prstGeom>
          <a:noFill/>
        </p:spPr>
        <p:txBody>
          <a:bodyPr wrap="square" rtlCol="0">
            <a:spAutoFit/>
          </a:bodyPr>
          <a:lstStyle/>
          <a:p>
            <a:pPr lvl="0" algn="ctr"/>
            <a:r>
              <a:rPr lang="ar-SA" dirty="0">
                <a:cs typeface="B Nazanin" pitchFamily="2" charset="-78"/>
              </a:rPr>
              <a:t>ميزان بودجه تنظيم خانواده از سال 62 تا 69 مشخص نيست.</a:t>
            </a:r>
            <a:endParaRPr lang="en-US" dirty="0">
              <a:cs typeface="B Nazanin" pitchFamily="2" charset="-78"/>
            </a:endParaRPr>
          </a:p>
          <a:p>
            <a:endParaRPr lang="en-US" dirty="0"/>
          </a:p>
        </p:txBody>
      </p:sp>
      <p:sp>
        <p:nvSpPr>
          <p:cNvPr id="6" name="Slide Number Placeholder 5"/>
          <p:cNvSpPr>
            <a:spLocks noGrp="1"/>
          </p:cNvSpPr>
          <p:nvPr>
            <p:ph type="sldNum" sz="quarter" idx="12"/>
          </p:nvPr>
        </p:nvSpPr>
        <p:spPr/>
        <p:txBody>
          <a:bodyPr/>
          <a:lstStyle/>
          <a:p>
            <a:fld id="{98929272-9026-4EE7-B258-6FE021C14724}"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30374898"/>
              </p:ext>
            </p:extLst>
          </p:nvPr>
        </p:nvGraphicFramePr>
        <p:xfrm>
          <a:off x="228600" y="1158616"/>
          <a:ext cx="8458200" cy="4327784"/>
        </p:xfrm>
        <a:graphic>
          <a:graphicData uri="http://schemas.openxmlformats.org/drawingml/2006/table">
            <a:tbl>
              <a:tblPr rtl="1"/>
              <a:tblGrid>
                <a:gridCol w="5394471"/>
                <a:gridCol w="3063729"/>
              </a:tblGrid>
              <a:tr h="265747">
                <a:tc gridSpan="2">
                  <a:txBody>
                    <a:bodyPr/>
                    <a:lstStyle/>
                    <a:p>
                      <a:pPr algn="ctr" rtl="1">
                        <a:lnSpc>
                          <a:spcPct val="115000"/>
                        </a:lnSpc>
                        <a:spcAft>
                          <a:spcPts val="0"/>
                        </a:spcAft>
                      </a:pPr>
                      <a:r>
                        <a:rPr lang="fa-IR" sz="2000" b="1" dirty="0">
                          <a:latin typeface="Calibri"/>
                          <a:ea typeface="Times New Roman"/>
                          <a:cs typeface="B Mitra"/>
                        </a:rPr>
                        <a:t>بودجه اختصاص يافته سازمان بهداشت جهاني </a:t>
                      </a:r>
                      <a:r>
                        <a:rPr lang="en-US" sz="2000" b="1" dirty="0" smtClean="0">
                          <a:latin typeface="Calibri"/>
                          <a:ea typeface="Times New Roman"/>
                          <a:cs typeface="B Mitra"/>
                        </a:rPr>
                        <a:t>WHO</a:t>
                      </a:r>
                      <a:r>
                        <a:rPr lang="fa-IR" sz="2000" b="1" dirty="0" smtClean="0">
                          <a:latin typeface="Calibri"/>
                          <a:ea typeface="Times New Roman"/>
                          <a:cs typeface="B Mitra"/>
                        </a:rPr>
                        <a:t> به </a:t>
                      </a:r>
                      <a:r>
                        <a:rPr lang="fa-IR" sz="2000" b="1" dirty="0">
                          <a:latin typeface="Calibri"/>
                          <a:ea typeface="Times New Roman"/>
                          <a:cs typeface="B Mitra"/>
                        </a:rPr>
                        <a:t>برنامه تنظيم خانواده در </a:t>
                      </a:r>
                      <a:r>
                        <a:rPr lang="fa-IR" sz="2000" b="1" dirty="0" smtClean="0">
                          <a:latin typeface="Calibri"/>
                          <a:ea typeface="Times New Roman"/>
                          <a:cs typeface="B Mitra"/>
                        </a:rPr>
                        <a:t>ايران</a:t>
                      </a:r>
                    </a:p>
                    <a:p>
                      <a:pPr algn="ctr" rtl="1">
                        <a:lnSpc>
                          <a:spcPct val="115000"/>
                        </a:lnSpc>
                        <a:spcAft>
                          <a:spcPts val="0"/>
                        </a:spcAft>
                      </a:pPr>
                      <a:endParaRPr lang="en-US" sz="1800" dirty="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hMerge="1">
                  <a:txBody>
                    <a:bodyPr/>
                    <a:lstStyle/>
                    <a:p>
                      <a:endParaRPr lang="en-US"/>
                    </a:p>
                  </a:txBody>
                  <a:tcPr/>
                </a:tc>
              </a:tr>
              <a:tr h="265747">
                <a:tc>
                  <a:txBody>
                    <a:bodyPr/>
                    <a:lstStyle/>
                    <a:p>
                      <a:pPr algn="justLow" rtl="1">
                        <a:lnSpc>
                          <a:spcPct val="115000"/>
                        </a:lnSpc>
                        <a:spcAft>
                          <a:spcPts val="0"/>
                        </a:spcAft>
                      </a:pPr>
                      <a:r>
                        <a:rPr lang="fa-IR" sz="1800" b="1" dirty="0">
                          <a:latin typeface="Calibri"/>
                          <a:ea typeface="Times New Roman"/>
                          <a:cs typeface="B Mitra"/>
                        </a:rPr>
                        <a:t>31000 دلار اعتبار به برنامه هاي بهداشت مادران ، كودكان و تنظيم خانواده</a:t>
                      </a:r>
                      <a:endParaRPr lang="en-US" sz="1800" dirty="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DFA7A6"/>
                    </a:solidFill>
                  </a:tcPr>
                </a:tc>
                <a:tc>
                  <a:txBody>
                    <a:bodyPr/>
                    <a:lstStyle/>
                    <a:p>
                      <a:pPr algn="ctr" rtl="1">
                        <a:lnSpc>
                          <a:spcPct val="115000"/>
                        </a:lnSpc>
                        <a:spcAft>
                          <a:spcPts val="0"/>
                        </a:spcAft>
                      </a:pPr>
                      <a:r>
                        <a:rPr lang="fa-IR" sz="1800">
                          <a:latin typeface="Calibri"/>
                          <a:ea typeface="Times New Roman"/>
                          <a:cs typeface="B Mitra"/>
                        </a:rPr>
                        <a:t>(1372-1371)</a:t>
                      </a:r>
                      <a:endParaRPr lang="en-US" sz="180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DFA7A6"/>
                    </a:solidFill>
                  </a:tcPr>
                </a:tc>
              </a:tr>
              <a:tr h="531494">
                <a:tc>
                  <a:txBody>
                    <a:bodyPr/>
                    <a:lstStyle/>
                    <a:p>
                      <a:pPr algn="justLow" rtl="1">
                        <a:lnSpc>
                          <a:spcPct val="115000"/>
                        </a:lnSpc>
                        <a:spcAft>
                          <a:spcPts val="0"/>
                        </a:spcAft>
                      </a:pPr>
                      <a:r>
                        <a:rPr lang="fa-IR" sz="1800" b="1" dirty="0">
                          <a:latin typeface="Calibri"/>
                          <a:ea typeface="Times New Roman"/>
                          <a:cs typeface="B Mitra"/>
                        </a:rPr>
                        <a:t>اجراي برنامه‌هاي مشترك در زمينه خدمات بهداشت مادر و كودك، تنظيم خانواده و سلامت زنان و تخصيص  اعتبار حدود 500/92 دلار</a:t>
                      </a:r>
                      <a:endParaRPr lang="en-US" sz="1800" dirty="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a:lnSpc>
                          <a:spcPct val="115000"/>
                        </a:lnSpc>
                        <a:spcAft>
                          <a:spcPts val="0"/>
                        </a:spcAft>
                      </a:pPr>
                      <a:r>
                        <a:rPr lang="fa-IR" sz="1800">
                          <a:latin typeface="Calibri"/>
                          <a:ea typeface="Times New Roman"/>
                          <a:cs typeface="B Mitra"/>
                        </a:rPr>
                        <a:t>(1374-1373)</a:t>
                      </a:r>
                      <a:endParaRPr lang="en-US" sz="180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531494">
                <a:tc>
                  <a:txBody>
                    <a:bodyPr/>
                    <a:lstStyle/>
                    <a:p>
                      <a:pPr algn="justLow" rtl="1">
                        <a:lnSpc>
                          <a:spcPct val="115000"/>
                        </a:lnSpc>
                        <a:spcAft>
                          <a:spcPts val="0"/>
                        </a:spcAft>
                      </a:pPr>
                      <a:r>
                        <a:rPr lang="fa-IR" sz="1800" b="1" dirty="0">
                          <a:latin typeface="Calibri"/>
                          <a:ea typeface="Times New Roman"/>
                          <a:cs typeface="B Mitra"/>
                        </a:rPr>
                        <a:t>ارتقاي وضعيت بهداشت باروري، تنظيم خانواده، بهداشت كودكان، بهداشت نوجوانان، سلامت زنان و بهداشت سالمندان و تخصيص بالغ بر 400/62 دلار</a:t>
                      </a:r>
                      <a:endParaRPr lang="en-US" sz="1800" dirty="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DFA7A6"/>
                    </a:solidFill>
                  </a:tcPr>
                </a:tc>
                <a:tc>
                  <a:txBody>
                    <a:bodyPr/>
                    <a:lstStyle/>
                    <a:p>
                      <a:pPr algn="ctr" rtl="1">
                        <a:lnSpc>
                          <a:spcPct val="115000"/>
                        </a:lnSpc>
                        <a:spcAft>
                          <a:spcPts val="0"/>
                        </a:spcAft>
                      </a:pPr>
                      <a:r>
                        <a:rPr lang="fa-IR" sz="1800">
                          <a:latin typeface="Calibri"/>
                          <a:ea typeface="Times New Roman"/>
                          <a:cs typeface="B Mitra"/>
                        </a:rPr>
                        <a:t>(1376-1375)</a:t>
                      </a:r>
                      <a:endParaRPr lang="en-US" sz="180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DFA7A6"/>
                    </a:solidFill>
                  </a:tcPr>
                </a:tc>
              </a:tr>
              <a:tr h="699030">
                <a:tc>
                  <a:txBody>
                    <a:bodyPr/>
                    <a:lstStyle/>
                    <a:p>
                      <a:pPr algn="justLow" rtl="1">
                        <a:lnSpc>
                          <a:spcPct val="115000"/>
                        </a:lnSpc>
                        <a:spcAft>
                          <a:spcPts val="0"/>
                        </a:spcAft>
                      </a:pPr>
                      <a:r>
                        <a:rPr lang="fa-IR" sz="1800" b="1" dirty="0">
                          <a:latin typeface="Calibri"/>
                          <a:ea typeface="Times New Roman"/>
                          <a:cs typeface="B Mitra"/>
                        </a:rPr>
                        <a:t>اختصاص اعتبار مبلغ 500/92 دلار. </a:t>
                      </a:r>
                      <a:endParaRPr lang="en-US" sz="1800" dirty="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a:lnSpc>
                          <a:spcPct val="115000"/>
                        </a:lnSpc>
                        <a:spcAft>
                          <a:spcPts val="0"/>
                        </a:spcAft>
                      </a:pPr>
                      <a:r>
                        <a:rPr lang="fa-IR" sz="1800">
                          <a:latin typeface="Calibri"/>
                          <a:ea typeface="Times New Roman"/>
                          <a:cs typeface="B Mitra"/>
                        </a:rPr>
                        <a:t>(1378-1377)</a:t>
                      </a:r>
                      <a:endParaRPr lang="en-US" sz="1800">
                        <a:latin typeface="Calibri"/>
                        <a:ea typeface="Times New Roman"/>
                        <a:cs typeface="Arial"/>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r>
              <a:tr h="754490">
                <a:tc gridSpan="2">
                  <a:txBody>
                    <a:bodyPr/>
                    <a:lstStyle/>
                    <a:p>
                      <a:pPr algn="justLow" rtl="1"/>
                      <a:r>
                        <a:rPr lang="fa-IR" sz="1800" b="1" dirty="0" smtClean="0">
                          <a:latin typeface="Calibri"/>
                          <a:cs typeface="B Mitra"/>
                        </a:rPr>
                        <a:t>در </a:t>
                      </a:r>
                      <a:r>
                        <a:rPr lang="fa-IR" sz="1800" b="1" dirty="0">
                          <a:latin typeface="Calibri"/>
                          <a:cs typeface="B Mitra"/>
                        </a:rPr>
                        <a:t>سال‌هاي بعد به علت موفقيت برنامه تنظيم خانواده و همچنين كمك‌هاي صندوق جمعيت ملل متحد، برنامه تنظيم خانواده از ليست كمك‌هاي سازمان جهاني بهداشت حذف گرديد. </a:t>
                      </a:r>
                      <a:endParaRPr lang="en-US" sz="1800" dirty="0">
                        <a:latin typeface="Calibri"/>
                      </a:endParaRPr>
                    </a:p>
                  </a:txBody>
                  <a:tcPr marL="68580" marR="68580" marT="0" marB="0">
                    <a:lnL w="12700" cap="flat" cmpd="sng" algn="ctr">
                      <a:solidFill>
                        <a:srgbClr val="CF7B79"/>
                      </a:solidFill>
                      <a:prstDash val="solid"/>
                      <a:round/>
                      <a:headEnd type="none" w="med" len="med"/>
                      <a:tailEnd type="none" w="med" len="med"/>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DFA7A6"/>
                    </a:solidFill>
                  </a:tcPr>
                </a:tc>
                <a:tc hMerge="1">
                  <a:txBody>
                    <a:bodyPr/>
                    <a:lstStyle/>
                    <a:p>
                      <a:endParaRPr lang="en-US"/>
                    </a:p>
                  </a:txBody>
                  <a:tcPr/>
                </a:tc>
              </a:tr>
            </a:tbl>
          </a:graphicData>
        </a:graphic>
      </p:graphicFrame>
      <p:sp>
        <p:nvSpPr>
          <p:cNvPr id="11267" name="Text Box 3"/>
          <p:cNvSpPr txBox="1">
            <a:spLocks noChangeArrowheads="1"/>
          </p:cNvSpPr>
          <p:nvPr/>
        </p:nvSpPr>
        <p:spPr bwMode="auto">
          <a:xfrm>
            <a:off x="304800" y="5334000"/>
            <a:ext cx="1317625" cy="327025"/>
          </a:xfrm>
          <a:prstGeom prst="rect">
            <a:avLst/>
          </a:prstGeom>
          <a:solidFill>
            <a:srgbClr val="F2DBDB"/>
          </a:solidFill>
          <a:ln w="9525">
            <a:solidFill>
              <a:srgbClr val="000000"/>
            </a:solidFill>
            <a:miter lim="800000"/>
            <a:headEnd/>
            <a:tailEnd/>
          </a:ln>
        </p:spPr>
        <p:txBody>
          <a:bodyPr vert="horz" wrap="square" lIns="91440" tIns="46800" rIns="91440" bIns="45720" numCol="1" anchor="t" anchorCtr="0" compatLnSpc="1">
            <a:prstTxWarp prst="textNoShape">
              <a:avLst/>
            </a:prstTxWarp>
          </a:bodyPr>
          <a:lstStyle/>
          <a:p>
            <a:pPr fontAlgn="base">
              <a:spcBef>
                <a:spcPct val="0"/>
              </a:spcBef>
              <a:spcAft>
                <a:spcPct val="0"/>
              </a:spcAft>
            </a:pPr>
            <a:r>
              <a:rPr lang="fa-IR" b="1" dirty="0"/>
              <a:t>جدول شماره 2</a:t>
            </a:r>
            <a:endParaRPr lang="en-US"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457200" y="5657671"/>
            <a:ext cx="8229600" cy="1200329"/>
          </a:xfrm>
          <a:prstGeom prst="rect">
            <a:avLst/>
          </a:prstGeom>
          <a:noFill/>
        </p:spPr>
        <p:txBody>
          <a:bodyPr wrap="square" rtlCol="0">
            <a:spAutoFit/>
          </a:bodyPr>
          <a:lstStyle/>
          <a:p>
            <a:pPr algn="justLow" rtl="1"/>
            <a:r>
              <a:rPr lang="fa-IR" b="1" dirty="0" smtClean="0">
                <a:latin typeface="Arial" pitchFamily="34" charset="0"/>
                <a:cs typeface="B Nazanin" pitchFamily="2" charset="-78"/>
              </a:rPr>
              <a:t>لازم به ذکر است از سال 1370 تا 1392 مبلغ 1.836.965.728.000ریال بودجه کشور برای برنامه­های تنظیم خانواده اختصاص یافته و مبلغ 400278 دلار اعتبار از طرف سازمان بهداشت جهانی برای ایران درنظر گرفته شده است.</a:t>
            </a:r>
            <a:endParaRPr lang="en-US" dirty="0" smtClean="0">
              <a:latin typeface="Arial" pitchFamily="34" charset="0"/>
              <a:cs typeface="B Nazanin" pitchFamily="2" charset="-78"/>
            </a:endParaRPr>
          </a:p>
          <a:p>
            <a:endParaRPr lang="en-US" dirty="0"/>
          </a:p>
        </p:txBody>
      </p:sp>
      <p:sp>
        <p:nvSpPr>
          <p:cNvPr id="5" name="Slide Number Placeholder 4"/>
          <p:cNvSpPr>
            <a:spLocks noGrp="1"/>
          </p:cNvSpPr>
          <p:nvPr>
            <p:ph type="sldNum" sz="quarter" idx="12"/>
          </p:nvPr>
        </p:nvSpPr>
        <p:spPr/>
        <p:txBody>
          <a:bodyPr/>
          <a:lstStyle/>
          <a:p>
            <a:fld id="{98929272-9026-4EE7-B258-6FE021C14724}"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algn="ctr" rtl="1">
              <a:buNone/>
            </a:pPr>
            <a:r>
              <a:rPr lang="fa-IR" dirty="0" smtClean="0">
                <a:cs typeface="2  Yekan" pitchFamily="2" charset="-78"/>
              </a:rPr>
              <a:t>فعالیت صندوق بین المللی جمعیت به عنوان بازوی فکری و عملیاتی غرب در موضوع جمعیت و به عنوان تروریسم جمعیتی در ایران و بعد از انقلاب: </a:t>
            </a:r>
            <a:endParaRPr lang="en-US" dirty="0" smtClean="0">
              <a:cs typeface="2  Yekan" pitchFamily="2" charset="-78"/>
            </a:endParaRPr>
          </a:p>
          <a:p>
            <a:pPr algn="justLow" rtl="1">
              <a:buNone/>
            </a:pPr>
            <a:r>
              <a:rPr lang="fa-IR" dirty="0" smtClean="0"/>
              <a:t>	</a:t>
            </a:r>
            <a:r>
              <a:rPr lang="fa-IR" dirty="0" smtClean="0">
                <a:cs typeface="B Nazanin" pitchFamily="2" charset="-78"/>
              </a:rPr>
              <a:t>صندوق بین المللی جمعیت در ایران و بعد از انقلاب، توانست با شناسایی دقیق دستگاه‌هایی که می توانستند به هر نحو در کاهش و انقطاع نسل به سیاست‌های این صندوق کمک کنند، گام بزرگ و مهمی را در کاهش نرخ رشد جمعیت ایران بردارد.  سیاست کاهش نرخ رشد جمعیت توسط این صندوق و با به کار گیری دستگاه های دولتی و مردم نهاد را می توان به نوعی "تروریسم جمعیتی" در ایران نامگذاری کرد.</a:t>
            </a:r>
            <a:endParaRPr lang="en-US" dirty="0" smtClean="0">
              <a:cs typeface="B Nazanin" pitchFamily="2" charset="-78"/>
            </a:endParaRPr>
          </a:p>
          <a:p>
            <a:pPr algn="justLow" rtl="1">
              <a:buNone/>
            </a:pPr>
            <a:r>
              <a:rPr lang="fa-IR" dirty="0" smtClean="0">
                <a:cs typeface="B Nazanin" pitchFamily="2" charset="-78"/>
              </a:rPr>
              <a:t>	دستگاههایی که صندوق جمعیت مشخصاً و آشکارا با آنان و تحت عناوین به ظاهر قانونی مشغول به همکاری هستند: </a:t>
            </a:r>
            <a:endParaRPr lang="en-US" dirty="0" smtClean="0">
              <a:cs typeface="B Nazanin" pitchFamily="2" charset="-78"/>
            </a:endParaRPr>
          </a:p>
          <a:p>
            <a:pPr algn="justLow"/>
            <a:endParaRPr lang="en-US" dirty="0"/>
          </a:p>
        </p:txBody>
      </p:sp>
      <p:sp>
        <p:nvSpPr>
          <p:cNvPr id="4" name="Slide Number Placeholder 3"/>
          <p:cNvSpPr>
            <a:spLocks noGrp="1"/>
          </p:cNvSpPr>
          <p:nvPr>
            <p:ph type="sldNum" sz="quarter" idx="12"/>
          </p:nvPr>
        </p:nvSpPr>
        <p:spPr/>
        <p:txBody>
          <a:bodyPr/>
          <a:lstStyle/>
          <a:p>
            <a:fld id="{98929272-9026-4EE7-B258-6FE021C14724}"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10000"/>
          </a:bodyPr>
          <a:lstStyle/>
          <a:p>
            <a:pPr lvl="0" algn="justLow" rtl="1"/>
            <a:r>
              <a:rPr lang="fa-IR" dirty="0" smtClean="0">
                <a:cs typeface="B Nazanin" pitchFamily="2" charset="-78"/>
              </a:rPr>
              <a:t>وزارت بهداشت</a:t>
            </a:r>
            <a:endParaRPr lang="en-US" dirty="0" smtClean="0">
              <a:cs typeface="B Nazanin" pitchFamily="2" charset="-78"/>
            </a:endParaRPr>
          </a:p>
          <a:p>
            <a:pPr lvl="2" algn="justLow" rtl="1"/>
            <a:r>
              <a:rPr lang="fa-IR" dirty="0" smtClean="0">
                <a:cs typeface="B Nazanin" pitchFamily="2" charset="-78"/>
              </a:rPr>
              <a:t>دفتر سلامت جمعیت و خانواده </a:t>
            </a:r>
            <a:endParaRPr lang="en-US" dirty="0" smtClean="0">
              <a:cs typeface="B Nazanin" pitchFamily="2" charset="-78"/>
            </a:endParaRPr>
          </a:p>
          <a:p>
            <a:pPr lvl="2" algn="justLow" rtl="1"/>
            <a:r>
              <a:rPr lang="fa-IR" dirty="0" smtClean="0">
                <a:cs typeface="B Nazanin" pitchFamily="2" charset="-78"/>
              </a:rPr>
              <a:t>اداره تنظیم خانواده </a:t>
            </a:r>
            <a:endParaRPr lang="en-US" dirty="0" smtClean="0">
              <a:cs typeface="B Nazanin" pitchFamily="2" charset="-78"/>
            </a:endParaRPr>
          </a:p>
          <a:p>
            <a:pPr lvl="0" algn="justLow" rtl="1"/>
            <a:r>
              <a:rPr lang="fa-IR" dirty="0" smtClean="0">
                <a:cs typeface="B Nazanin" pitchFamily="2" charset="-78"/>
              </a:rPr>
              <a:t>مرکز آمار ایران</a:t>
            </a:r>
            <a:endParaRPr lang="en-US" dirty="0" smtClean="0">
              <a:cs typeface="B Nazanin" pitchFamily="2" charset="-78"/>
            </a:endParaRPr>
          </a:p>
          <a:p>
            <a:pPr lvl="0" algn="justLow" rtl="1"/>
            <a:r>
              <a:rPr lang="fa-IR" dirty="0" smtClean="0">
                <a:cs typeface="B Nazanin" pitchFamily="2" charset="-78"/>
              </a:rPr>
              <a:t>سازمان هلال احمر و صلیب سرخ </a:t>
            </a:r>
            <a:endParaRPr lang="en-US" dirty="0" smtClean="0">
              <a:cs typeface="B Nazanin" pitchFamily="2" charset="-78"/>
            </a:endParaRPr>
          </a:p>
          <a:p>
            <a:pPr lvl="0" algn="justLow" rtl="1"/>
            <a:r>
              <a:rPr lang="fa-IR" dirty="0" smtClean="0">
                <a:cs typeface="B Nazanin" pitchFamily="2" charset="-78"/>
              </a:rPr>
              <a:t>مجلس شورای اسلامی – مرکز پژوهشها</a:t>
            </a:r>
            <a:endParaRPr lang="en-US" dirty="0" smtClean="0">
              <a:cs typeface="B Nazanin" pitchFamily="2" charset="-78"/>
            </a:endParaRPr>
          </a:p>
          <a:p>
            <a:pPr lvl="0" algn="justLow" rtl="1"/>
            <a:r>
              <a:rPr lang="fa-IR" dirty="0" smtClean="0">
                <a:cs typeface="B Nazanin" pitchFamily="2" charset="-78"/>
              </a:rPr>
              <a:t>سازمان های مردم نهاد (</a:t>
            </a:r>
            <a:r>
              <a:rPr lang="en-US" dirty="0" smtClean="0">
                <a:cs typeface="B Nazanin" pitchFamily="2" charset="-78"/>
              </a:rPr>
              <a:t>NGO</a:t>
            </a:r>
            <a:r>
              <a:rPr lang="fa-IR" dirty="0" smtClean="0">
                <a:cs typeface="B Nazanin" pitchFamily="2" charset="-78"/>
              </a:rPr>
              <a:t>ها)</a:t>
            </a:r>
            <a:endParaRPr lang="en-US" dirty="0" smtClean="0">
              <a:cs typeface="B Nazanin" pitchFamily="2" charset="-78"/>
            </a:endParaRPr>
          </a:p>
          <a:p>
            <a:pPr lvl="0" algn="justLow" rtl="1"/>
            <a:r>
              <a:rPr lang="fa-IR" dirty="0" smtClean="0">
                <a:cs typeface="B Nazanin" pitchFamily="2" charset="-78"/>
              </a:rPr>
              <a:t>کمیته امداد </a:t>
            </a:r>
            <a:endParaRPr lang="en-US" dirty="0" smtClean="0">
              <a:cs typeface="B Nazanin" pitchFamily="2" charset="-78"/>
            </a:endParaRPr>
          </a:p>
          <a:p>
            <a:pPr lvl="0" algn="justLow" rtl="1"/>
            <a:r>
              <a:rPr lang="fa-IR" dirty="0" smtClean="0">
                <a:cs typeface="B Nazanin" pitchFamily="2" charset="-78"/>
              </a:rPr>
              <a:t>وزارت کار و امور اجتماعی</a:t>
            </a:r>
            <a:endParaRPr lang="en-US" dirty="0" smtClean="0">
              <a:cs typeface="B Nazanin" pitchFamily="2" charset="-78"/>
            </a:endParaRPr>
          </a:p>
          <a:p>
            <a:pPr lvl="0" algn="justLow" rtl="1"/>
            <a:r>
              <a:rPr lang="fa-IR" dirty="0" smtClean="0">
                <a:cs typeface="B Nazanin" pitchFamily="2" charset="-78"/>
              </a:rPr>
              <a:t>بهزیستی </a:t>
            </a:r>
            <a:endParaRPr lang="en-US" dirty="0" smtClean="0">
              <a:cs typeface="B Nazanin" pitchFamily="2" charset="-78"/>
            </a:endParaRPr>
          </a:p>
          <a:p>
            <a:pPr lvl="0" algn="justLow" rtl="1"/>
            <a:r>
              <a:rPr lang="fa-IR" dirty="0" smtClean="0">
                <a:cs typeface="B Nazanin" pitchFamily="2" charset="-78"/>
              </a:rPr>
              <a:t>امور زندانها</a:t>
            </a:r>
            <a:endParaRPr lang="en-US" dirty="0" smtClean="0">
              <a:cs typeface="B Nazanin" pitchFamily="2" charset="-78"/>
            </a:endParaRPr>
          </a:p>
          <a:p>
            <a:pPr lvl="0" algn="justLow" rtl="1"/>
            <a:r>
              <a:rPr lang="fa-IR" dirty="0" smtClean="0">
                <a:cs typeface="B Nazanin" pitchFamily="2" charset="-78"/>
              </a:rPr>
              <a:t>مرکز توسعه قضایی</a:t>
            </a:r>
            <a:endParaRPr lang="en-US" dirty="0" smtClean="0">
              <a:cs typeface="B Nazanin" pitchFamily="2" charset="-78"/>
            </a:endParaRPr>
          </a:p>
          <a:p>
            <a:pPr lvl="0" algn="justLow" rtl="1"/>
            <a:r>
              <a:rPr lang="fa-IR" dirty="0" smtClean="0">
                <a:cs typeface="B Nazanin" pitchFamily="2" charset="-78"/>
              </a:rPr>
              <a:t>شهرداری­های 65 کلان شهر کشور </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lgn="justLow" rtl="1">
              <a:buNone/>
            </a:pPr>
            <a:r>
              <a:rPr lang="fa-IR" dirty="0" smtClean="0"/>
              <a:t>	</a:t>
            </a:r>
            <a:r>
              <a:rPr lang="fa-IR" dirty="0" smtClean="0">
                <a:cs typeface="B Nazanin" pitchFamily="2" charset="-78"/>
              </a:rPr>
              <a:t>لازم به ذکر است  یکی از سازمان هایی که در تمام زمینه</a:t>
            </a:r>
            <a:r>
              <a:rPr lang="en-US" dirty="0" smtClean="0">
                <a:cs typeface="B Nazanin" pitchFamily="2" charset="-78"/>
              </a:rPr>
              <a:t> </a:t>
            </a:r>
            <a:r>
              <a:rPr lang="fa-IR" dirty="0" smtClean="0">
                <a:cs typeface="B Nazanin" pitchFamily="2" charset="-78"/>
              </a:rPr>
              <a:t>ها به غرب در جهت پیاده سازی عقاید و رسیدن به  اهداف در داخل کشور کمک مؤثر می دهند سازمانهای مردم نهاد می باشند که بزرگترین آنها در موضوع جمعیت  با نام «انجمن تنظیم خانواده» در ایران به عنوان همکار قدرتمند صندوق بین المللی جمعیت با دریافت کرسی های بین المللی و همچنین حمایت های سنگین مالی توانسته است نقش بسزایی را در کاهش نرخ رشد جمعیت ایفا کند .</a:t>
            </a:r>
            <a:endParaRPr lang="en-US" dirty="0" smtClean="0">
              <a:cs typeface="B Nazanin" pitchFamily="2" charset="-78"/>
            </a:endParaRPr>
          </a:p>
          <a:p>
            <a:pPr algn="justLow" rtl="1">
              <a:buNone/>
            </a:pPr>
            <a:r>
              <a:rPr lang="fa-IR" dirty="0" smtClean="0">
                <a:cs typeface="B Nazanin" pitchFamily="2" charset="-78"/>
              </a:rPr>
              <a:t>	</a:t>
            </a:r>
          </a:p>
          <a:p>
            <a:pPr algn="justLow" rtl="1">
              <a:buNone/>
            </a:pPr>
            <a:r>
              <a:rPr lang="fa-IR" b="1" dirty="0" smtClean="0">
                <a:cs typeface="B Nazanin" pitchFamily="2" charset="-78"/>
              </a:rPr>
              <a:t>	</a:t>
            </a:r>
            <a:r>
              <a:rPr lang="ar-SA" b="1" dirty="0" smtClean="0">
                <a:cs typeface="B Nazanin" pitchFamily="2" charset="-78"/>
              </a:rPr>
              <a:t>توجه: </a:t>
            </a:r>
            <a:r>
              <a:rPr lang="ar-SA" dirty="0" smtClean="0">
                <a:cs typeface="B Nazanin" pitchFamily="2" charset="-78"/>
              </a:rPr>
              <a:t>این سازمان از ابتدا وابسته به فدراسیون بین</a:t>
            </a:r>
            <a:r>
              <a:rPr lang="fa-IR" dirty="0" smtClean="0">
                <a:cs typeface="B Nazanin" pitchFamily="2" charset="-78"/>
              </a:rPr>
              <a:t> </a:t>
            </a:r>
            <a:r>
              <a:rPr lang="ar-SA" dirty="0" smtClean="0">
                <a:cs typeface="B Nazanin" pitchFamily="2" charset="-78"/>
              </a:rPr>
              <a:t>المللی تنظیم خانواده و با هدف کاهش جمعیت ایران و با مأموریت مستقیم از کاخ سفید و شورای تحدید موالید امریکا توسط ستاره فرمانفرمائیان تأسیس شده و در سال 73 در جمهوری اسلامی بازگشایی شد و با همکاری پزشکان معروف و محبوب نظام و در سالهای اخیر به «انجمن سلامت خانواده» تغییر نام یافت. </a:t>
            </a:r>
            <a:endParaRPr lang="en-US" dirty="0" smtClean="0">
              <a:cs typeface="B Nazanin" pitchFamily="2" charset="-78"/>
            </a:endParaRPr>
          </a:p>
          <a:p>
            <a:pPr algn="justLow" rtl="1">
              <a:buNone/>
            </a:pPr>
            <a:endParaRPr lang="en-US" dirty="0"/>
          </a:p>
        </p:txBody>
      </p:sp>
      <p:sp>
        <p:nvSpPr>
          <p:cNvPr id="4" name="Slide Number Placeholder 3"/>
          <p:cNvSpPr>
            <a:spLocks noGrp="1"/>
          </p:cNvSpPr>
          <p:nvPr>
            <p:ph type="sldNum" sz="quarter" idx="12"/>
          </p:nvPr>
        </p:nvSpPr>
        <p:spPr/>
        <p:txBody>
          <a:bodyPr/>
          <a:lstStyle/>
          <a:p>
            <a:fld id="{98929272-9026-4EE7-B258-6FE021C14724}"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lgn="ctr" rtl="1">
              <a:buNone/>
            </a:pPr>
            <a:r>
              <a:rPr lang="fa-IR" b="1" dirty="0" smtClean="0">
                <a:effectLst>
                  <a:outerShdw blurRad="38100" dist="38100" dir="2700000" algn="tl">
                    <a:srgbClr val="000000">
                      <a:alpha val="43137"/>
                    </a:srgbClr>
                  </a:outerShdw>
                </a:effectLst>
                <a:cs typeface="2  Yekan" pitchFamily="2" charset="-78"/>
              </a:rPr>
              <a:t>رابطه صندوق جمعیت با  دستگاه های داخل کشور: </a:t>
            </a:r>
            <a:endParaRPr lang="en-US" b="1" dirty="0" smtClean="0">
              <a:effectLst>
                <a:outerShdw blurRad="38100" dist="38100" dir="2700000" algn="tl">
                  <a:srgbClr val="000000">
                    <a:alpha val="43137"/>
                  </a:srgbClr>
                </a:outerShdw>
              </a:effectLst>
              <a:cs typeface="2  Yekan" pitchFamily="2" charset="-78"/>
            </a:endParaRPr>
          </a:p>
          <a:p>
            <a:pPr algn="ctr" rtl="1">
              <a:buNone/>
            </a:pPr>
            <a:r>
              <a:rPr lang="fa-IR" b="1" dirty="0" smtClean="0">
                <a:effectLst>
                  <a:outerShdw blurRad="38100" dist="38100" dir="2700000" algn="tl">
                    <a:srgbClr val="000000">
                      <a:alpha val="43137"/>
                    </a:srgbClr>
                  </a:outerShdw>
                </a:effectLst>
                <a:cs typeface="2  Yekan" pitchFamily="2" charset="-78"/>
              </a:rPr>
              <a:t>وزارت بهداشت درمان و آموزش پزشکی و صندوق جمعیت:</a:t>
            </a:r>
            <a:endParaRPr lang="en-US" b="1" dirty="0" smtClean="0">
              <a:effectLst>
                <a:outerShdw blurRad="38100" dist="38100" dir="2700000" algn="tl">
                  <a:srgbClr val="000000">
                    <a:alpha val="43137"/>
                  </a:srgbClr>
                </a:outerShdw>
              </a:effectLst>
              <a:cs typeface="2  Yekan" pitchFamily="2" charset="-78"/>
            </a:endParaRPr>
          </a:p>
          <a:p>
            <a:pPr algn="justLow" rtl="1">
              <a:buNone/>
            </a:pPr>
            <a:r>
              <a:rPr lang="fa-IR" dirty="0" smtClean="0">
                <a:effectLst>
                  <a:outerShdw blurRad="38100" dist="38100" dir="2700000" algn="tl">
                    <a:srgbClr val="000000">
                      <a:alpha val="43137"/>
                    </a:srgbClr>
                  </a:outerShdw>
                </a:effectLst>
                <a:cs typeface="2  Yekan" pitchFamily="2" charset="-78"/>
              </a:rPr>
              <a:t>	</a:t>
            </a:r>
          </a:p>
          <a:p>
            <a:pPr algn="justLow" rtl="1">
              <a:buNone/>
            </a:pPr>
            <a:r>
              <a:rPr lang="fa-IR" dirty="0" smtClean="0"/>
              <a:t>	</a:t>
            </a:r>
            <a:r>
              <a:rPr lang="fa-IR" dirty="0" smtClean="0">
                <a:cs typeface="B Nazanin" pitchFamily="2" charset="-78"/>
              </a:rPr>
              <a:t>وزارت بهداشت، درمان و آموزش پزشکی که متولی امر بهداشت و سلامت در جامعه است، بیشترین همکاری را با آژانس­های بهداشت و سلامت سازمان ملل نظیر صندوق جمعیت وسازمان بهداشت جهانی (</a:t>
            </a:r>
            <a:r>
              <a:rPr lang="en-US" dirty="0" smtClean="0">
                <a:cs typeface="B Nazanin" pitchFamily="2" charset="-78"/>
              </a:rPr>
              <a:t>WHO</a:t>
            </a:r>
            <a:r>
              <a:rPr lang="fa-IR" dirty="0" smtClean="0">
                <a:cs typeface="B Nazanin" pitchFamily="2" charset="-78"/>
              </a:rPr>
              <a:t>) دارد. </a:t>
            </a:r>
            <a:endParaRPr lang="en-US" dirty="0" smtClean="0">
              <a:cs typeface="B Nazanin" pitchFamily="2" charset="-78"/>
            </a:endParaRPr>
          </a:p>
          <a:p>
            <a:pPr algn="justLow" rtl="1">
              <a:buNone/>
            </a:pPr>
            <a:r>
              <a:rPr lang="fa-IR" dirty="0" smtClean="0">
                <a:cs typeface="B Nazanin" pitchFamily="2" charset="-78"/>
              </a:rPr>
              <a:t>	اقدامات وزارت بهداشت در بحث کاهش نرخ رشد جمعیت از آن جهت مهم است که با مطالعه و مشاهده آمارها و اقدامات صورت گرفته توسط این وزارتخانه، متوجه نوعی افراط در اجرای «برنامه تنظیم خانواده» توسط این وزارتخانه می­شویم.</a:t>
            </a:r>
            <a:endParaRPr lang="en-US" dirty="0" smtClean="0">
              <a:cs typeface="B Nazanin" pitchFamily="2" charset="-78"/>
            </a:endParaRPr>
          </a:p>
          <a:p>
            <a:pPr algn="justLow" rtl="1">
              <a:buNone/>
            </a:pPr>
            <a:r>
              <a:rPr lang="fa-IR" dirty="0" smtClean="0">
                <a:cs typeface="B Nazanin" pitchFamily="2" charset="-78"/>
              </a:rPr>
              <a:t>	لازم به ذکر است دفتر سلامت جمعیت و خانواده و انجمن تنظیم خانواده از زیرمجموعه­های وزارت بهداشت بوده و اصلی ترین حامی صندوق جمعیت در ایران می­باشد.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الف- اقدامات وزارت بهداشت درخصوص کاهش جمعیت: </a:t>
            </a:r>
            <a:endParaRPr lang="en-US" dirty="0" smtClean="0">
              <a:effectLst>
                <a:outerShdw blurRad="38100" dist="38100" dir="2700000" algn="tl">
                  <a:srgbClr val="000000">
                    <a:alpha val="43137"/>
                  </a:srgbClr>
                </a:outerShdw>
              </a:effectLst>
              <a:cs typeface="B Nazanin" pitchFamily="2" charset="-78"/>
            </a:endParaRPr>
          </a:p>
          <a:p>
            <a:pPr lvl="0" algn="justLow" rtl="1">
              <a:buNone/>
            </a:pPr>
            <a:r>
              <a:rPr lang="fa-IR" dirty="0" smtClean="0">
                <a:cs typeface="B Nazanin" pitchFamily="2" charset="-78"/>
              </a:rPr>
              <a:t>	ارائه 13 روش برای پیشگیری از بارداری که در کشورهای دنیا تنها 2 یا 3 مدل از آنها اجرا می شود در حالی که در ایران تمام 13 روش انجام می­شود. </a:t>
            </a:r>
            <a:endParaRPr lang="en-US" dirty="0" smtClean="0">
              <a:cs typeface="B Nazanin" pitchFamily="2" charset="-78"/>
            </a:endParaRPr>
          </a:p>
          <a:p>
            <a:pPr lvl="0" algn="justLow" rtl="1"/>
            <a:r>
              <a:rPr lang="fa-IR" dirty="0" smtClean="0">
                <a:cs typeface="B Nazanin" pitchFamily="2" charset="-78"/>
              </a:rPr>
              <a:t>اصرار بر انجام عمل وازکتومی و توبکتومی در مراجعه افراد به خانه های بهداشت به عنوان راهی دائمی برای اجرای تنظیم خانواده</a:t>
            </a:r>
            <a:endParaRPr lang="en-US" dirty="0" smtClean="0">
              <a:cs typeface="B Nazanin" pitchFamily="2" charset="-78"/>
            </a:endParaRPr>
          </a:p>
          <a:p>
            <a:pPr lvl="0" algn="justLow" rtl="1"/>
            <a:r>
              <a:rPr lang="fa-IR" dirty="0" smtClean="0">
                <a:cs typeface="B Nazanin" pitchFamily="2" charset="-78"/>
              </a:rPr>
              <a:t>افزایش زایمانهای سزارین به طوری که اکثر زایمان ها در بخش خصوصی و دولتی، به این شیوه صورت می‌گیرد. لازم به ذکر است این عمل دارای مضرات بسیاری برای مادر و فرزند می باشد  که درصدر آن، ناتوانی زن در حاملگی سوم به بعد بوده و همچنین فرزندان حاصل از سزارین عموما مستعد ابتلا به بیماری هایی نظیر دیابت، آسم و... هستند حتی اکثر پزشکان بعد از دومین سزارین، زن را تشویق به توبکتومی (بستن لوله) کرده و ذکر این نکته ضروری است که تفاوت زایمان طبیعی و سزارین مبلغی به میزان 3 میلیون تومان است، این درحالی است که زایمان طبیعی تنها  با صرف هزینه ای نزدیک به 250 هزارتومان و صرف وقت بسیار زیادتر از پزشک صورت می گیرد و مناسب است از ظرفیت بالای مامایی در ایران استفاده شود.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lvl="0" algn="justLow" rtl="1"/>
            <a:r>
              <a:rPr lang="fa-IR" dirty="0" smtClean="0">
                <a:cs typeface="B Nazanin" pitchFamily="2" charset="-78"/>
              </a:rPr>
              <a:t>ایجاد مراکز بین المللی در کشور برای انجام عمل وازکتومی، نظیر مرکز جراحی ارومیه، که این مرکز پس از چندسال فعالیت با حمایت صندوق جمعیت به عنوان یک مرکز بین المللی در مبحث وازکتومی معرفی شد و حتی برای کشورهای منطقه کلاسها و کارگاههای آموزشی و دوره­ای برگزار می­کند. </a:t>
            </a:r>
            <a:endParaRPr lang="en-US" dirty="0" smtClean="0">
              <a:cs typeface="B Nazanin" pitchFamily="2" charset="-78"/>
            </a:endParaRPr>
          </a:p>
          <a:p>
            <a:pPr lvl="0" algn="justLow" rtl="1"/>
            <a:r>
              <a:rPr lang="fa-IR" dirty="0" smtClean="0">
                <a:cs typeface="B Nazanin" pitchFamily="2" charset="-78"/>
              </a:rPr>
              <a:t>برگزاری کارگاه هایی در سطح وسیع تحت عنوان بهداشت باروری در سراسر ایران که با صرف بودجه های هنگفت به منظور ترویج جلوگیری از بارداری فعالیت می کنند.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92500" lnSpcReduction="10000"/>
          </a:bodyPr>
          <a:lstStyle/>
          <a:p>
            <a:pPr algn="justLow" rtl="1"/>
            <a:r>
              <a:rPr lang="fa-IR" sz="2800" b="1" dirty="0" smtClean="0">
                <a:effectLst>
                  <a:outerShdw blurRad="38100" dist="38100" dir="2700000" algn="tl">
                    <a:srgbClr val="000000">
                      <a:alpha val="43137"/>
                    </a:srgbClr>
                  </a:outerShdw>
                </a:effectLst>
                <a:cs typeface="B Nazanin" pitchFamily="2" charset="-78"/>
              </a:rPr>
              <a:t>همکاری با وزارت بهداشت، درمان و آموزش پزشکی</a:t>
            </a:r>
            <a:r>
              <a:rPr lang="fa-IR" sz="2800" b="1" dirty="0" smtClean="0">
                <a:cs typeface="B Nazanin" pitchFamily="2" charset="-78"/>
              </a:rPr>
              <a:t>:</a:t>
            </a:r>
            <a:r>
              <a:rPr lang="fa-IR" sz="2800" dirty="0" smtClean="0">
                <a:cs typeface="B Nazanin" pitchFamily="2" charset="-78"/>
              </a:rPr>
              <a:t> وزارت بهداشت به عنوان متولی اصلی امر سلامت و بهداشت در کشور، طبق قوانین داخلی و بین‌المللی مجاز به همکاری با دفاتر بین‌المللی است. به اعتراف اکثر نیروهای وزارت بهداشت، در برخی قسمت‌های این وزارتخانه به ویژه در دفتر جمعیت و تنظیم خانواده، قبله اصلی سازمان بهداشت جهانی، یونیسف و دفتر صندوق جمعیت است و افراد حاضر در آن کاملاً بر اساس سیاست های آژانس های سازمان ملل در حال حرکت و برنامه ریزی هستند.  حضور محمد اسلامی از اعضای دفتر تحکیم وحدت در دفتر جمعیت وزارت بهداشت و تیم آن متشکل از همسرش پرنیان عندلیب، اعظم دخت رحیمی و.. از جمله مواردی است که باید به آن اشاره شود. این افراد که در راس آن محمد اسلامی قرار می‌گیرند علاوه بر ارتباط نزدیک با صندوق جمعیت با «انجمن تنظیم خانواده» نیز همکاری بسیاری نزدیکی دارند و از هم جدا نیستند. این انجمن بازوی عملیاتی اصلی غرب در ایران به منظور کاهش جمعیت در کشور است.</a:t>
            </a:r>
            <a:endParaRPr lang="en-US" sz="2800" dirty="0" smtClean="0">
              <a:cs typeface="B Nazanin" pitchFamily="2" charset="-78"/>
            </a:endParaRPr>
          </a:p>
          <a:p>
            <a:pPr algn="r"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638800"/>
          </a:xfrm>
        </p:spPr>
        <p:txBody>
          <a:bodyPr>
            <a:normAutofit fontScale="85000" lnSpcReduction="20000"/>
          </a:bodyPr>
          <a:lstStyle/>
          <a:p>
            <a:pPr lvl="0" algn="justLow" rtl="1"/>
            <a:r>
              <a:rPr lang="fa-IR" dirty="0" smtClean="0">
                <a:cs typeface="B Nazanin" pitchFamily="2" charset="-78"/>
              </a:rPr>
              <a:t>پس از سخنان صریح رهبر انقلاب مبنی بر افزایش جمعیت، وزارت بهداشت عملاً حاضر نشد تغییری در سیاست‌های اصلی تنظیم خانواده اجرا کند. چرا که می‌بینیم خانه‌های بهداشت در شهرها و روستاها همچنان در حال انجام برنامه‌ی تنظیم خانواده‌ای خود هستند. ذکر این نکته ضروری است که با تغییر نام و تعیین عنوان «برنامه های سلامت مادر و کودک، بهداشت باروری و بهداشت بلوغ» برنامه‌هاي تنظيم خانواده وارد جامعه شده است.</a:t>
            </a:r>
            <a:endParaRPr lang="en-US" dirty="0" smtClean="0">
              <a:cs typeface="B Nazanin" pitchFamily="2" charset="-78"/>
            </a:endParaRPr>
          </a:p>
          <a:p>
            <a:pPr algn="justLow" rtl="1"/>
            <a:r>
              <a:rPr lang="fa-IR" dirty="0" smtClean="0">
                <a:cs typeface="B Nazanin" pitchFamily="2" charset="-78"/>
              </a:rPr>
              <a:t>لازم است گفته شود، این عده با استناد به وجود قانون تنظیم خانواده (مصوب سال 72) اصرار به اجرای برنامه تنظیم خانواده دارند و یکی از مهمترین توجیهات آنان برای جلوگیری از افزایش جمعیت وجود قانون و التزام به انجام قانون است.</a:t>
            </a:r>
            <a:endParaRPr lang="en-US" dirty="0" smtClean="0">
              <a:cs typeface="B Nazanin" pitchFamily="2" charset="-78"/>
            </a:endParaRPr>
          </a:p>
          <a:p>
            <a:pPr lvl="0" algn="justLow" rtl="1"/>
            <a:r>
              <a:rPr lang="fa-IR" dirty="0" smtClean="0">
                <a:cs typeface="B Nazanin" pitchFamily="2" charset="-78"/>
              </a:rPr>
              <a:t>قابل توجه است که طبق آمارهای به دست آمده بيش از 90 درصد زایمان‌ها در بیمارستان­های خصوصی و 60 درصد زایمان‌ها در بیمارستان­های عمومی به صورت سزارین انجام می‌گیرد. عوارض سزارين براي كودك و مادر، هر دو بسيار بالا است.  همچنین انجام عمل عقیم سازی نظیر وازکتومی و توبکتومی همچنان در کشور در حال انجام است تا جایی که ایران به عنوان یک مرکز بین المللی در شهر ارومیه علاوه بر انجام عمل عقیم سازی به آموزش پزشکان کشورهای دیگر نیز مشغول است. لازم به ذکر است که در طول فعالیت­های سازمان ملل در کاهش جمعیت مسلمین روش تغییر نام و بازی با کلمات و حفظ اصل برنامه کنترل جمعیت همچنان ادامه دارد و از سال 73 روابط کوک و نوجوان در خارج از ازدواج نیز جمعیت شناخته شده و عنوان «تنظیم خانواده» به «سلامت و بهداشت باروری» تغییر یافته است. </a:t>
            </a:r>
            <a:endParaRPr lang="en-US" dirty="0" smtClean="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C:\Users\AAMahzoon\Documents\گذار جمعیتی در ایران - با پیش‌بینی دفتر.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9036496"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9400" y="0"/>
            <a:ext cx="7315200" cy="1905000"/>
          </a:xfrm>
        </p:spPr>
        <p:txBody>
          <a:bodyPr>
            <a:noAutofit/>
          </a:bodyPr>
          <a:lstStyle/>
          <a:p>
            <a:pPr algn="ctr"/>
            <a:r>
              <a:rPr lang="fa-IR" sz="2400" dirty="0" smtClean="0">
                <a:solidFill>
                  <a:schemeClr val="accent2">
                    <a:lumMod val="50000"/>
                  </a:schemeClr>
                </a:solidFill>
                <a:cs typeface="B Titr" pitchFamily="2" charset="-78"/>
              </a:rPr>
              <a:t>مراحل گذار جمعيتي ايران، 1390-1290</a:t>
            </a:r>
            <a:br>
              <a:rPr lang="fa-IR" sz="2400" dirty="0" smtClean="0">
                <a:solidFill>
                  <a:schemeClr val="accent2">
                    <a:lumMod val="50000"/>
                  </a:schemeClr>
                </a:solidFill>
                <a:cs typeface="B Titr" pitchFamily="2" charset="-78"/>
              </a:rPr>
            </a:br>
            <a:r>
              <a:rPr lang="fa-IR" sz="1200" dirty="0" smtClean="0">
                <a:solidFill>
                  <a:schemeClr val="accent2">
                    <a:lumMod val="50000"/>
                  </a:schemeClr>
                </a:solidFill>
                <a:cs typeface="B Titr" pitchFamily="2" charset="-78"/>
              </a:rPr>
              <a:t/>
            </a:r>
            <a:br>
              <a:rPr lang="fa-IR" sz="1200" dirty="0" smtClean="0">
                <a:solidFill>
                  <a:schemeClr val="accent2">
                    <a:lumMod val="50000"/>
                  </a:schemeClr>
                </a:solidFill>
                <a:cs typeface="B Titr" pitchFamily="2" charset="-78"/>
              </a:rPr>
            </a:br>
            <a:r>
              <a:rPr lang="fa-IR" sz="3200" dirty="0" smtClean="0">
                <a:solidFill>
                  <a:schemeClr val="accent2">
                    <a:lumMod val="50000"/>
                  </a:schemeClr>
                </a:solidFill>
                <a:cs typeface="B Titr" pitchFamily="2" charset="-78"/>
              </a:rPr>
              <a:t>و پیش‌بینی آینده در سه سناریو</a:t>
            </a:r>
            <a:endParaRPr lang="fa-IR" sz="2400" dirty="0" smtClean="0">
              <a:solidFill>
                <a:schemeClr val="accent2">
                  <a:lumMod val="50000"/>
                </a:schemeClr>
              </a:solidFill>
              <a:cs typeface="B Titr" pitchFamily="2" charset="-78"/>
            </a:endParaRPr>
          </a:p>
        </p:txBody>
      </p:sp>
      <p:sp>
        <p:nvSpPr>
          <p:cNvPr id="2" name="Content Placeholder 1"/>
          <p:cNvSpPr>
            <a:spLocks noGrp="1"/>
          </p:cNvSpPr>
          <p:nvPr>
            <p:ph idx="1"/>
          </p:nvPr>
        </p:nvSpPr>
        <p:spPr/>
        <p:txBody>
          <a:bodyPr/>
          <a:lstStyle/>
          <a:p>
            <a:endParaRPr lang="fa-IR" dirty="0"/>
          </a:p>
        </p:txBody>
      </p:sp>
      <p:sp>
        <p:nvSpPr>
          <p:cNvPr id="5" name="Slide Number Placeholder 4"/>
          <p:cNvSpPr>
            <a:spLocks noGrp="1"/>
          </p:cNvSpPr>
          <p:nvPr>
            <p:ph type="sldNum" sz="quarter" idx="12"/>
          </p:nvPr>
        </p:nvSpPr>
        <p:spPr/>
        <p:txBody>
          <a:bodyPr/>
          <a:lstStyle/>
          <a:p>
            <a:fld id="{98929272-9026-4EE7-B258-6FE021C14724}" type="slidenum">
              <a:rPr lang="en-US" smtClean="0"/>
              <a:pPr/>
              <a:t>8</a:t>
            </a:fld>
            <a:endParaRPr lang="en-US"/>
          </a:p>
        </p:txBody>
      </p:sp>
    </p:spTree>
    <p:extLst>
      <p:ext uri="{BB962C8B-B14F-4D97-AF65-F5344CB8AC3E}">
        <p14:creationId xmlns:p14="http://schemas.microsoft.com/office/powerpoint/2010/main" val="1491476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85000"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ب- برگزاری همایش و تألیف کتب</a:t>
            </a:r>
            <a:endParaRPr lang="en-US" dirty="0" smtClean="0">
              <a:effectLst>
                <a:outerShdw blurRad="38100" dist="38100" dir="2700000" algn="tl">
                  <a:srgbClr val="000000">
                    <a:alpha val="43137"/>
                  </a:srgbClr>
                </a:outerShdw>
              </a:effectLst>
              <a:cs typeface="B Nazanin" pitchFamily="2" charset="-78"/>
            </a:endParaRPr>
          </a:p>
          <a:p>
            <a:pPr lvl="0" algn="justLow" rtl="1"/>
            <a:r>
              <a:rPr lang="fa-IR" dirty="0" smtClean="0">
                <a:cs typeface="B Nazanin" pitchFamily="2" charset="-78"/>
              </a:rPr>
              <a:t>برگزاری همایش های مختلف تحت عنوان  </a:t>
            </a:r>
            <a:r>
              <a:rPr lang="fa-IR" b="1" dirty="0" smtClean="0">
                <a:cs typeface="B Nazanin" pitchFamily="2" charset="-78"/>
              </a:rPr>
              <a:t>بهداشت باروری</a:t>
            </a:r>
            <a:r>
              <a:rPr lang="fa-IR" dirty="0" smtClean="0">
                <a:cs typeface="B Nazanin" pitchFamily="2" charset="-78"/>
              </a:rPr>
              <a:t> با هدف ترویج جلوگیری از باروری با حمایت صندوق بین المللی جمعیت و برخی شرکت­های خارجی داروسازی. به عنوان نمونه: حامی مالی یکی از این همایشها شرکتی آلمانی به نام بایر شرینگ فارما بوده است که عمده تولیدات این کارخانه،  قرص های ضدبارداری است که از بزرگترین شرکتهای پخش دارو می باشد که در ایران بیش از 40 شعبه دارد. </a:t>
            </a:r>
          </a:p>
          <a:p>
            <a:pPr lvl="0" algn="justLow" rtl="1"/>
            <a:r>
              <a:rPr lang="fa-IR" dirty="0" smtClean="0">
                <a:cs typeface="B Nazanin" pitchFamily="2" charset="-78"/>
              </a:rPr>
              <a:t>یکی از روشهای عملی در این راستا برگزاری همایشها با همراهی علما و تالیف کتب مختلف در این زمینه می باشد مانند:  کتاب «احکام تنظیم خانواده» که در آن به جلوگیری از بارداری تشویق شده است، توسط گروهی در وزارت بهداشت تالیف و </a:t>
            </a:r>
            <a:r>
              <a:rPr lang="fa-IR" u="sng" dirty="0" smtClean="0">
                <a:cs typeface="B Nazanin" pitchFamily="2" charset="-78"/>
              </a:rPr>
              <a:t>با حمایت مالی صندوق جمعیت به طور رایگان</a:t>
            </a:r>
            <a:r>
              <a:rPr lang="fa-IR" dirty="0" smtClean="0">
                <a:cs typeface="B Nazanin" pitchFamily="2" charset="-78"/>
              </a:rPr>
              <a:t> عرضه شده است. با بررسی های صورت گرفته مشخص شده است که با همین موضوع، همایشی نیز در افغانستان و با همکاری صندوق جمعیت برگزار شده و منجر به صدور قطعنامه به نفع برنامه های تنظیم خانواده نیز می شود و در کلیه کشورهای اسلامی تیم ایرانی بر ای توجیه و ترویج روش ایران بسیار فعال است.</a:t>
            </a:r>
            <a:endParaRPr lang="en-US" dirty="0" smtClean="0">
              <a:cs typeface="B Nazanin" pitchFamily="2" charset="-78"/>
            </a:endParaRPr>
          </a:p>
          <a:p>
            <a:pPr lvl="0" algn="justLow" rtl="1"/>
            <a:r>
              <a:rPr lang="fa-IR" dirty="0" smtClean="0">
                <a:cs typeface="B Nazanin" pitchFamily="2" charset="-78"/>
              </a:rPr>
              <a:t>در مورد دیگری کتابی پیرامون موضوع وازکتومی منتشر شده است که مشاهده می شود بحث وازکتومی را بسیار عادی و روشی مناسب جلوه داده اند و موجب انحراف ذهن خواننده از بحث اصلی یعنی عقیم شدن فرد می شوند.</a:t>
            </a:r>
            <a:endParaRPr lang="en-US" dirty="0" smtClean="0">
              <a:cs typeface="B Nazanin" pitchFamily="2" charset="-78"/>
            </a:endParaRPr>
          </a:p>
          <a:p>
            <a:pPr lvl="0"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ج- سود اقتصادی حاصل از اجرای برنامه های تنظیم خانواده</a:t>
            </a:r>
            <a:endParaRPr lang="en-US" dirty="0" smtClean="0">
              <a:effectLst>
                <a:outerShdw blurRad="38100" dist="38100" dir="2700000" algn="tl">
                  <a:srgbClr val="000000">
                    <a:alpha val="43137"/>
                  </a:srgbClr>
                </a:outerShdw>
              </a:effectLst>
              <a:cs typeface="B Nazanin" pitchFamily="2" charset="-78"/>
            </a:endParaRPr>
          </a:p>
          <a:p>
            <a:pPr lvl="0" algn="justLow" rtl="1"/>
            <a:r>
              <a:rPr lang="fa-IR" dirty="0" smtClean="0">
                <a:cs typeface="B Nazanin" pitchFamily="2" charset="-78"/>
              </a:rPr>
              <a:t>هرساله بودجه سنگینی به موضوع تنظیم خانواده تخصیص می‌یابد که این بودجه صرفاً صرف مشوقها می شود و علاوه بر به‌ کار گیری این بودجه در امر جلوگيری از افزایش جمعیت دفتر جمعیت وزارت بهداشت با برگزاری کارگاه‌ها و همایشهای متعدد در زمینه تنظیم خانواده بر توسعه اجرایی برنامه های کنترل جمعیت با نام «بارداری آزادانه، آگاهانه، مسئولانه» تأکید می کنند. </a:t>
            </a:r>
            <a:endParaRPr lang="en-US" dirty="0" smtClean="0">
              <a:cs typeface="B Nazanin" pitchFamily="2" charset="-78"/>
            </a:endParaRPr>
          </a:p>
          <a:p>
            <a:pPr lvl="0" algn="justLow" rtl="1"/>
            <a:r>
              <a:rPr lang="fa-IR" dirty="0" smtClean="0">
                <a:cs typeface="B Nazanin" pitchFamily="2" charset="-78"/>
              </a:rPr>
              <a:t>کارخانه کیهان بُد در ایران با تولید بیش از 60  نوع وسیله جلوگیری از بارداري، یکی از ابزارهای درآمدزایی از اجراي برنامه تنظیم خانواده در ایران است و تمامی خانه های بهداشت موظف هستند وسایل جلوگیری خود را از شرکت‌هایی خریداری نمایند که دفتر جمعیت وزارت بهداشت تعیین می کند.</a:t>
            </a:r>
            <a:endParaRPr lang="en-US" dirty="0" smtClean="0">
              <a:cs typeface="B Nazanin" pitchFamily="2" charset="-78"/>
            </a:endParaRPr>
          </a:p>
          <a:p>
            <a:pPr lvl="0" algn="justLow" rtl="1"/>
            <a:r>
              <a:rPr lang="fa-IR" dirty="0" smtClean="0">
                <a:cs typeface="B Nazanin" pitchFamily="2" charset="-78"/>
              </a:rPr>
              <a:t>همچنین شرکت داروسازی بایر (متعلق به آلمان که در ایران دفتر دارد) كه اکثر تولیدات آن، قرص‌های ضد بارداری است رابطه نزدیکی با بدنه جریان تنظیم خانواده در کشور دارد.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د- ارتباطات و افراد: </a:t>
            </a:r>
            <a:endParaRPr lang="en-US" dirty="0" smtClean="0">
              <a:effectLst>
                <a:outerShdw blurRad="38100" dist="38100" dir="2700000" algn="tl">
                  <a:srgbClr val="000000">
                    <a:alpha val="43137"/>
                  </a:srgbClr>
                </a:outerShdw>
              </a:effectLst>
              <a:cs typeface="B Nazanin" pitchFamily="2" charset="-78"/>
            </a:endParaRPr>
          </a:p>
          <a:p>
            <a:pPr lvl="0" algn="justLow" rtl="1"/>
            <a:r>
              <a:rPr lang="fa-IR" dirty="0" smtClean="0">
                <a:cs typeface="B Nazanin" pitchFamily="2" charset="-78"/>
              </a:rPr>
              <a:t>حضور و ارتباط افراد مشکوک و نه چندان موجه با مسئولین و مشاوران دفتر جمعیت وزارت بهداشت، که متولی اصلی مساله کاهش جمعیت در ایران هستند یکی از موضوعاتی است که نمی توان از آن به سادگی گذشت. </a:t>
            </a:r>
            <a:endParaRPr lang="en-US" dirty="0" smtClean="0">
              <a:cs typeface="B Nazanin" pitchFamily="2" charset="-78"/>
            </a:endParaRPr>
          </a:p>
          <a:p>
            <a:pPr lvl="0" algn="justLow" rtl="1"/>
            <a:r>
              <a:rPr lang="fa-IR" dirty="0" smtClean="0">
                <a:cs typeface="B Nazanin" pitchFamily="2" charset="-78"/>
              </a:rPr>
              <a:t>محمد اسلامی یکی از کارشناسان این دفتر و از اعضای اسبق دفتر تحکیم وحدت، یکی از مهره های اصلی اصرار بر اجرای برنامه های تنظیم خانواده در ایران است. وی ارتباط نزدیکی با صفیه شهریاری که دارای کرسی های مختلفی در فدراسیون های بین المللی داشته و ارتباط وی با افراد مساله دار کاملا مشهود است) رئیس انجمن تنظیم خانواده ایران دارد. </a:t>
            </a:r>
            <a:endParaRPr lang="en-US" dirty="0" smtClean="0">
              <a:cs typeface="B Nazanin" pitchFamily="2" charset="-78"/>
            </a:endParaRPr>
          </a:p>
          <a:p>
            <a:pPr lvl="0" algn="justLow" rtl="1"/>
            <a:r>
              <a:rPr lang="fa-IR" dirty="0" smtClean="0">
                <a:cs typeface="B Nazanin" pitchFamily="2" charset="-78"/>
              </a:rPr>
              <a:t>به گفته بسیاری از پرسنل و مرتبطین وزارت بهداشت، تیم کارشناسان حاضر در دفتر جمعیت وزارت بهداشت، همگی مهره محمد اسلامی بوده که می توان نام همه این افراد را در کتاب های تالیفی شان پیرامون مساله تنظیم خانواده دید. (لازم به ذکر است در لیست اسامی افراد نام این گروه به پیوست ارسال خواهد شد)</a:t>
            </a:r>
            <a:endParaRPr lang="en-US" dirty="0" smtClean="0">
              <a:cs typeface="B Nazanin" pitchFamily="2" charset="-78"/>
            </a:endParaRPr>
          </a:p>
          <a:p>
            <a:pPr algn="justLow" rtl="1"/>
            <a:endParaRPr lang="en-US" dirty="0"/>
          </a:p>
        </p:txBody>
      </p:sp>
      <p:sp>
        <p:nvSpPr>
          <p:cNvPr id="4" name="Slide Number Placeholder 3"/>
          <p:cNvSpPr>
            <a:spLocks noGrp="1"/>
          </p:cNvSpPr>
          <p:nvPr>
            <p:ph type="sldNum" sz="quarter" idx="12"/>
          </p:nvPr>
        </p:nvSpPr>
        <p:spPr/>
        <p:txBody>
          <a:bodyPr/>
          <a:lstStyle/>
          <a:p>
            <a:fld id="{98929272-9026-4EE7-B258-6FE021C14724}"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20000"/>
          </a:bodyPr>
          <a:lstStyle/>
          <a:p>
            <a:pPr algn="justLow" rtl="1">
              <a:buNone/>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صندوق جمعیت و مجلس شورای اسلامی:</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مجلس شورای اسلامی، یکی دیگر از دستگاه‌هایی است که مورد توجه صندوق بین المللی جمعیت قرار گرفته است، البته تکرار این نکته ضروری است که اکثر روابط برقرار شده میان صندوق و دستگاه‌های مختلف، ظواهر قانونی داشته و خارج از عرف و قانون نبوده است لکن باید توجه داشت افراد وابسته و یا همسو با صندوق با حضور در جلسات و کمیسیون‌های  مربوطه، موجب انحراف پرونده جمعیت به سمت و سوی مورد نظرخود می شوند و طرح جامع جمعیت مجلس را پس از 17 ماه کار کمیسیونها در جهت سازمان ملل هدایت کردند. </a:t>
            </a:r>
            <a:endParaRPr lang="en-US" dirty="0" smtClean="0">
              <a:cs typeface="B Nazanin" pitchFamily="2" charset="-78"/>
            </a:endParaRPr>
          </a:p>
          <a:p>
            <a:pPr algn="justLow" rtl="1"/>
            <a:r>
              <a:rPr lang="fa-IR" dirty="0" smtClean="0">
                <a:cs typeface="B Nazanin" pitchFamily="2" charset="-78"/>
              </a:rPr>
              <a:t>به عنوان مثال موضوع قابل تأمل در یکی از جلسات برگزار شده در ابان ماه سال جاری در مرکز پژوهش های مجلس این است که تمام افرادی که با صندوق جمعیت به نحوی در ارتباط هستند و یا از این صندوق جایزه بین المللی دریافت کرده اند با افزایش نرخ رشد با توجیهات مختلفی نظیر افزایش فقر، نبود شغل، نبود آب و... مخالفند و در مقابل متخصصان دیگر در همان جلسه با نظریات این عده مخالفت و آمارو ارقام ارائه شده توسط گروه مذکور در مورد جمعیت را رد  کرده اند. یعنی با مأموریت بازی با آمار و سنگ اندازی در مقابل سیاستهای جیدید جمعیتی کشور وارد بازی جدیدی علیه جمعیت مسلمین شده­­اند.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lgn="justLow" rtl="1">
              <a:buNone/>
            </a:pPr>
            <a:r>
              <a:rPr lang="fa-IR" b="1" dirty="0" smtClean="0">
                <a:effectLst>
                  <a:outerShdw blurRad="38100" dist="38100" dir="2700000" algn="tl">
                    <a:srgbClr val="000000">
                      <a:alpha val="43137"/>
                    </a:srgbClr>
                  </a:outerShdw>
                </a:effectLst>
                <a:cs typeface="B Nazanin" pitchFamily="2" charset="-78"/>
              </a:rPr>
              <a:t>	صندوق جمعیت و سمن‌ها (</a:t>
            </a:r>
            <a:r>
              <a:rPr lang="en-US" b="1" dirty="0" smtClean="0">
                <a:effectLst>
                  <a:outerShdw blurRad="38100" dist="38100" dir="2700000" algn="tl">
                    <a:srgbClr val="000000">
                      <a:alpha val="43137"/>
                    </a:srgbClr>
                  </a:outerShdw>
                </a:effectLst>
                <a:cs typeface="B Nazanin" pitchFamily="2" charset="-78"/>
              </a:rPr>
              <a:t>NGO</a:t>
            </a:r>
            <a:r>
              <a:rPr lang="fa-IR" b="1" dirty="0" smtClean="0">
                <a:effectLst>
                  <a:outerShdw blurRad="38100" dist="38100" dir="2700000" algn="tl">
                    <a:srgbClr val="000000">
                      <a:alpha val="43137"/>
                    </a:srgbClr>
                  </a:outerShdw>
                </a:effectLst>
                <a:cs typeface="B Nazanin" pitchFamily="2" charset="-78"/>
              </a:rPr>
              <a:t> ها):</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سازمان های مردم نهاد یا همان </a:t>
            </a:r>
            <a:r>
              <a:rPr lang="en-US" dirty="0" smtClean="0">
                <a:cs typeface="B Nazanin" pitchFamily="2" charset="-78"/>
              </a:rPr>
              <a:t>NGO</a:t>
            </a:r>
            <a:r>
              <a:rPr lang="fa-IR" dirty="0" smtClean="0">
                <a:cs typeface="B Nazanin" pitchFamily="2" charset="-78"/>
              </a:rPr>
              <a:t>ها، یکی از ابزارهای مهم و تاثیرگذار اتاق های فکر غرب در کشورهای نظیر ایران هستند. همان طور که در نمودار ابتدای گزارش نیز آمد،  نقشه دکترین امریکا به عنوان یکی از بازوان اجرایی  از </a:t>
            </a:r>
            <a:r>
              <a:rPr lang="en-US" dirty="0" smtClean="0">
                <a:cs typeface="B Nazanin" pitchFamily="2" charset="-78"/>
              </a:rPr>
              <a:t>NGO</a:t>
            </a:r>
            <a:r>
              <a:rPr lang="fa-IR" dirty="0" smtClean="0">
                <a:cs typeface="B Nazanin" pitchFamily="2" charset="-78"/>
              </a:rPr>
              <a:t>ها نام برده است که در ایران </a:t>
            </a:r>
            <a:r>
              <a:rPr lang="en-US" dirty="0" smtClean="0">
                <a:cs typeface="B Nazanin" pitchFamily="2" charset="-78"/>
              </a:rPr>
              <a:t>NGO</a:t>
            </a:r>
            <a:r>
              <a:rPr lang="fa-IR" dirty="0" smtClean="0">
                <a:cs typeface="B Nazanin" pitchFamily="2" charset="-78"/>
              </a:rPr>
              <a:t> بسیاری تشکیل شده  که مقام مشورتی  از سازمان ملل نیز دریافت کرده اند که یکی از بزرگترین آنها در ایران تحت عنوان «انجمن تنظیم خانواده ایران» توسط ستاره فرمانفرمائیان در سال 1337 تاسیس و بلافاصله به عضویت فدراسیون بین المللی درآمد و بدین ترتیب توانست از حمایت های کثیر مالی و محتوایی این فدراسیون بهره گیرد. حال این سوال مطرح است که عضویت سریع در  یک فدراسیون بین المللی بدون حمایت و پشتیبانی غرب چگونه ممکن است؟ این انجمن در سال 73 بعد از انقلاب بازسازی شد اما با نام تأسیس توسط پزشکان مسلمان!!</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lnSpcReduction="10000"/>
          </a:bodyPr>
          <a:lstStyle/>
          <a:p>
            <a:pPr algn="justLow" rtl="1"/>
            <a:r>
              <a:rPr lang="fa-IR" dirty="0" smtClean="0">
                <a:cs typeface="B Nazanin" pitchFamily="2" charset="-78"/>
              </a:rPr>
              <a:t>انجمن تنظیم خانواده همزمان بازوی عملیاتی دو مرجع مهم است، نخست بازوی عملیاتی دکترین امنیت ملی امریکا که حمایت های صندوق جمعیت از آن کاملا مشهود و مستند است، اما دستگاه دیگری که از این انجمن به عنوان بازوی عملیاتی خود همچنان بهره می برد وزارت بهداشت است. اعضای کنونی انجمن تنظیم خانواده اکثرا پزشک و از اعضای فعلی و اسبق وزارت بهداشت هستند که ارتباط بسیاری نزدیکی با مسئولین فعلی انجمن نیز دارند و در جهت به فعلیت رساندن سیاست های تنظیم خانواده در ایران همسو هستند. انجمن مذکور علاوه بر بحث تنظیم خانواده (بهداشت باروری) در موضوع ایدز نیز بسیار فعال بوده و طرح­های بسیاری را دراین زمینه به مرحله اجرا رسانده است این انجمن توانست به واسطه عضویت در فدراسیون های بین المللی بودجه های کثیری را دریافت و صرف سیاست های جلوگیری از بارداری در ایران کند. گزارش 15 ساله وزارت بهداشت از خدمات تنظیم خانواده و صندوق  جمعیت در ایران که توسط وزیر بهداشت ارسال شده قابل توجه است. در این گزارش مطالب ذیل به چشم می­خورد. </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lgn="justLow" rtl="1">
              <a:buNone/>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صندوق جمعیت و هلال احمر:</a:t>
            </a:r>
          </a:p>
          <a:p>
            <a:pPr algn="justLow" rtl="1">
              <a:buNone/>
            </a:pPr>
            <a:endParaRPr lang="en-US" b="1" dirty="0" smtClean="0">
              <a:cs typeface="B Nazanin" pitchFamily="2" charset="-78"/>
            </a:endParaRPr>
          </a:p>
          <a:p>
            <a:pPr algn="justLow" rtl="1"/>
            <a:r>
              <a:rPr lang="fa-IR" dirty="0" smtClean="0">
                <a:cs typeface="B Nazanin" pitchFamily="2" charset="-78"/>
              </a:rPr>
              <a:t>هلال احمر به دلیل دارا بودن ابعاد بین المللی نسبت به برخی دستگاه‌های دیگر مورد شناسایی دفتر صندوق جمعیت قرار گرفته و با سهولت بیشتری می تواند مورد دخالت آژانس‌های بین المللی قرار گیرد صندوق جمعیت توانسته است بسیاری از طرح های خود را با بودجه این سازمان، به مرحله اجرا برساند. در این راستا چندین دوره آموزشی با موضوع «باروری و تنظیم خانواده در زمان های بحرانی» برای اعضای این سازمان با کمک صندوق جمعیت برگزار و تربیت نیرو متخصص در شرایط بحران برای ادامه دار کردن برنامه تنظیم خانواده حتی در بحرانی تری شرایط نظیر زلزله و... اقدام به برگزاری کارگاه­هایی تحت عنوان « کاروانهای نیکوکاری و بهداشت باروری در حوادث» کرده است.</a:t>
            </a:r>
            <a:endParaRPr lang="en-US" dirty="0" smtClean="0">
              <a:cs typeface="B Nazanin" pitchFamily="2" charset="-78"/>
            </a:endParaRPr>
          </a:p>
          <a:p>
            <a:pPr algn="justLow"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fontScale="92500" lnSpcReduction="10000"/>
          </a:bodyPr>
          <a:lstStyle/>
          <a:p>
            <a:pPr algn="justLow" rtl="1">
              <a:buNone/>
            </a:pPr>
            <a:r>
              <a:rPr lang="fa-IR" b="1" dirty="0" smtClean="0">
                <a:cs typeface="B Nazanin" pitchFamily="2" charset="-78"/>
              </a:rPr>
              <a:t>	تحلیل: </a:t>
            </a:r>
            <a:r>
              <a:rPr lang="fa-IR" dirty="0" smtClean="0">
                <a:cs typeface="B Nazanin" pitchFamily="2" charset="-78"/>
              </a:rPr>
              <a:t>این انجمنها و صندوق جمعیت عبارتست از تجربه هشت سال جنگ تحمیلی و تجربه بحران های ناگواری نظیر زلزله بم نشان می دهد که مدتی پس از وقوع چنین حوادثی، افراد کم کم روحیه خود را بازسازی کرده وبدین ترتیب، مجددا نرخ رشد جمعیت حالت صعودی پیدا کرده و خانواده شروع به زاد و لد می کنند. نگاه به آمار نرخ رشد جمعیت مربوط به سال های جنگ و بعد از وقوع زلزله بم به خوبی نشان می دهد که نرخ رشد جمعیت درموارد مذکور افزایش پیدا کرده است. در حالیکه در شرایط پس از انقلاب مردم مسلمان در سخت ترین شرایط اقتصادی صرفاً با انگیزه خدمت به اسلام و جایگزین کردن شهدا تصمیم به فرزندآوری داشتند. </a:t>
            </a:r>
            <a:endParaRPr lang="en-US" dirty="0" smtClean="0">
              <a:cs typeface="B Nazanin" pitchFamily="2" charset="-78"/>
            </a:endParaRPr>
          </a:p>
          <a:p>
            <a:pPr algn="justLow" rtl="1"/>
            <a:r>
              <a:rPr lang="fa-IR" b="1" dirty="0" smtClean="0">
                <a:cs typeface="B Nazanin" pitchFamily="2" charset="-78"/>
              </a:rPr>
              <a:t>صندوق جمعیت توانسته است که با بودجه دولت ایران پایگاه دیگری برای خود و به منظور جلوگیری از افزایش جمعیت و مهم تر از همه تحت پوشش قانونی، برای خود راه اندازی کند. </a:t>
            </a:r>
            <a:endParaRPr lang="en-US" dirty="0" smtClean="0">
              <a:cs typeface="B Nazanin" pitchFamily="2" charset="-78"/>
            </a:endParaRPr>
          </a:p>
          <a:p>
            <a:pPr algn="justLow" rtl="1"/>
            <a:r>
              <a:rPr lang="fa-IR" b="1" dirty="0" smtClean="0">
                <a:cs typeface="B Nazanin" pitchFamily="2" charset="-78"/>
              </a:rPr>
              <a:t>بحث واردات دارو و واکسن توسط هلال احمر یکی از موضوعات مهم دیگر است که لازمه انجام کار تحقیقاتی بیشتر در این زمینه برای ارائه گزارش است.</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Autofit/>
          </a:bodyPr>
          <a:lstStyle/>
          <a:p>
            <a:pPr algn="justLow" rtl="1">
              <a:buNone/>
            </a:pPr>
            <a:r>
              <a:rPr lang="fa-IR" sz="2100" dirty="0" smtClean="0">
                <a:effectLst>
                  <a:outerShdw blurRad="38100" dist="38100" dir="2700000" algn="tl">
                    <a:srgbClr val="000000">
                      <a:alpha val="43137"/>
                    </a:srgbClr>
                  </a:outerShdw>
                </a:effectLst>
                <a:cs typeface="B Nazanin" pitchFamily="2" charset="-78"/>
              </a:rPr>
              <a:t>	</a:t>
            </a:r>
            <a:r>
              <a:rPr lang="fa-IR" sz="2100" b="1" dirty="0" smtClean="0">
                <a:effectLst>
                  <a:outerShdw blurRad="38100" dist="38100" dir="2700000" algn="tl">
                    <a:srgbClr val="000000">
                      <a:alpha val="43137"/>
                    </a:srgbClr>
                  </a:outerShdw>
                </a:effectLst>
                <a:cs typeface="B Nazanin" pitchFamily="2" charset="-78"/>
              </a:rPr>
              <a:t>صندوق جمعیت و مرکز آمار ایران:</a:t>
            </a:r>
            <a:endParaRPr lang="en-US" sz="2100" b="1" dirty="0" smtClean="0">
              <a:effectLst>
                <a:outerShdw blurRad="38100" dist="38100" dir="2700000" algn="tl">
                  <a:srgbClr val="000000">
                    <a:alpha val="43137"/>
                  </a:srgbClr>
                </a:outerShdw>
              </a:effectLst>
              <a:cs typeface="B Nazanin" pitchFamily="2" charset="-78"/>
            </a:endParaRPr>
          </a:p>
          <a:p>
            <a:pPr algn="justLow" rtl="1"/>
            <a:r>
              <a:rPr lang="fa-IR" sz="2100" dirty="0" smtClean="0">
                <a:cs typeface="B Nazanin" pitchFamily="2" charset="-78"/>
              </a:rPr>
              <a:t>مرکز آمار ایران به عنوان اصلی ترین دستگاه جمع آوری و آنالیز اطلاعات منابع انسانی و طبیعی کشور،  همکاری های وسیعی را در سطح عمیقی با صندوق جمعیت دارد.</a:t>
            </a:r>
            <a:endParaRPr lang="en-US" sz="2100" dirty="0" smtClean="0">
              <a:cs typeface="B Nazanin" pitchFamily="2" charset="-78"/>
            </a:endParaRPr>
          </a:p>
          <a:p>
            <a:pPr algn="justLow" rtl="1"/>
            <a:r>
              <a:rPr lang="fa-IR" sz="2100" dirty="0" smtClean="0">
                <a:cs typeface="B Nazanin" pitchFamily="2" charset="-78"/>
              </a:rPr>
              <a:t>صندوق جمعیت با حمایت مالی و محتوایی از این مرکز و تحت پوشش همکاری، توانسته به آمار و نتایج حاصل از سرشماری های نفوس و مسکن دست یافته و آن را در اختیار مرجع اصلی خود یعنی اتاق های فکر غرب قرار دهد. این در حالی است که هنوز مرکز آمار ایران اطلاعات حاصل از سرشماری را در اختیار  بسیاری از مراکز در داخل کشور قرار نداده است (برای مثال مسئولین وزارت امور خارجه اظهار داشته­اند آمارهای بروز ایران را از سایت­ها و منابع غربی احصاء می­نماییم)</a:t>
            </a:r>
            <a:endParaRPr lang="en-US" sz="2100" dirty="0" smtClean="0">
              <a:cs typeface="B Nazanin" pitchFamily="2" charset="-78"/>
            </a:endParaRPr>
          </a:p>
          <a:p>
            <a:pPr algn="justLow" rtl="1"/>
            <a:r>
              <a:rPr lang="fa-IR" sz="2100" b="1" dirty="0" smtClean="0">
                <a:cs typeface="B Nazanin" pitchFamily="2" charset="-78"/>
              </a:rPr>
              <a:t>نکته قابل تأمل</a:t>
            </a:r>
            <a:r>
              <a:rPr lang="fa-IR" sz="2100" dirty="0" smtClean="0">
                <a:cs typeface="B Nazanin" pitchFamily="2" charset="-78"/>
              </a:rPr>
              <a:t> سطح همکاری یا به عبارتی دخالت صندوق جمعیت در سرشماری نفوس و مسکن است که می توان این طور تحلیل کرد که سوالات طرح شده در پرسشنامه مذکور نیز با دخالت صندوق جمعیت اما  با عناوین گمراه کننده طراحی شده است. برای مثال صندوق جمعیت برای گنجاندن پرسش های مدنظر خود در پرسشنامه، پرسشنامه های برخی کشورهای دیگررا به عنوان مشاوره و راهنما در اختیار مرکز آمار قرار داده و از این طریق موارد درخواستی جهت رسیدن به اهدافش را در پرسشنامه سرشماری عمومی نفوس و مسکن در ایران، می­گنجاند.  طرح این سوال ضروری است که آیا نتایج حاصل از سرشماری (به هرشکل) در کشورهای اروپایی در اختیار مراجع بین المللی قرار می گیرد؟</a:t>
            </a:r>
            <a:endParaRPr lang="en-US" sz="2100" dirty="0" smtClean="0">
              <a:cs typeface="B Nazanin" pitchFamily="2" charset="-78"/>
            </a:endParaRPr>
          </a:p>
          <a:p>
            <a:pPr algn="justLow" rtl="1"/>
            <a:endParaRPr lang="en-US" sz="2100"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92500" lnSpcReduction="10000"/>
          </a:bodyPr>
          <a:lstStyle/>
          <a:p>
            <a:pPr algn="justLow" rtl="1">
              <a:buNone/>
            </a:pPr>
            <a:r>
              <a:rPr lang="fa-IR" b="1" dirty="0" smtClean="0">
                <a:effectLst>
                  <a:outerShdw blurRad="38100" dist="38100" dir="2700000" algn="tl">
                    <a:srgbClr val="000000">
                      <a:alpha val="43137"/>
                    </a:srgbClr>
                  </a:outerShdw>
                </a:effectLst>
                <a:cs typeface="B Nazanin" pitchFamily="2" charset="-78"/>
              </a:rPr>
              <a:t>	صندوق جمعیت و نهضت سوادآموزی و کمیته امداد امام خمینی (ره): </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کمیته امداد به عنوان دستگاهی که سرمایه عظیمی از صدقات مردمی را به همراه داشته و همچنین در تمامی شهرها دارای دفتر است از ارتباط گیری صندوق جمعیت در امان نمانده است. اسناد همکاری و جلسات مشترک صندوق جمعیت و کمیته امداد موجود بوده و اخبار واصله حاکی از آن است که در شهرستان‌ها و روستاها شرط دریافت کمک های کمیته امداد، انجام عمل وازکتومی و توبکتومی در متقاضیان است. در نهضت نیز در کلیه مراحل آموزش و حضور چهره به چهره در روستاها از ظرفیت نهضت برای کنترل جمعیت استفاده می­نماید. </a:t>
            </a:r>
          </a:p>
          <a:p>
            <a:pPr algn="justLow" rtl="1"/>
            <a:endParaRPr lang="fa-IR" dirty="0" smtClean="0">
              <a:cs typeface="B Nazanin" pitchFamily="2" charset="-78"/>
            </a:endParaRPr>
          </a:p>
          <a:p>
            <a:pPr algn="justLow" rtl="1"/>
            <a:endParaRPr lang="en-US" dirty="0" smtClean="0">
              <a:cs typeface="B Nazanin" pitchFamily="2" charset="-78"/>
            </a:endParaRPr>
          </a:p>
          <a:p>
            <a:pPr algn="justLow" rtl="1">
              <a:buNone/>
            </a:pPr>
            <a:r>
              <a:rPr lang="fa-IR" b="1" dirty="0" smtClean="0">
                <a:effectLst>
                  <a:outerShdw blurRad="38100" dist="38100" dir="2700000" algn="tl">
                    <a:srgbClr val="000000">
                      <a:alpha val="43137"/>
                    </a:srgbClr>
                  </a:outerShdw>
                </a:effectLst>
                <a:cs typeface="B Nazanin" pitchFamily="2" charset="-78"/>
              </a:rPr>
              <a:t>	صندوق جمعیت و وزارت کار و امور اجتماعی:</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وزارت کار در سال جاری توافق نامه‌ای با صندوق جمعیت برای انجام  پروژه های مشترک به امضا رسانده است.</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AMahzoon\Documents\New folder\Iran Probabilistic Projec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450" y="203200"/>
            <a:ext cx="8545513" cy="645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98929272-9026-4EE7-B258-6FE021C14724}" type="slidenum">
              <a:rPr lang="en-US" smtClean="0"/>
              <a:pPr/>
              <a:t>9</a:t>
            </a:fld>
            <a:endParaRPr lang="en-US"/>
          </a:p>
        </p:txBody>
      </p:sp>
    </p:spTree>
    <p:extLst>
      <p:ext uri="{BB962C8B-B14F-4D97-AF65-F5344CB8AC3E}">
        <p14:creationId xmlns:p14="http://schemas.microsoft.com/office/powerpoint/2010/main" val="1064372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gn="justLow" rtl="1">
              <a:buNone/>
            </a:pPr>
            <a:r>
              <a:rPr lang="fa-IR"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همکاری غیر مستقیم دستگاه ها با صندوق جمعیت: </a:t>
            </a:r>
          </a:p>
          <a:p>
            <a:pPr algn="justLow" rtl="1">
              <a:buNone/>
            </a:pPr>
            <a:endParaRPr lang="en-US" b="1" dirty="0" smtClean="0">
              <a:cs typeface="B Nazanin" pitchFamily="2" charset="-78"/>
            </a:endParaRPr>
          </a:p>
          <a:p>
            <a:pPr algn="justLow" rtl="1"/>
            <a:r>
              <a:rPr lang="fa-IR" b="1" dirty="0" smtClean="0">
                <a:effectLst>
                  <a:outerShdw blurRad="38100" dist="38100" dir="2700000" algn="tl">
                    <a:srgbClr val="000000">
                      <a:alpha val="43137"/>
                    </a:srgbClr>
                  </a:outerShdw>
                </a:effectLst>
                <a:cs typeface="B Nazanin" pitchFamily="2" charset="-78"/>
              </a:rPr>
              <a:t>شهرداری: </a:t>
            </a:r>
            <a:r>
              <a:rPr lang="fa-IR" dirty="0" smtClean="0">
                <a:cs typeface="B Nazanin" pitchFamily="2" charset="-78"/>
              </a:rPr>
              <a:t>شهرداری به عنوان یک دستگاه مدنی، همکاری نزدیکی را با سمن‌ها دارد که برخی از این سمن‌ها دارای نقاط تاریک در فعالیت خود هستند. موسسه همیاران غدا که توسط وزارت اطلاعات جلوی فعالیتش گرفته شده است از جمله همکاری‌های شهرداری با سمن‌ها به حساب می آید. همچنین در بسیاری از فرهنگسراها در موضوعات کودکان  محتواهای آموزش داده شده بسیار منطبق بر اصول یونسیف می باشد.  به عبارتی یکی از اهرم‌های یونیسف  برای اجرایی کردن برنامه‌هایش، شهرداری است.</a:t>
            </a:r>
            <a:endParaRPr lang="en-US" dirty="0" smtClean="0">
              <a:cs typeface="B Nazanin" pitchFamily="2" charset="-78"/>
            </a:endParaRPr>
          </a:p>
          <a:p>
            <a:pPr algn="justLow" rtl="1">
              <a:buNone/>
            </a:pPr>
            <a:endParaRPr lang="en-US" dirty="0" smtClean="0">
              <a:cs typeface="B Nazanin" pitchFamily="2" charset="-78"/>
            </a:endParaRPr>
          </a:p>
          <a:p>
            <a:pPr algn="justLow" rtl="1"/>
            <a:r>
              <a:rPr lang="fa-IR" b="1" dirty="0" smtClean="0">
                <a:effectLst>
                  <a:outerShdw blurRad="38100" dist="38100" dir="2700000" algn="tl">
                    <a:srgbClr val="000000">
                      <a:alpha val="43137"/>
                    </a:srgbClr>
                  </a:outerShdw>
                </a:effectLst>
                <a:cs typeface="B Nazanin" pitchFamily="2" charset="-78"/>
              </a:rPr>
              <a:t>بهزیستی</a:t>
            </a:r>
            <a:r>
              <a:rPr lang="fa-IR" dirty="0" smtClean="0">
                <a:cs typeface="B Nazanin" pitchFamily="2" charset="-78"/>
              </a:rPr>
              <a:t>: بهزیستی با استفاده از موضوع ایدز و معتادين مشغول به توزیع وسایل پیشگیری از بارداری در بین مردم است.</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pPr algn="justLow" rtl="1"/>
            <a:r>
              <a:rPr lang="fa-IR" dirty="0" smtClean="0">
                <a:cs typeface="B Nazanin" pitchFamily="2" charset="-78"/>
              </a:rPr>
              <a:t>موارد مذکور تنها بخشی از فعالیت‌ها و اقدامات صورت گرفته توسط غرب درجمهوری اسلامی ایران، در سایه  بی توجهی بسیاری از رسانه ها و مسئولین به‌منظوره کاهش نرخ رشد جمعیت و سپس انقطاع نسل مردم مسلمان ایران است که در این گزارش سعی شد آن‌چه بر سر نرخ رشد جمعیت در این سال ها رفته است را نوعی اقدام تروریستی و امنیتی (</a:t>
            </a:r>
            <a:r>
              <a:rPr lang="fa-IR" u="sng" dirty="0" smtClean="0">
                <a:cs typeface="B Nazanin" pitchFamily="2" charset="-78"/>
              </a:rPr>
              <a:t>تروریسم جمعیتی</a:t>
            </a:r>
            <a:r>
              <a:rPr lang="fa-IR" dirty="0" smtClean="0">
                <a:cs typeface="B Nazanin" pitchFamily="2" charset="-78"/>
              </a:rPr>
              <a:t>) نشان دهد. برای هر یک از محورهای یاد شده در این گزارش، گزارش کامل تر و مستندی در اختیار است که جداگانه ارائه می گردد. </a:t>
            </a:r>
            <a:endParaRPr lang="en-US" dirty="0" smtClean="0">
              <a:cs typeface="B Nazanin" pitchFamily="2" charset="-78"/>
            </a:endParaRPr>
          </a:p>
          <a:p>
            <a:pPr algn="justLow" rtl="1"/>
            <a:r>
              <a:rPr lang="fa-IR" dirty="0" smtClean="0">
                <a:cs typeface="B Nazanin" pitchFamily="2" charset="-78"/>
              </a:rPr>
              <a:t>لازم به ذکر است طرح پایشی که اخیراً در مراکز بهداشتی 11 استان در سطح کشور  صورت گرفته است حاکی از آن است که برنامه های تنظیم خانواده همچنان در کل کشور اجرا می­شود و توجیه مسئولین ذیربط  قانونی بودن مسئله تنظیم خانواده می باشد. </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lgn="ctr" rtl="1">
              <a:buNone/>
            </a:pPr>
            <a:r>
              <a:rPr lang="fa-IR" sz="4500" dirty="0" smtClean="0">
                <a:effectLst>
                  <a:outerShdw blurRad="38100" dist="38100" dir="2700000" algn="tl">
                    <a:srgbClr val="000000">
                      <a:alpha val="43137"/>
                    </a:srgbClr>
                  </a:outerShdw>
                </a:effectLst>
                <a:cs typeface="2  Yekan" pitchFamily="2" charset="-78"/>
              </a:rPr>
              <a:t>همكاري صندوق جمعیت</a:t>
            </a:r>
            <a:endParaRPr lang="en-US" sz="4500" dirty="0" smtClean="0">
              <a:effectLst>
                <a:outerShdw blurRad="38100" dist="38100" dir="2700000" algn="tl">
                  <a:srgbClr val="000000">
                    <a:alpha val="43137"/>
                  </a:srgbClr>
                </a:outerShdw>
              </a:effectLst>
              <a:cs typeface="2  Yekan" pitchFamily="2" charset="-78"/>
            </a:endParaRPr>
          </a:p>
          <a:p>
            <a:pPr algn="ctr" rtl="1">
              <a:buNone/>
            </a:pPr>
            <a:r>
              <a:rPr lang="fa-IR" sz="4500" dirty="0" smtClean="0">
                <a:effectLst>
                  <a:outerShdw blurRad="38100" dist="38100" dir="2700000" algn="tl">
                    <a:srgbClr val="000000">
                      <a:alpha val="43137"/>
                    </a:srgbClr>
                  </a:outerShdw>
                </a:effectLst>
                <a:cs typeface="2  Yekan" pitchFamily="2" charset="-78"/>
              </a:rPr>
              <a:t> با دیگر دستگاههای کشور </a:t>
            </a:r>
            <a:endParaRPr lang="en-US" sz="4500" dirty="0" smtClean="0">
              <a:effectLst>
                <a:outerShdw blurRad="38100" dist="38100" dir="2700000" algn="tl">
                  <a:srgbClr val="000000">
                    <a:alpha val="43137"/>
                  </a:srgbClr>
                </a:outerShdw>
              </a:effectLst>
              <a:cs typeface="2  Yekan" pitchFamily="2" charset="-78"/>
            </a:endParaRPr>
          </a:p>
          <a:p>
            <a:pPr algn="ctr" rtl="1">
              <a:buNone/>
            </a:pPr>
            <a:r>
              <a:rPr lang="en-US" sz="4500" b="1" dirty="0" smtClean="0">
                <a:effectLst>
                  <a:outerShdw blurRad="38100" dist="38100" dir="2700000" algn="tl">
                    <a:srgbClr val="000000">
                      <a:alpha val="43137"/>
                    </a:srgbClr>
                  </a:outerShdw>
                </a:effectLst>
                <a:cs typeface="2  Yekan" pitchFamily="2" charset="-78"/>
              </a:rPr>
              <a:t> </a:t>
            </a:r>
            <a:endParaRPr lang="en-US" sz="4500" dirty="0" smtClean="0">
              <a:effectLst>
                <a:outerShdw blurRad="38100" dist="38100" dir="2700000" algn="tl">
                  <a:srgbClr val="000000">
                    <a:alpha val="43137"/>
                  </a:srgbClr>
                </a:outerShdw>
              </a:effectLst>
              <a:cs typeface="2  Yekan" pitchFamily="2" charset="-78"/>
            </a:endParaRPr>
          </a:p>
          <a:p>
            <a:pPr algn="ctr" rtl="1">
              <a:buNone/>
            </a:pPr>
            <a:r>
              <a:rPr lang="fa-IR" sz="4500" b="1" dirty="0" smtClean="0">
                <a:effectLst>
                  <a:outerShdw blurRad="38100" dist="38100" dir="2700000" algn="tl">
                    <a:srgbClr val="000000">
                      <a:alpha val="43137"/>
                    </a:srgbClr>
                  </a:outerShdw>
                </a:effectLst>
                <a:cs typeface="2  Yekan" pitchFamily="2" charset="-78"/>
              </a:rPr>
              <a:t>گزارش شماره 2</a:t>
            </a:r>
            <a:endParaRPr lang="en-US" sz="4500" dirty="0" smtClean="0">
              <a:effectLst>
                <a:outerShdw blurRad="38100" dist="38100" dir="2700000" algn="tl">
                  <a:srgbClr val="000000">
                    <a:alpha val="43137"/>
                  </a:srgbClr>
                </a:outerShdw>
              </a:effectLst>
              <a:cs typeface="2  Yekan" pitchFamily="2" charset="-78"/>
            </a:endParaRPr>
          </a:p>
          <a:p>
            <a:pPr algn="ctr">
              <a:buNone/>
            </a:pPr>
            <a:endParaRPr lang="en-US" sz="4500" dirty="0"/>
          </a:p>
        </p:txBody>
      </p:sp>
      <p:sp>
        <p:nvSpPr>
          <p:cNvPr id="4" name="Slide Number Placeholder 3"/>
          <p:cNvSpPr>
            <a:spLocks noGrp="1"/>
          </p:cNvSpPr>
          <p:nvPr>
            <p:ph type="sldNum" sz="quarter" idx="12"/>
          </p:nvPr>
        </p:nvSpPr>
        <p:spPr/>
        <p:txBody>
          <a:bodyPr/>
          <a:lstStyle/>
          <a:p>
            <a:fld id="{98929272-9026-4EE7-B258-6FE021C14724}"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92500" lnSpcReduction="20000"/>
          </a:bodyPr>
          <a:lstStyle/>
          <a:p>
            <a:pPr algn="justLow" rtl="1"/>
            <a:r>
              <a:rPr lang="fa-IR" dirty="0" smtClean="0">
                <a:cs typeface="B Nazanin" pitchFamily="2" charset="-78"/>
              </a:rPr>
              <a:t>تحقیقات صورت گرفته پیرامون موضوع بسیار مهم و خطیر «کاهش جمعیت»،  به خوبی نشان می دهد ماجرای کاهش شدید نرخ رشد در ایران موضوعی نبوده است که بر اثر عوامل و برنامه ریزی های طبیعی و معمول صورت گرفته باشد، بلکه تلاشی کاملا برنامه ریزی شده توسط غرب و عمال داخلی آن بوده است.</a:t>
            </a:r>
            <a:endParaRPr lang="en-US" dirty="0" smtClean="0">
              <a:cs typeface="B Nazanin" pitchFamily="2" charset="-78"/>
            </a:endParaRPr>
          </a:p>
          <a:p>
            <a:pPr algn="justLow" rtl="1"/>
            <a:r>
              <a:rPr lang="fa-IR" dirty="0" smtClean="0">
                <a:cs typeface="B Nazanin" pitchFamily="2" charset="-78"/>
              </a:rPr>
              <a:t>هدف اصلی این گزارش آن است که نشان دهد «کاهش شدید نرخ رشد» در ایران موضوعی کاملا امنیتی بوده که در آن می توان نقش پر رنگ اتاق های فکر غرب و عوامل خارجی و داخلی آن را در پوشش هایی به ظاهر قانونی و در سایه بی توجهی و عدم آگاهی برخی دستگاه‌ها و رسانه‌ها مشاهده کرد.</a:t>
            </a:r>
            <a:endParaRPr lang="en-US" dirty="0" smtClean="0">
              <a:cs typeface="B Nazanin" pitchFamily="2" charset="-78"/>
            </a:endParaRPr>
          </a:p>
          <a:p>
            <a:pPr algn="justLow" rtl="1"/>
            <a:r>
              <a:rPr lang="fa-IR" dirty="0" smtClean="0">
                <a:cs typeface="B Nazanin" pitchFamily="2" charset="-78"/>
              </a:rPr>
              <a:t>دفاتر مختلف سازمان ملل در کشورهایی نظیر ایران، سال هاست که در حال اجرایی کردن سیاست های دکترین امنیت ملی امریکا و اتاق های فکر غرب با کمک دستگاه‌های دولتی آن کشورها و به بیانی دیگر در حال به اجرا در آوردن سیاست های معاندانه خود با کمک بودجه های دولتی خود آن کشور ها هستند.</a:t>
            </a:r>
            <a:endParaRPr lang="en-US" dirty="0" smtClean="0">
              <a:cs typeface="B Nazanin" pitchFamily="2" charset="-78"/>
            </a:endParaRPr>
          </a:p>
          <a:p>
            <a:pPr algn="justLow" rtl="1"/>
            <a:r>
              <a:rPr lang="fa-IR" dirty="0" smtClean="0">
                <a:cs typeface="B Nazanin" pitchFamily="2" charset="-78"/>
              </a:rPr>
              <a:t>آن‌چه در ادامه می آید، شناسایی بازوان عملیاتی اتاق های فکری است که خود غرب، نقشه آن را منتشر کرده است. این بازوان عملیاتی نه تنها در ایران بلکه در سایرکشورهای دیگر نظیر، عراق، افغانستان، کشورهای افریقایی و... کاملا بر اساس یک نقشه و یک دستور در حال پیاده کردن سیاست های خود هستند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229600" cy="4495800"/>
          </a:xfrm>
        </p:spPr>
        <p:txBody>
          <a:bodyPr>
            <a:normAutofit/>
          </a:bodyPr>
          <a:lstStyle/>
          <a:p>
            <a:pPr algn="justLow" rtl="1"/>
            <a:r>
              <a:rPr lang="fa-IR" sz="2400" dirty="0" smtClean="0">
                <a:cs typeface="B Nazanin" pitchFamily="2" charset="-78"/>
              </a:rPr>
              <a:t>با تحقیقات صورت گرفته که در ادامه خواهد آمد، نشان داده می شود این چارت عینا و تاحد توان در ایران نیز به اجرا در آمده، و در موضوع جمعیت و کاهش نرخ رشد جمعیت مسلمان ایران، می توانیم نمونه این چارت را به عنوان دست های پشت پرده مشاهده کنیم.</a:t>
            </a:r>
            <a:endParaRPr lang="en-US" sz="2400" dirty="0" smtClean="0">
              <a:cs typeface="B Nazanin" pitchFamily="2" charset="-78"/>
            </a:endParaRPr>
          </a:p>
          <a:p>
            <a:pPr algn="justLow" rtl="1"/>
            <a:r>
              <a:rPr lang="fa-IR" sz="2400" dirty="0" smtClean="0">
                <a:cs typeface="B Nazanin" pitchFamily="2" charset="-78"/>
              </a:rPr>
              <a:t>طبق تصاویر بالا که عینا از سایت .... متعلق به .... دریافت شده است، می توان گفت اصلی ترین بازوی اجرایی و فکری غرب و امریکا در ایران که مستقیما بر روی موضوع جمعیت تمرکز کرده است، یکی از آژانس‌های سازمان ملل متحد به نام «</a:t>
            </a:r>
            <a:r>
              <a:rPr lang="fa-IR" sz="2400" u="sng" dirty="0" smtClean="0">
                <a:cs typeface="B Nazanin" pitchFamily="2" charset="-78"/>
              </a:rPr>
              <a:t>صندوق بین المللی جمعیت</a:t>
            </a:r>
            <a:r>
              <a:rPr lang="fa-IR" sz="2400" dirty="0" smtClean="0">
                <a:cs typeface="B Nazanin" pitchFamily="2" charset="-78"/>
              </a:rPr>
              <a:t>» است.</a:t>
            </a:r>
            <a:endParaRPr lang="en-US" sz="2400" dirty="0" smtClean="0">
              <a:cs typeface="B Nazanin" pitchFamily="2" charset="-78"/>
            </a:endParaRPr>
          </a:p>
          <a:p>
            <a:pPr algn="justLow"/>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gn="ctr" rtl="1">
              <a:buNone/>
            </a:pPr>
            <a:r>
              <a:rPr lang="fa-IR" dirty="0" smtClean="0">
                <a:cs typeface="B Nazanin" pitchFamily="2" charset="-78"/>
              </a:rPr>
              <a:t>	</a:t>
            </a:r>
            <a:r>
              <a:rPr lang="fa-IR" b="1" dirty="0" smtClean="0">
                <a:effectLst>
                  <a:outerShdw blurRad="38100" dist="38100" dir="2700000" algn="tl">
                    <a:srgbClr val="000000">
                      <a:alpha val="43137"/>
                    </a:srgbClr>
                  </a:outerShdw>
                </a:effectLst>
                <a:cs typeface="B Nazanin" pitchFamily="2" charset="-78"/>
              </a:rPr>
              <a:t>صندوق بین المللی جمعیت: بازوی اجرایی و اتاق فکر اصلی غرب در کاهش نرخ رشد و انقطاع نسل</a:t>
            </a:r>
            <a:endParaRPr lang="en-US" b="1" dirty="0" smtClean="0">
              <a:effectLst>
                <a:outerShdw blurRad="38100" dist="38100" dir="2700000" algn="tl">
                  <a:srgbClr val="000000">
                    <a:alpha val="43137"/>
                  </a:srgbClr>
                </a:outerShdw>
              </a:effectLst>
              <a:cs typeface="B Nazanin" pitchFamily="2" charset="-78"/>
            </a:endParaRPr>
          </a:p>
          <a:p>
            <a:pPr algn="justLow" rtl="1"/>
            <a:r>
              <a:rPr lang="fa-IR" dirty="0" smtClean="0">
                <a:cs typeface="B Nazanin" pitchFamily="2" charset="-78"/>
              </a:rPr>
              <a:t>صندوق بین المللی جمعیت در ایران کار خود را از پیش از انقلاب و با تخصیص بودجه های سنگین به برنامه تنظیم خانواده و حمایت های فکری و امکاناتی مختلف از این برنامه آغاز کرد. البته تا پیش از شروع فعالیت مستقیم صندوق، ستاره فرمانفرمائیان به عنوان نماینده سازمان ملل در ایران در ایجاد و آموزش برخی خیریه ها و انجمن های تنظیم خانواده فعالیت می کرد.</a:t>
            </a:r>
            <a:endParaRPr lang="en-US" dirty="0" smtClean="0">
              <a:cs typeface="B Nazanin" pitchFamily="2" charset="-78"/>
            </a:endParaRPr>
          </a:p>
          <a:p>
            <a:pPr algn="justLow" rtl="1"/>
            <a:r>
              <a:rPr lang="fa-IR" dirty="0" smtClean="0">
                <a:cs typeface="B Nazanin" pitchFamily="2" charset="-78"/>
              </a:rPr>
              <a:t>صندوق جمعیت، با اهدای جوایز  و کرسی های بین المللی به فعالین حوزه جمعیت در ایران، توانسته این افراد را با خود در اجرای سیاست های صندوق همراه سازد که در ادامه به آن نیز اشاره می شود. جدول زیر بودجه‌ها و حمایت‌های مالی صندوق بین المللی جمعیت تا پیش از انقلاب را نشان می دهد: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pPr algn="justLow" rtl="1"/>
            <a:r>
              <a:rPr lang="fa-IR" dirty="0" smtClean="0">
                <a:cs typeface="B Nazanin" pitchFamily="2" charset="-78"/>
              </a:rPr>
              <a:t>در ادامه فعالیت صندوق بین المللی جمعیت به عنوان بازوی فکری و عملیاتی غرب در موضوع جمعیت و به عنوان تروریسم جمعیتی در ایران و بعد از انقلاب به عرض می رسد : </a:t>
            </a:r>
            <a:endParaRPr lang="en-US" dirty="0" smtClean="0">
              <a:cs typeface="B Nazanin" pitchFamily="2" charset="-78"/>
            </a:endParaRPr>
          </a:p>
          <a:p>
            <a:pPr algn="justLow" rtl="1"/>
            <a:r>
              <a:rPr lang="fa-IR" dirty="0" smtClean="0">
                <a:cs typeface="B Nazanin" pitchFamily="2" charset="-78"/>
              </a:rPr>
              <a:t>صندوق بین المللی جمعیت در ایران و بعد از انقلاب، توانست با شناسایی دقیق دستگاه‌هایی که می توانستند به هر نحو در کاهش  و انقطاع نسل به سیاست‌های این صندوق کمک کنند، گام بزرگ و مهمی را در کاهش نرخ رشد جمعیت ایران بردارد.  سیاست کاهش نرخ رشد جمعیت توسط صندوق و با به کار گیری دستگاه های دولتی و مردم نهاد را می توان به نوعی "تروریسم جمعیتی"در ایران نام‌‌گذاری کرد.</a:t>
            </a:r>
            <a:endParaRPr lang="en-US" dirty="0" smtClean="0">
              <a:cs typeface="B Nazanin" pitchFamily="2" charset="-78"/>
            </a:endParaRPr>
          </a:p>
          <a:p>
            <a:pPr algn="justLow" rtl="1"/>
            <a:r>
              <a:rPr lang="fa-IR" dirty="0" smtClean="0">
                <a:cs typeface="B Nazanin" pitchFamily="2" charset="-78"/>
              </a:rPr>
              <a:t>از جمله دستگاه هایی که صندوق جمعیت مشخصا و آشکارا با آنان و تحت عناوین به ظاهر قانونی مشغول به همکاری است می توان به موارد زیر اشاره کرد :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lvl="0" algn="justLow" rtl="1"/>
            <a:r>
              <a:rPr lang="fa-IR" dirty="0" smtClean="0">
                <a:cs typeface="B Nazanin" pitchFamily="2" charset="-78"/>
              </a:rPr>
              <a:t>وزارت بهداشت</a:t>
            </a:r>
            <a:endParaRPr lang="en-US" dirty="0" smtClean="0">
              <a:cs typeface="B Nazanin" pitchFamily="2" charset="-78"/>
            </a:endParaRPr>
          </a:p>
          <a:p>
            <a:pPr lvl="0" algn="justLow" rtl="1"/>
            <a:r>
              <a:rPr lang="fa-IR" dirty="0" smtClean="0">
                <a:cs typeface="B Nazanin" pitchFamily="2" charset="-78"/>
              </a:rPr>
              <a:t>مرکز آمار ایران</a:t>
            </a:r>
            <a:endParaRPr lang="en-US" dirty="0" smtClean="0">
              <a:cs typeface="B Nazanin" pitchFamily="2" charset="-78"/>
            </a:endParaRPr>
          </a:p>
          <a:p>
            <a:pPr lvl="0" algn="justLow" rtl="1"/>
            <a:r>
              <a:rPr lang="fa-IR" dirty="0" smtClean="0">
                <a:cs typeface="B Nazanin" pitchFamily="2" charset="-78"/>
              </a:rPr>
              <a:t>سازمان هلال احمر </a:t>
            </a:r>
            <a:endParaRPr lang="en-US" dirty="0" smtClean="0">
              <a:cs typeface="B Nazanin" pitchFamily="2" charset="-78"/>
            </a:endParaRPr>
          </a:p>
          <a:p>
            <a:pPr lvl="0" algn="justLow" rtl="1"/>
            <a:r>
              <a:rPr lang="fa-IR" dirty="0" smtClean="0">
                <a:cs typeface="B Nazanin" pitchFamily="2" charset="-78"/>
              </a:rPr>
              <a:t>مجلس شورای اسلامی </a:t>
            </a:r>
            <a:endParaRPr lang="en-US" dirty="0" smtClean="0">
              <a:cs typeface="B Nazanin" pitchFamily="2" charset="-78"/>
            </a:endParaRPr>
          </a:p>
          <a:p>
            <a:pPr lvl="0" algn="justLow" rtl="1"/>
            <a:r>
              <a:rPr lang="fa-IR" dirty="0" smtClean="0">
                <a:cs typeface="B Nazanin" pitchFamily="2" charset="-78"/>
              </a:rPr>
              <a:t>سازمان های مردم نهاد (</a:t>
            </a:r>
            <a:r>
              <a:rPr lang="en-US" dirty="0" smtClean="0">
                <a:cs typeface="B Nazanin" pitchFamily="2" charset="-78"/>
              </a:rPr>
              <a:t>NGO</a:t>
            </a:r>
            <a:r>
              <a:rPr lang="fa-IR" dirty="0" smtClean="0">
                <a:cs typeface="B Nazanin" pitchFamily="2" charset="-78"/>
              </a:rPr>
              <a:t>ها)</a:t>
            </a:r>
            <a:endParaRPr lang="en-US" dirty="0" smtClean="0">
              <a:cs typeface="B Nazanin" pitchFamily="2" charset="-78"/>
            </a:endParaRPr>
          </a:p>
          <a:p>
            <a:pPr algn="justLow" rtl="1">
              <a:buNone/>
            </a:pPr>
            <a:r>
              <a:rPr lang="fa-IR" dirty="0" smtClean="0">
                <a:cs typeface="B Nazanin" pitchFamily="2" charset="-78"/>
              </a:rPr>
              <a:t>	لازم به ذکر است  سازمان های مردم نهاد یکی از بازوان قدرتمند غرب در تمامی موضوعات برای پیاده کردن اهداف اتاق های فکرشان است. در موضوع جمعیت نیز، بزرگ ترین سازمان مردم نهاد جهان، با عنوان «انجمن تنظیم خانواده» در ایران به عنوان بازوی قدرتمند صندوق بین المللی جمعیت و با دریافت کرسی های بین المللی و همچنین حمایت های سنگین مالی توانسته است نقش بسزایی را در کاهش نرخ رشد جمعیت ایفا کند .</a:t>
            </a:r>
            <a:endParaRPr lang="en-US" dirty="0" smtClean="0">
              <a:cs typeface="B Nazanin" pitchFamily="2" charset="-78"/>
            </a:endParaRPr>
          </a:p>
          <a:p>
            <a:pPr algn="justLow" rtl="1">
              <a:buNone/>
            </a:pPr>
            <a:r>
              <a:rPr lang="fa-IR" dirty="0" smtClean="0">
                <a:cs typeface="B Nazanin" pitchFamily="2" charset="-78"/>
              </a:rPr>
              <a:t>	در ادامه به شرح رابطه صندوق جمعیت با  دستگاه های مذکور پرداخته می شود: </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486400"/>
          </a:xfrm>
        </p:spPr>
        <p:txBody>
          <a:bodyPr>
            <a:noAutofit/>
          </a:bodyPr>
          <a:lstStyle/>
          <a:p>
            <a:pPr algn="ctr" rtl="1">
              <a:buNone/>
            </a:pPr>
            <a:r>
              <a:rPr lang="fa-IR" sz="2300" b="1" dirty="0" smtClean="0">
                <a:effectLst>
                  <a:outerShdw blurRad="38100" dist="38100" dir="2700000" algn="tl">
                    <a:srgbClr val="000000">
                      <a:alpha val="43137"/>
                    </a:srgbClr>
                  </a:outerShdw>
                </a:effectLst>
                <a:cs typeface="B Nazanin" pitchFamily="2" charset="-78"/>
              </a:rPr>
              <a:t>	وزارت بهداشت درمان و آموزش پزشکی و صندوق جمعیت:</a:t>
            </a:r>
          </a:p>
          <a:p>
            <a:pPr algn="ctr" rtl="1">
              <a:buNone/>
            </a:pPr>
            <a:endParaRPr lang="en-US" sz="2300" b="1" dirty="0" smtClean="0">
              <a:cs typeface="B Nazanin" pitchFamily="2" charset="-78"/>
            </a:endParaRPr>
          </a:p>
          <a:p>
            <a:pPr algn="justLow" rtl="1">
              <a:buNone/>
            </a:pPr>
            <a:r>
              <a:rPr lang="fa-IR" sz="2300" dirty="0" smtClean="0">
                <a:cs typeface="B Nazanin" pitchFamily="2" charset="-78"/>
              </a:rPr>
              <a:t>	وزارت بهداشت، درمان و اموزش پزشکی که متولی امر بهداشت و سلامت در جامعه است، بیشترین همکاری را با آژانس های بهداشت و سلامت سازمان ملل نظیر صندوق جمعیت وسازمان بهداشت جهانی (</a:t>
            </a:r>
            <a:r>
              <a:rPr lang="en-US" sz="2300" dirty="0" smtClean="0">
                <a:cs typeface="B Nazanin" pitchFamily="2" charset="-78"/>
              </a:rPr>
              <a:t>who</a:t>
            </a:r>
            <a:r>
              <a:rPr lang="fa-IR" sz="2300" dirty="0" smtClean="0">
                <a:cs typeface="B Nazanin" pitchFamily="2" charset="-78"/>
              </a:rPr>
              <a:t>) داشته است.</a:t>
            </a:r>
            <a:endParaRPr lang="en-US" sz="2300" dirty="0" smtClean="0">
              <a:cs typeface="B Nazanin" pitchFamily="2" charset="-78"/>
            </a:endParaRPr>
          </a:p>
          <a:p>
            <a:pPr algn="justLow" rtl="1">
              <a:buNone/>
            </a:pPr>
            <a:r>
              <a:rPr lang="fa-IR" sz="2300" dirty="0" smtClean="0">
                <a:cs typeface="B Nazanin" pitchFamily="2" charset="-78"/>
              </a:rPr>
              <a:t>	اقدامات وزارت بهداشت در مبحث کاهش نرخ رشد جمعهیت از ان جهت مهم است که با مطالعه و مشاهده آمارها و اقدامات صورت گرفته توسط این وزارتخانه، متوجه نوعی افراط در اجرای «برنامه تنظیم خانواده» توسط این وزارتخانه می شویم.</a:t>
            </a:r>
            <a:endParaRPr lang="en-US" sz="2300" dirty="0" smtClean="0">
              <a:cs typeface="B Nazanin" pitchFamily="2" charset="-78"/>
            </a:endParaRPr>
          </a:p>
          <a:p>
            <a:pPr lvl="0" algn="justLow" rtl="1"/>
            <a:r>
              <a:rPr lang="fa-IR" sz="2300" dirty="0" smtClean="0">
                <a:cs typeface="B Nazanin" pitchFamily="2" charset="-78"/>
              </a:rPr>
              <a:t>افزایش زایمان های سزارین به طوری که اکثر زایمان ها در بخش خصوصی و دولتی، به صورت سزارین صورت می‌گیرند. لازم به ذکر است عمل دارای مضرات بسیاری است که درصدر آنان، ناتوانی زن در حاملگی سوم به بعد بوده و همچنین فرزندان حاصل از سزارین عموما دارای بیماری های نظیر دیابت، آسم و... هستند. </a:t>
            </a:r>
            <a:endParaRPr lang="en-US" sz="2300" dirty="0" smtClean="0">
              <a:cs typeface="B Nazanin" pitchFamily="2" charset="-78"/>
            </a:endParaRPr>
          </a:p>
          <a:p>
            <a:pPr algn="justLow" rtl="1">
              <a:buNone/>
            </a:pPr>
            <a:r>
              <a:rPr lang="fa-IR" sz="2300" dirty="0" smtClean="0">
                <a:cs typeface="B Nazanin" pitchFamily="2" charset="-78"/>
              </a:rPr>
              <a:t>	اکثر پزشکان بعد از دومین سزارین، زن را به بستن لوله های خود تشویق کرده و ذکر این نکته ضروری است که هر عمل سزارین هزینه ای نزدیک به 3 میلیون تومان را شامل می شود، این درحالی است که زایمان طبیعی تنها 200 هزارتومان هزینه بر میدارد. </a:t>
            </a:r>
            <a:endParaRPr lang="en-US" sz="2300" dirty="0" smtClean="0">
              <a:cs typeface="B Nazanin" pitchFamily="2" charset="-78"/>
            </a:endParaRPr>
          </a:p>
          <a:p>
            <a:pPr algn="justLow"/>
            <a:endParaRPr lang="en-US" sz="2300"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lvl="0" algn="justLow" rtl="1"/>
            <a:r>
              <a:rPr lang="fa-IR" dirty="0" smtClean="0">
                <a:cs typeface="B Nazanin" pitchFamily="2" charset="-78"/>
              </a:rPr>
              <a:t>اصرار بر انجام عمل وازکتومی و توبکتومی در مراجعه افراد به خانه های بهداشت به عنوان راهی دائمی برای اجرای تنظیم خانواده</a:t>
            </a:r>
            <a:endParaRPr lang="en-US" dirty="0" smtClean="0">
              <a:cs typeface="B Nazanin" pitchFamily="2" charset="-78"/>
            </a:endParaRPr>
          </a:p>
          <a:p>
            <a:pPr lvl="0" algn="justLow" rtl="1"/>
            <a:r>
              <a:rPr lang="fa-IR" dirty="0" smtClean="0">
                <a:cs typeface="B Nazanin" pitchFamily="2" charset="-78"/>
              </a:rPr>
              <a:t>ارائه 2+11 روش برای پیشگیری از بارداری که ابا این تعداد روش هر فرد در هر موقعیتی امکان جلوگیری از بارداری را خواهد داشت!</a:t>
            </a:r>
            <a:endParaRPr lang="en-US" dirty="0" smtClean="0">
              <a:cs typeface="B Nazanin" pitchFamily="2" charset="-78"/>
            </a:endParaRPr>
          </a:p>
          <a:p>
            <a:pPr lvl="0" algn="justLow" rtl="1"/>
            <a:r>
              <a:rPr lang="fa-IR" dirty="0" smtClean="0">
                <a:cs typeface="B Nazanin" pitchFamily="2" charset="-78"/>
              </a:rPr>
              <a:t>برگزاری همایش های مختلف تحت عنوان  بهداشت باروری اما در حقیقت با نیت ترویج جلوگیری از باروری با حمایت صندوق بین المللی جمعیت و برخی شرکت های خارجی داروسازی، که در یکی از همایشات مذکئور، حامی مالی همایش، شرکتی آلمانی با نام بایر شرینگ فارما بوده است که عمده تولیدات این کارخانه،  قرص های ضدبارداری است.</a:t>
            </a:r>
            <a:endParaRPr lang="en-US" dirty="0" smtClean="0">
              <a:cs typeface="B Nazanin" pitchFamily="2" charset="-78"/>
            </a:endParaRPr>
          </a:p>
          <a:p>
            <a:pPr lvl="0" algn="justLow" rtl="1"/>
            <a:r>
              <a:rPr lang="fa-IR" dirty="0" smtClean="0">
                <a:cs typeface="B Nazanin" pitchFamily="2" charset="-78"/>
              </a:rPr>
              <a:t>همراه ساختن علما و تالیف کتب مختلف در راستای تشویق به تنظیم خانواده، که مشاهده می شود کتابی نظیر «احکام تنظیم خانواده» که به نوعی در آن به جلوگیری از بارداری تشویق شده است، توسط گروهی در وزارت بهداشت تالیف و </a:t>
            </a:r>
            <a:r>
              <a:rPr lang="fa-IR" u="sng" dirty="0" smtClean="0">
                <a:cs typeface="B Nazanin" pitchFamily="2" charset="-78"/>
              </a:rPr>
              <a:t>با حمایت مالی صندوق جمعیت به طور رایگان</a:t>
            </a:r>
            <a:r>
              <a:rPr lang="fa-IR" dirty="0" smtClean="0">
                <a:cs typeface="B Nazanin" pitchFamily="2" charset="-78"/>
              </a:rPr>
              <a:t> عرضه شده است.</a:t>
            </a:r>
            <a:endParaRPr lang="en-US" dirty="0" smtClean="0">
              <a:cs typeface="B Nazanin" pitchFamily="2" charset="-78"/>
            </a:endParaRPr>
          </a:p>
          <a:p>
            <a:pPr algn="justLow"/>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98929272-9026-4EE7-B258-6FE021C14724}" type="slidenum">
              <a:rPr lang="en-US" smtClean="0"/>
              <a:pPr/>
              <a:t>99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352</TotalTime>
  <Words>7526</Words>
  <Application>Microsoft Office PowerPoint</Application>
  <PresentationFormat>On-screen Show (4:3)</PresentationFormat>
  <Paragraphs>1177</Paragraphs>
  <Slides>121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121</vt:i4>
      </vt:variant>
    </vt:vector>
  </HeadingPairs>
  <TitlesOfParts>
    <vt:vector size="123" baseType="lpstr">
      <vt:lpstr>Flow</vt:lpstr>
      <vt:lpstr>Microsoft Excel 97-2003 Worksheet</vt:lpstr>
      <vt:lpstr>گزارش جمعيت در ايران و رابطه  آن با  صندوق جمعيت</vt:lpstr>
      <vt:lpstr>PowerPoint Presentation</vt:lpstr>
      <vt:lpstr>مهمترين مسائل و چالش‌های جمعيتی </vt:lpstr>
      <vt:lpstr>PowerPoint Presentation</vt:lpstr>
      <vt:lpstr>جایگاه جهانی ایران از لحاظ جمعیت</vt:lpstr>
      <vt:lpstr>ترکیب جمعیت ایران (نتايج سرشماري 1390)</vt:lpstr>
      <vt:lpstr>PowerPoint Presentation</vt:lpstr>
      <vt:lpstr>مراحل گذار جمعيتي ايران، 1390-1290  و پیش‌بینی آینده در سه سناریو</vt:lpstr>
      <vt:lpstr>PowerPoint Presentation</vt:lpstr>
      <vt:lpstr>PowerPoint Presentation</vt:lpstr>
      <vt:lpstr>PowerPoint Presentation</vt:lpstr>
      <vt:lpstr>مدل کلي مراحل گذار جمعيتي </vt:lpstr>
      <vt:lpstr>الگوی گذار باروری در كشورهاي آسیایی</vt:lpstr>
      <vt:lpstr>الگوی گذار باروری در کشورهای اروپایی</vt:lpstr>
      <vt:lpstr>بند ج  قانون برنامه اول توسعه اقتصادی، اجتماعی و فرهنگی کشور جمعیت: خطوط کلی سیاست کاهش موالید کشور</vt:lpstr>
      <vt:lpstr>PowerPoint Presentation</vt:lpstr>
      <vt:lpstr>روند رو به کاهش نرخ باروری در ایران</vt:lpstr>
      <vt:lpstr>PowerPoint Presentation</vt:lpstr>
      <vt:lpstr>تحولات میزان باروری کل طی سالهای 2005 تا  2011در کشورهای مسلمان</vt:lpstr>
      <vt:lpstr>متوسط رشد جمعیت کشور</vt:lpstr>
      <vt:lpstr>سناریوهای سازمان ملل در مورد روند آینده رشد جمعیت ایران</vt:lpstr>
      <vt:lpstr>وضعیت جمعیت کشور در صورت ایجاد سه سناریوی سازمان ملل</vt:lpstr>
      <vt:lpstr>تعداد جمعیت درسناریوهای مختلف در یک نگاه</vt:lpstr>
      <vt:lpstr> تحولات جمعیتی کشورهای منتخب دنیا بر اساس چهار سناریوی ثابت، متوسط ، بالا و پایین  در سال 2009((U.N,2009</vt:lpstr>
      <vt:lpstr>آمار نرخ باروری در کشورهای  مختلف جهان در سال 2010 و موقعيت ايران در اين نمودار</vt:lpstr>
      <vt:lpstr>PowerPoint Presentation</vt:lpstr>
      <vt:lpstr>روند جمعیت کشور از سال 35 تا سال 90  به تفکیک شهر و روستا </vt:lpstr>
      <vt:lpstr>باروری کل در سناریوهای مختلف در یک نگاه</vt:lpstr>
      <vt:lpstr>نرخ رشد جمعیت کشور (در دهه‌های مختلف)</vt:lpstr>
      <vt:lpstr>حضور كشور در پنجره‌ي  جمعيتي از سال 1385 به مدت 4 دهه</vt:lpstr>
      <vt:lpstr>سهم فرزندآوری در بالای 30 سال</vt:lpstr>
      <vt:lpstr>کاهش «تعداد زوج‌هاي آماده‌ي باروري»  به دلیل «بالا رفتن سن ازدواج خانم‌ها»</vt:lpstr>
      <vt:lpstr>میانگین سن ازدواج در تهران</vt:lpstr>
      <vt:lpstr>تأثير منفي «زياد شدن فاصله‌ي سني بين نوزادان» بر «تعداد زوج‌هاي آماده‌ي باروري»</vt:lpstr>
      <vt:lpstr>بررسي عوامل مؤثر بر کاهش باروري</vt:lpstr>
      <vt:lpstr>تأثير منفي تبليغ «سقف 35 سالگي براي حاملگي كم‌خطر» بر«تعداد زوج آماده‌ي باروري»</vt:lpstr>
      <vt:lpstr>تأثير مثبت «درمان زوج‌هاي نابارور»  بر «تعداد زوج‌هاي آماده‌ي باروري»</vt:lpstr>
      <vt:lpstr>يک محاسبه ساده !</vt:lpstr>
      <vt:lpstr> ميزان باروري كل در ايران  (متوسط تعداد فرزندان زنده به دنيا آورده هر مادر)</vt:lpstr>
      <vt:lpstr>PowerPoint Presentation</vt:lpstr>
      <vt:lpstr>برژينسكي سياستمدار كهنه‌كار و مشاور امنيت ملي سابق آمريكا</vt:lpstr>
      <vt:lpstr>PowerPoint Presentation</vt:lpstr>
      <vt:lpstr>PowerPoint Presentation</vt:lpstr>
      <vt:lpstr>PowerPoint Presentation</vt:lpstr>
      <vt:lpstr>PowerPoint Presentation</vt:lpstr>
      <vt:lpstr>کاهش جمعیت جهانی،  از طرح‌های شورای امنیت ملی آمریکا</vt:lpstr>
      <vt:lpstr>PowerPoint Presentation</vt:lpstr>
      <vt:lpstr>استراتژی ایجاد تعادل!</vt:lpstr>
      <vt:lpstr>ایران الگوی نمونه!</vt:lpstr>
      <vt:lpstr>چالشهای سیاسی و امنیتی</vt:lpstr>
      <vt:lpstr>چالشهای سیاسی و امنیتی</vt:lpstr>
      <vt:lpstr>چالشهای سیاسی و امنیتی</vt:lpstr>
      <vt:lpstr>چالشهای سیاسی و امنیتی</vt:lpstr>
      <vt:lpstr>چالشهای سیاسی و امنیتی</vt:lpstr>
      <vt:lpstr>PowerPoint Presentation</vt:lpstr>
      <vt:lpstr>PowerPoint Presentation</vt:lpstr>
      <vt:lpstr>PowerPoint Presentation</vt:lpstr>
      <vt:lpstr>PowerPoint Presentation</vt:lpstr>
      <vt:lpstr>PowerPoint Presentation</vt:lpstr>
      <vt:lpstr>مهمترین علل پیری جمعیت</vt:lpstr>
      <vt:lpstr>تأثیرات اجرای برنامه تنظیم خانواده در ایران</vt:lpstr>
      <vt:lpstr>مهمترین پیامدهای پیری جمعیت</vt:lpstr>
      <vt:lpstr>مهمترین پیامدهای پیری جمعیت</vt:lpstr>
      <vt:lpstr>بررسی امنیتی و شناسایی  اتاق های فکر و بازوان اجرایی فعال در بحث کاهش نرخ رشد جمعیت در جمهوری اسلامی ایران  (با محوریت صندوق جمعیت) گزارش شماره 1    (تفصیلی)</vt:lpstr>
      <vt:lpstr>PowerPoint Presentation</vt:lpstr>
      <vt:lpstr>PowerPoint Presentation</vt:lpstr>
      <vt:lpstr>PowerPoint Presentation</vt:lpstr>
      <vt:lpstr>PowerPoint Presentation</vt:lpstr>
      <vt:lpstr>PowerPoint Presentation</vt:lpstr>
      <vt:lpstr>ميزان بودجه براي برنامه تنظيم خانواده از سال 1370 تا 1391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والسلام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sz.jonoush</dc:creator>
  <cp:lastModifiedBy>aliasghar imani</cp:lastModifiedBy>
  <cp:revision>125</cp:revision>
  <cp:lastPrinted>2014-07-14T14:27:25Z</cp:lastPrinted>
  <dcterms:created xsi:type="dcterms:W3CDTF">2014-07-08T10:26:05Z</dcterms:created>
  <dcterms:modified xsi:type="dcterms:W3CDTF">2014-07-14T14:27:34Z</dcterms:modified>
</cp:coreProperties>
</file>