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440" r:id="rId2"/>
    <p:sldId id="441" r:id="rId3"/>
    <p:sldId id="439" r:id="rId4"/>
    <p:sldId id="273" r:id="rId5"/>
    <p:sldId id="365" r:id="rId6"/>
    <p:sldId id="275" r:id="rId7"/>
    <p:sldId id="274" r:id="rId8"/>
    <p:sldId id="276" r:id="rId9"/>
    <p:sldId id="277" r:id="rId10"/>
    <p:sldId id="434" r:id="rId11"/>
    <p:sldId id="44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50" autoAdjust="0"/>
  </p:normalViewPr>
  <p:slideViewPr>
    <p:cSldViewPr>
      <p:cViewPr>
        <p:scale>
          <a:sx n="80" d="100"/>
          <a:sy n="80" d="100"/>
        </p:scale>
        <p:origin x="-108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5" d="100"/>
          <a:sy n="35" d="100"/>
        </p:scale>
        <p:origin x="-23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C719775-9C1F-43DD-BF68-C8C08B8B4AF0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B6E1F6-457D-4E1C-A422-7437B52A3F9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6274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799ED-EE28-4E02-B39C-8BCCF4A5BBF0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E3290-4690-421E-9D63-061C5A07F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5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10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8292-0520-4A11-9E21-E290E306BEE0}" type="datetime1">
              <a:rPr lang="en-US" smtClean="0"/>
              <a:t>4/19/2014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A1D2-CE3B-49ED-AC24-0A6C0FE0CBEC}" type="datetime1">
              <a:rPr lang="en-US" smtClean="0"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B7D1-8DB0-429B-A985-58A1E6E47D30}" type="datetime1">
              <a:rPr lang="en-US" smtClean="0"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cs typeface="B Titr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F6C3-A9D8-42D7-B816-7C0B5D4CB5F6}" type="datetime1">
              <a:rPr lang="en-US" smtClean="0"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B1E-FB08-4D97-8345-3DF4FEC15AE2}" type="datetime1">
              <a:rPr lang="en-US" smtClean="0"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45C2-261A-4421-8F26-88B771C14DF5}" type="datetime1">
              <a:rPr lang="en-US" smtClean="0"/>
              <a:t>4/19/2014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998-F0EC-4F71-B5EB-591D2EB0D34D}" type="datetime1">
              <a:rPr lang="en-US" smtClean="0"/>
              <a:t>4/19/2014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6E69A-17E3-4CC0-8961-1F176398748D}" type="datetime1">
              <a:rPr lang="en-US" smtClean="0"/>
              <a:t>4/19/2014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655D-6C80-4F00-9FD4-620C99AF2936}" type="datetime1">
              <a:rPr lang="en-US" smtClean="0"/>
              <a:t>4/19/2014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E5B-A6C8-4DA9-ADC4-4F48DA000490}" type="datetime1">
              <a:rPr lang="en-US" smtClean="0"/>
              <a:t>4/19/2014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8ABF-01CD-43A9-940C-21061B946C8F}" type="datetime1">
              <a:rPr lang="en-US" smtClean="0"/>
              <a:t>4/19/2014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7B8A43-775E-4E22-AEE9-81C23FD25642}" type="datetime1">
              <a:rPr lang="en-US" smtClean="0"/>
              <a:t>4/19/2014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03A72F-1100-4E64-BAB1-D85BD15939D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8BD8AC-6116-4279-9F6C-12FF504CD5FA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3" name="Picture 2" descr="In the name of G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838200"/>
            <a:ext cx="6596062" cy="480060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621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esktop\Jamiat\4064-111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3" y="1700808"/>
            <a:ext cx="1266957" cy="1629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r>
              <a:rPr lang="fa-IR" sz="4000" b="1" dirty="0" smtClean="0"/>
              <a:t>تأثیرات </a:t>
            </a:r>
            <a:r>
              <a:rPr lang="fa-IR" sz="4000" b="1" dirty="0"/>
              <a:t>اجرای برنامه تنظیم خانواده در ایران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 rtl="1">
              <a:lnSpc>
                <a:spcPct val="120000"/>
              </a:lnSpc>
              <a:buNone/>
            </a:pPr>
            <a:r>
              <a:rPr lang="fa-IR" b="1" dirty="0">
                <a:cs typeface="B Titr" pitchFamily="2" charset="-78"/>
              </a:rPr>
              <a:t>د)بعد نظامی</a:t>
            </a:r>
          </a:p>
          <a:p>
            <a:pPr marL="0" indent="0" algn="just" rtl="1">
              <a:lnSpc>
                <a:spcPct val="120000"/>
              </a:lnSpc>
              <a:buNone/>
            </a:pPr>
            <a:r>
              <a:rPr lang="fa-IR" sz="2400" b="1" dirty="0"/>
              <a:t>کاهش توان نظامي و قدرت بازدارندگي </a:t>
            </a:r>
            <a:r>
              <a:rPr lang="fa-IR" sz="2400" b="1" dirty="0" smtClean="0"/>
              <a:t>جوامع</a:t>
            </a:r>
            <a:endParaRPr lang="fa-IR" sz="2400" b="1" dirty="0"/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200" dirty="0" smtClean="0"/>
              <a:t>مشکل جدی در تامین نیرو برای ارتش و سپاه در 15 سال آینده با ادامه رشد منفی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200" dirty="0" smtClean="0"/>
              <a:t>با </a:t>
            </a:r>
            <a:r>
              <a:rPr lang="fa-IR" sz="2200" dirty="0"/>
              <a:t>این فرض که اکثر استان‌های حاشیه‌ای از قومیت‌ها و مذاهب مختلفی تشکیل شده که بعضا تحت تاثیر فرهنگ‌های بیرونی مثل عربستان سعودی و... هستند و رشد جمعیتی آن‌ها تقریبا 4 برابر استان‌های مرکزی است، در آینده نیروهای مسلح چه وضعیتی خواهند داشت؟ این درحالی است که طبق گزارش خبرگزاری‌ها، </a:t>
            </a:r>
            <a:r>
              <a:rPr lang="fa-IR" sz="2200" dirty="0" smtClean="0"/>
              <a:t>مطبوعات </a:t>
            </a:r>
            <a:r>
              <a:rPr lang="fa-IR" sz="2200" dirty="0"/>
              <a:t>رژیم اشغالگر فلسطین نوشتند، جمعیت اسرائیل یعنی دشمن اصلی ایران اسلامی، به 28/5 میلیون نفر رسیده است. بر اساس آخرین آمار بانک جهانی، جمعیت این رژیم </a:t>
            </a:r>
            <a:r>
              <a:rPr lang="fa-IR" sz="2200" dirty="0" smtClean="0"/>
              <a:t>هر </a:t>
            </a:r>
            <a:r>
              <a:rPr lang="fa-IR" sz="2200" dirty="0"/>
              <a:t>ساله به طور متوسط </a:t>
            </a:r>
            <a:r>
              <a:rPr lang="fa-IR" sz="2200" dirty="0" smtClean="0"/>
              <a:t>2.8 </a:t>
            </a:r>
            <a:r>
              <a:rPr lang="fa-IR" sz="2200" dirty="0"/>
              <a:t>درصد رشد داشته که بالاترین میزان رشد در جهان </a:t>
            </a:r>
            <a:r>
              <a:rPr lang="fa-IR" sz="2200" dirty="0" smtClean="0"/>
              <a:t>است.</a:t>
            </a:r>
            <a:r>
              <a:rPr lang="en-US" sz="2200" dirty="0" smtClean="0"/>
              <a:t>(</a:t>
            </a:r>
            <a:endParaRPr lang="fa-IR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44823"/>
            <a:ext cx="936960" cy="99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4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en-US" sz="5000" dirty="0" smtClean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cs typeface="B Titr" pitchFamily="2" charset="-78"/>
            </a:endParaRPr>
          </a:p>
          <a:p>
            <a:pPr algn="ctr"/>
            <a:r>
              <a:rPr lang="fa-IR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cs typeface="B Titr" pitchFamily="2" charset="-78"/>
              </a:rPr>
              <a:t>از توجه شما متشکریم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7854696" cy="17526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fa-IR" sz="50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Titr" pitchFamily="2" charset="-78"/>
              </a:rPr>
              <a:t> بررسی تأثیرات اجرای </a:t>
            </a:r>
            <a:endParaRPr lang="en-US" sz="5000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Titr" pitchFamily="2" charset="-78"/>
            </a:endParaRPr>
          </a:p>
          <a:p>
            <a:pPr algn="ctr"/>
            <a:r>
              <a:rPr lang="fa-IR" sz="5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Titr" pitchFamily="2" charset="-78"/>
              </a:rPr>
              <a:t>برنامه </a:t>
            </a:r>
            <a:r>
              <a:rPr lang="fa-IR" sz="50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Titr" pitchFamily="2" charset="-78"/>
              </a:rPr>
              <a:t>تنظیم خانواده در ایران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fa-IR" sz="4000" b="1" dirty="0" smtClean="0"/>
              <a:t>تأثیرات </a:t>
            </a:r>
            <a:r>
              <a:rPr lang="fa-IR" sz="4000" b="1" dirty="0"/>
              <a:t>اجرای برنامه تنظیم خانواده در ایران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08512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1600" dirty="0">
                <a:cs typeface="B Titr" pitchFamily="2" charset="-78"/>
              </a:rPr>
              <a:t>الف:فرهنگی</a:t>
            </a:r>
            <a:r>
              <a:rPr lang="en-US" sz="1600" dirty="0">
                <a:cs typeface="B Titr" pitchFamily="2" charset="-78"/>
              </a:rPr>
              <a:t>   </a:t>
            </a:r>
            <a:endParaRPr lang="fa-IR" sz="1600" dirty="0">
              <a:cs typeface="B Titr" pitchFamily="2" charset="-78"/>
            </a:endParaRPr>
          </a:p>
          <a:p>
            <a:pPr marL="0" indent="0" algn="r" rtl="1">
              <a:buNone/>
            </a:pPr>
            <a:r>
              <a:rPr lang="fa-IR" sz="1700" dirty="0" smtClean="0"/>
              <a:t>1-آسیب‌های </a:t>
            </a:r>
            <a:r>
              <a:rPr lang="fa-IR" sz="1700" dirty="0"/>
              <a:t>اخلاقی و </a:t>
            </a:r>
            <a:r>
              <a:rPr lang="fa-IR" sz="1700" dirty="0" smtClean="0"/>
              <a:t>تربیتی</a:t>
            </a:r>
          </a:p>
          <a:p>
            <a:pPr marL="0" indent="0" algn="r" rtl="1">
              <a:buNone/>
            </a:pPr>
            <a:r>
              <a:rPr lang="fa-IR" sz="1700" dirty="0" smtClean="0"/>
              <a:t>2- </a:t>
            </a:r>
            <a:r>
              <a:rPr lang="fa-IR" sz="1700" dirty="0"/>
              <a:t>بحران </a:t>
            </a:r>
            <a:r>
              <a:rPr lang="fa-IR" sz="1700" dirty="0" smtClean="0"/>
              <a:t>ساختاري خانواده</a:t>
            </a:r>
            <a:endParaRPr lang="fa-IR" sz="1700" dirty="0"/>
          </a:p>
          <a:p>
            <a:pPr marL="0" indent="0" algn="r" rtl="1">
              <a:buNone/>
            </a:pPr>
            <a:r>
              <a:rPr lang="fa-IR" sz="1700" dirty="0" smtClean="0"/>
              <a:t>3-آموزش‌های </a:t>
            </a:r>
            <a:r>
              <a:rPr lang="fa-IR" sz="1700" dirty="0"/>
              <a:t>جنسی </a:t>
            </a:r>
            <a:r>
              <a:rPr lang="fa-IR" sz="1700" dirty="0" smtClean="0"/>
              <a:t>نادرست</a:t>
            </a:r>
          </a:p>
          <a:p>
            <a:pPr marL="0" indent="0" algn="r" rtl="1">
              <a:buNone/>
            </a:pPr>
            <a:r>
              <a:rPr lang="fa-IR" sz="1700" dirty="0" smtClean="0"/>
              <a:t>4- </a:t>
            </a:r>
            <a:r>
              <a:rPr lang="fa-IR" sz="1700" dirty="0"/>
              <a:t>سوء استفاده از عملکرد ایران به عنوان الگوی منطقه و کشورهای اسلامی </a:t>
            </a:r>
            <a:endParaRPr lang="fa-IR" sz="1700" dirty="0" smtClean="0"/>
          </a:p>
          <a:p>
            <a:pPr marL="0" indent="0">
              <a:buNone/>
            </a:pPr>
            <a:r>
              <a:rPr lang="fa-IR" sz="1700" dirty="0"/>
              <a:t>5- همکاری در مورد تنظیم خانواده با سازمان ملل نقطه شروعی برای سایر </a:t>
            </a:r>
            <a:r>
              <a:rPr lang="fa-IR" sz="1700" dirty="0" smtClean="0"/>
              <a:t>فعّالیّت‌ها</a:t>
            </a:r>
          </a:p>
          <a:p>
            <a:pPr marL="0" indent="0" algn="r" rtl="1">
              <a:buNone/>
            </a:pPr>
            <a:r>
              <a:rPr lang="fa-IR" sz="1700" dirty="0" smtClean="0"/>
              <a:t>6- کاهش جمعيت در سن کار و افزايش مهاجرين خارجي و تغييرات هويتي و فرهنگي</a:t>
            </a:r>
          </a:p>
          <a:p>
            <a:pPr marL="0" indent="0" algn="r" rtl="1">
              <a:buNone/>
            </a:pPr>
            <a:r>
              <a:rPr lang="fa-IR" sz="1600" dirty="0" smtClean="0">
                <a:cs typeface="B Titr" pitchFamily="2" charset="-78"/>
              </a:rPr>
              <a:t>ب</a:t>
            </a:r>
            <a:r>
              <a:rPr lang="fa-IR" sz="1600" dirty="0">
                <a:cs typeface="B Titr" pitchFamily="2" charset="-78"/>
              </a:rPr>
              <a:t>) بعد جمعیّت شناسی</a:t>
            </a:r>
            <a:endParaRPr lang="en-US" sz="1600" dirty="0">
              <a:cs typeface="B Titr" pitchFamily="2" charset="-78"/>
            </a:endParaRPr>
          </a:p>
          <a:p>
            <a:pPr marL="0" indent="0" algn="r" rtl="1">
              <a:buNone/>
            </a:pPr>
            <a:r>
              <a:rPr lang="fa-IR" sz="1700" dirty="0"/>
              <a:t>1-به هم خوردن توازن نسبی جمعیّت در امر ازدواج </a:t>
            </a:r>
            <a:endParaRPr lang="fa-IR" sz="1700" dirty="0" smtClean="0"/>
          </a:p>
          <a:p>
            <a:pPr marL="0" indent="0" algn="r" rtl="1">
              <a:buNone/>
            </a:pPr>
            <a:r>
              <a:rPr lang="fa-IR" sz="1700" dirty="0"/>
              <a:t>2-پیرشدن جمعیّت </a:t>
            </a:r>
            <a:r>
              <a:rPr lang="fa-IR" sz="1700" dirty="0" smtClean="0"/>
              <a:t>و کاهش سرمایه‌های انسانی</a:t>
            </a:r>
          </a:p>
          <a:p>
            <a:pPr marL="0" indent="0" algn="r" rtl="1">
              <a:buNone/>
            </a:pPr>
            <a:r>
              <a:rPr lang="fa-IR" sz="1700" dirty="0"/>
              <a:t>3-کاهش جمعیّت شیعه و افزایش نسبی </a:t>
            </a:r>
            <a:r>
              <a:rPr lang="fa-IR" sz="1700" dirty="0" smtClean="0"/>
              <a:t>اقلیت‌های </a:t>
            </a:r>
            <a:r>
              <a:rPr lang="fa-IR" sz="1700" dirty="0"/>
              <a:t>سنّی مذهب </a:t>
            </a:r>
          </a:p>
          <a:p>
            <a:pPr marL="0" indent="0" algn="r" rtl="1">
              <a:buNone/>
            </a:pPr>
            <a:r>
              <a:rPr lang="fa-IR" sz="1600" dirty="0" smtClean="0">
                <a:cs typeface="B Titr" pitchFamily="2" charset="-78"/>
              </a:rPr>
              <a:t>ج</a:t>
            </a:r>
            <a:r>
              <a:rPr lang="fa-IR" sz="1600" dirty="0">
                <a:cs typeface="B Titr" pitchFamily="2" charset="-78"/>
              </a:rPr>
              <a:t>) بعد اقتصادی– اجتماعی</a:t>
            </a:r>
            <a:endParaRPr lang="en-US" sz="1600" dirty="0">
              <a:cs typeface="B Titr" pitchFamily="2" charset="-78"/>
            </a:endParaRPr>
          </a:p>
          <a:p>
            <a:pPr marL="0" indent="0" algn="r" rtl="1">
              <a:buNone/>
            </a:pPr>
            <a:r>
              <a:rPr lang="fa-IR" sz="1700" dirty="0"/>
              <a:t>1-</a:t>
            </a:r>
            <a:r>
              <a:rPr lang="en-US" sz="1700" dirty="0"/>
              <a:t> </a:t>
            </a:r>
            <a:r>
              <a:rPr lang="fa-IR" sz="1700" dirty="0"/>
              <a:t>عدم نشاط اقتصادی-اجتماعی به موجب پیری </a:t>
            </a:r>
            <a:r>
              <a:rPr lang="fa-IR" sz="1700" dirty="0" smtClean="0"/>
              <a:t>جمعیت</a:t>
            </a:r>
          </a:p>
          <a:p>
            <a:pPr marL="0" indent="0" algn="r" rtl="1">
              <a:buNone/>
            </a:pPr>
            <a:r>
              <a:rPr lang="fa-IR" sz="1700" dirty="0" smtClean="0"/>
              <a:t>2- </a:t>
            </a:r>
            <a:r>
              <a:rPr lang="fa-IR" sz="1700" dirty="0"/>
              <a:t>افزایش تقاضای اشتغال زنان</a:t>
            </a:r>
          </a:p>
          <a:p>
            <a:pPr marL="0" indent="0" algn="r" rtl="1">
              <a:buNone/>
            </a:pPr>
            <a:r>
              <a:rPr lang="fa-IR" sz="1700" dirty="0" smtClean="0"/>
              <a:t>3- افزایش </a:t>
            </a:r>
            <a:r>
              <a:rPr lang="fa-IR" sz="1700" dirty="0"/>
              <a:t>بیکاری مردان</a:t>
            </a:r>
          </a:p>
          <a:p>
            <a:pPr marL="0" indent="0" algn="r" rtl="1">
              <a:buNone/>
            </a:pPr>
            <a:r>
              <a:rPr lang="fa-IR" sz="1600" dirty="0" smtClean="0">
                <a:cs typeface="B Titr" pitchFamily="2" charset="-78"/>
              </a:rPr>
              <a:t>د)بعد </a:t>
            </a:r>
            <a:r>
              <a:rPr lang="fa-IR" sz="1600" dirty="0">
                <a:cs typeface="B Titr" pitchFamily="2" charset="-78"/>
              </a:rPr>
              <a:t>نظامی</a:t>
            </a:r>
          </a:p>
          <a:p>
            <a:pPr marL="0" indent="0" algn="r" rtl="1">
              <a:buNone/>
            </a:pPr>
            <a:r>
              <a:rPr lang="fa-IR" sz="1700" dirty="0"/>
              <a:t>کاهش توان نظامي و قدرت بازدارندگي </a:t>
            </a:r>
            <a:r>
              <a:rPr lang="fa-IR" sz="1700" dirty="0" smtClean="0"/>
              <a:t>جوامع</a:t>
            </a:r>
          </a:p>
          <a:p>
            <a:pPr marL="0" indent="0" algn="r" rtl="1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3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57324"/>
            <a:ext cx="2762250" cy="1971675"/>
          </a:xfrm>
          <a:prstGeom prst="round2Diag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fa-IR" sz="4000" b="1" dirty="0" smtClean="0"/>
              <a:t>تأثیرات </a:t>
            </a:r>
            <a:r>
              <a:rPr lang="fa-IR" sz="4000" b="1" dirty="0"/>
              <a:t>اجرای برنامه </a:t>
            </a:r>
            <a:r>
              <a:rPr lang="fa-IR" sz="4000" b="1" dirty="0" smtClean="0"/>
              <a:t>تنظیم </a:t>
            </a:r>
            <a:r>
              <a:rPr lang="fa-IR" sz="4000" b="1" dirty="0"/>
              <a:t>خانواده در </a:t>
            </a:r>
            <a:r>
              <a:rPr lang="fa-IR" sz="4000" b="1" dirty="0" smtClean="0"/>
              <a:t>ایران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8192"/>
            <a:ext cx="8229600" cy="438912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lnSpc>
                <a:spcPct val="160000"/>
              </a:lnSpc>
              <a:buNone/>
            </a:pPr>
            <a:r>
              <a:rPr lang="fa-IR" sz="3100" b="1" dirty="0" smtClean="0">
                <a:cs typeface="B Titr" pitchFamily="2" charset="-78"/>
              </a:rPr>
              <a:t>الف:فرهنگی</a:t>
            </a:r>
            <a:r>
              <a:rPr lang="en-US" sz="3100" b="1" dirty="0" smtClean="0">
                <a:solidFill>
                  <a:srgbClr val="FF0000"/>
                </a:solidFill>
                <a:cs typeface="B Titr" pitchFamily="2" charset="-78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endParaRPr lang="fa-IR" b="1" dirty="0">
              <a:solidFill>
                <a:srgbClr val="FF0000"/>
              </a:solidFill>
              <a:cs typeface="B Titr" pitchFamily="2" charset="-78"/>
            </a:endParaRPr>
          </a:p>
          <a:p>
            <a:pPr marL="0" indent="0" algn="r" rtl="1">
              <a:lnSpc>
                <a:spcPct val="160000"/>
              </a:lnSpc>
              <a:buNone/>
            </a:pPr>
            <a:r>
              <a:rPr lang="fa-IR" sz="2800" b="1" dirty="0" smtClean="0"/>
              <a:t>1-آسیب‌های </a:t>
            </a:r>
            <a:r>
              <a:rPr lang="fa-IR" sz="2800" b="1" dirty="0"/>
              <a:t>اخلاقی و </a:t>
            </a:r>
            <a:r>
              <a:rPr lang="fa-IR" sz="2800" b="1" dirty="0" smtClean="0"/>
              <a:t>تربیتی</a:t>
            </a:r>
          </a:p>
          <a:p>
            <a:pPr marL="0" indent="0" algn="r" rtl="1">
              <a:lnSpc>
                <a:spcPct val="160000"/>
              </a:lnSpc>
              <a:buNone/>
            </a:pPr>
            <a:r>
              <a:rPr lang="fa-IR" b="1" dirty="0" smtClean="0"/>
              <a:t>تاثیر سوء تک فرزندی و رفاه بر رفتار والدین و کودکان </a:t>
            </a:r>
          </a:p>
          <a:p>
            <a:pPr marL="0" indent="0" algn="r" rtl="1">
              <a:lnSpc>
                <a:spcPct val="160000"/>
              </a:lnSpc>
              <a:buNone/>
            </a:pPr>
            <a:r>
              <a:rPr lang="fa-IR" dirty="0" smtClean="0"/>
              <a:t>کودکان </a:t>
            </a:r>
            <a:r>
              <a:rPr lang="fa-IR" dirty="0"/>
              <a:t>در خانواده‌های تک فرزندی در سلسله‌ی فراوانی از خواسته‌های بی پایان خود رشد </a:t>
            </a:r>
            <a:r>
              <a:rPr lang="fa-IR" dirty="0" smtClean="0"/>
              <a:t>می‌کنند </a:t>
            </a:r>
            <a:r>
              <a:rPr lang="fa-IR" dirty="0"/>
              <a:t>که همه یا اکثر آنها اجابت می‌شود. مفاهیم اخلاقی‌ای نظیر کف نفس و قناعت، ایثار و گذشت برای دیگری، تلاش در جهت استقلال شخصیت بگونه‌ای مسئولانه برای کودکان تجزیه نمی‌شود. از سوی دیگر به دلیل اصالت رفاه و لذت، والدین نیز فرزند بیشتر را مزاحم تلقی </a:t>
            </a:r>
            <a:r>
              <a:rPr lang="fa-IR" dirty="0" smtClean="0"/>
              <a:t>می‌کنند</a:t>
            </a:r>
            <a:r>
              <a:rPr lang="fa-IR" dirty="0"/>
              <a:t>. بدیهی است که فرزندان در رشد و ارتقای شخصیت والدینشان تاثیر دارند. در خانواده‌های تک فرزند، والدین نیز از تاثیرات مثبت فرزندان، کم بهره می‌مانند</a:t>
            </a:r>
            <a:r>
              <a:rPr lang="fa-I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5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797152"/>
            <a:ext cx="2174158" cy="202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fa-IR" sz="4000" b="1" dirty="0" smtClean="0"/>
              <a:t>تأثیرات </a:t>
            </a:r>
            <a:r>
              <a:rPr lang="fa-IR" sz="4000" b="1" dirty="0"/>
              <a:t>اجرای برنامه تنظیم خانواده در ایران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5259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200" b="1" dirty="0"/>
              <a:t>2- بحران ساختاري </a:t>
            </a:r>
            <a:r>
              <a:rPr lang="fa-IR" sz="2200" b="1" dirty="0" smtClean="0"/>
              <a:t>خانواده:</a:t>
            </a:r>
            <a:r>
              <a:rPr lang="fa-IR" sz="2200" dirty="0" smtClean="0"/>
              <a:t> </a:t>
            </a:r>
            <a:endParaRPr lang="en-US" sz="2200" dirty="0" smtClean="0"/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000" dirty="0" smtClean="0"/>
              <a:t>تغییر شکل سنتی تشکیل خانواده و تعربف نقش زنان و مردان در خانه و تعهدات و قیود خانوادگی؛ به‌ دلیل حضور بیشتر زنان در آموزش و اشتغال و شیوع ارزش‌های اجتماعی طبقه متوسط غرب در جوامع در حال توسعه</a:t>
            </a:r>
            <a:r>
              <a:rPr lang="fa-IR" sz="2000" b="1" dirty="0"/>
              <a:t> 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0" y="3717032"/>
            <a:ext cx="7496099" cy="1913962"/>
            <a:chOff x="595880" y="4010049"/>
            <a:chExt cx="9463733" cy="4133064"/>
          </a:xfrm>
        </p:grpSpPr>
        <p:sp>
          <p:nvSpPr>
            <p:cNvPr id="5" name="Rectangle 4"/>
            <p:cNvSpPr/>
            <p:nvPr/>
          </p:nvSpPr>
          <p:spPr>
            <a:xfrm>
              <a:off x="595880" y="5446982"/>
              <a:ext cx="3124200" cy="114300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>
              <a:defPPr>
                <a:defRPr lang="fa-IR"/>
              </a:defPPr>
              <a:lvl1pPr marL="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a-IR" dirty="0" smtClean="0">
                  <a:solidFill>
                    <a:schemeClr val="tx1"/>
                  </a:solidFill>
                  <a:cs typeface="B Nazanin" pitchFamily="2" charset="-78"/>
                </a:rPr>
                <a:t>بحران ساختاري خانواده</a:t>
              </a:r>
              <a:endParaRPr lang="fa-IR" dirty="0">
                <a:solidFill>
                  <a:schemeClr val="tx1"/>
                </a:solidFill>
                <a:cs typeface="B Nazanin" pitchFamily="2" charset="-78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868615" y="4010049"/>
              <a:ext cx="4190998" cy="413306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>
              <a:defPPr>
                <a:defRPr lang="fa-IR"/>
              </a:defPPr>
              <a:lvl1pPr marL="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Arial" pitchFamily="34" charset="0"/>
                <a:buChar char="•"/>
              </a:pPr>
              <a:r>
                <a:rPr lang="fa-IR" dirty="0" smtClean="0">
                  <a:solidFill>
                    <a:schemeClr val="tx1"/>
                  </a:solidFill>
                  <a:cs typeface="B Nazanin" pitchFamily="2" charset="-78"/>
                </a:rPr>
                <a:t> افزايش سن ازدواج، </a:t>
              </a:r>
            </a:p>
            <a:p>
              <a:pPr>
                <a:buFont typeface="Arial" pitchFamily="34" charset="0"/>
                <a:buChar char="•"/>
              </a:pPr>
              <a:r>
                <a:rPr lang="fa-IR" dirty="0" smtClean="0">
                  <a:solidFill>
                    <a:schemeClr val="tx1"/>
                  </a:solidFill>
                  <a:cs typeface="B Nazanin" pitchFamily="2" charset="-78"/>
                </a:rPr>
                <a:t> تمايل كمتر به تشكيل خانواده</a:t>
              </a:r>
            </a:p>
            <a:p>
              <a:pPr>
                <a:buFont typeface="Arial" pitchFamily="34" charset="0"/>
                <a:buChar char="•"/>
              </a:pPr>
              <a:r>
                <a:rPr lang="fa-IR" dirty="0" smtClean="0">
                  <a:solidFill>
                    <a:schemeClr val="tx1"/>
                  </a:solidFill>
                  <a:cs typeface="B Nazanin" pitchFamily="2" charset="-78"/>
                </a:rPr>
                <a:t> افزايش ناسازگاري‌هاي زوجين</a:t>
              </a:r>
            </a:p>
            <a:p>
              <a:pPr>
                <a:buFont typeface="Arial" pitchFamily="34" charset="0"/>
                <a:buChar char="•"/>
              </a:pPr>
              <a:r>
                <a:rPr lang="fa-IR" dirty="0" smtClean="0">
                  <a:solidFill>
                    <a:schemeClr val="tx1"/>
                  </a:solidFill>
                  <a:cs typeface="B Nazanin" pitchFamily="2" charset="-78"/>
                </a:rPr>
                <a:t> افزايش طلاق</a:t>
              </a:r>
            </a:p>
            <a:p>
              <a:pPr>
                <a:buFont typeface="Arial" pitchFamily="34" charset="0"/>
                <a:buChar char="•"/>
              </a:pPr>
              <a:r>
                <a:rPr lang="fa-IR" dirty="0" smtClean="0">
                  <a:solidFill>
                    <a:schemeClr val="tx1"/>
                  </a:solidFill>
                  <a:cs typeface="B Nazanin" pitchFamily="2" charset="-78"/>
                </a:rPr>
                <a:t> كاهش نرخ شيوع ازداوج</a:t>
              </a:r>
            </a:p>
            <a:p>
              <a:pPr>
                <a:buFont typeface="Arial" pitchFamily="34" charset="0"/>
                <a:buChar char="•"/>
              </a:pPr>
              <a:r>
                <a:rPr lang="fa-IR" dirty="0" smtClean="0">
                  <a:solidFill>
                    <a:schemeClr val="tx1"/>
                  </a:solidFill>
                  <a:cs typeface="B Nazanin" pitchFamily="2" charset="-78"/>
                </a:rPr>
                <a:t> افزايش نرخ تجرد قطعي</a:t>
              </a:r>
            </a:p>
            <a:p>
              <a:pPr>
                <a:buFont typeface="Arial" pitchFamily="34" charset="0"/>
                <a:buChar char="•"/>
              </a:pPr>
              <a:r>
                <a:rPr lang="fa-IR" dirty="0" smtClean="0">
                  <a:solidFill>
                    <a:schemeClr val="tx1"/>
                  </a:solidFill>
                  <a:cs typeface="B Nazanin" pitchFamily="2" charset="-78"/>
                </a:rPr>
                <a:t> تمايل كمتر براي داشتن فرزند</a:t>
              </a:r>
              <a:endParaRPr lang="fa-IR" dirty="0">
                <a:solidFill>
                  <a:schemeClr val="tx1"/>
                </a:solidFill>
                <a:cs typeface="B Nazanin" pitchFamily="2" charset="-78"/>
              </a:endParaRPr>
            </a:p>
          </p:txBody>
        </p:sp>
        <p:sp>
          <p:nvSpPr>
            <p:cNvPr id="7" name="Striped Right Arrow 6"/>
            <p:cNvSpPr/>
            <p:nvPr/>
          </p:nvSpPr>
          <p:spPr>
            <a:xfrm rot="10800000">
              <a:off x="4226940" y="5294580"/>
              <a:ext cx="914400" cy="1447799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>
              <a:defPPr>
                <a:defRPr lang="fa-IR"/>
              </a:defPPr>
              <a:lvl1pPr marL="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a-IR"/>
            </a:p>
          </p:txBody>
        </p:sp>
      </p:grpSp>
    </p:spTree>
    <p:extLst>
      <p:ext uri="{BB962C8B-B14F-4D97-AF65-F5344CB8AC3E}">
        <p14:creationId xmlns:p14="http://schemas.microsoft.com/office/powerpoint/2010/main" val="86355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fa-IR" sz="4000" b="1" dirty="0" smtClean="0"/>
              <a:t>تأثیرات اجرای برنامه تنظیم خانواده در ایران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89120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200" b="1" dirty="0" smtClean="0"/>
              <a:t>3-آموزش‌های جنسی نادرست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200" dirty="0" smtClean="0"/>
              <a:t>-</a:t>
            </a:r>
            <a:r>
              <a:rPr lang="fa-IR" sz="2000" dirty="0" smtClean="0"/>
              <a:t> تغییر تنظیم خانواده به موضوع بهداشت باروری     مسئله کنترل باروری شامل مواردی که حتی خانواده ای وجود ندارد می‌شود.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000" dirty="0" smtClean="0"/>
              <a:t> - تکیه مباحث بر جنبه‌های حقوقی آن ببش از جنبه بهداشتی آن</a:t>
            </a:r>
            <a:endParaRPr lang="en-US" sz="2000" dirty="0" smtClean="0"/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000" dirty="0" smtClean="0"/>
              <a:t>- نتایج: عادی نمودن روابط جنسی نامشروع، تاکید بر آموزش روش‌های پیشگیری از بارداری در سنین پایین، اصرار بر آموزش فنّی و حرفه‌ای دختران به منظور اشتغال بیرون از خانه (تأخیر در ازدواج و باروری)، عادی نمودن خود ارضایی، آزادی سقط جنین و...)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572000" y="285293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80" y="2996952"/>
            <a:ext cx="130033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0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348882"/>
            <a:ext cx="4680520" cy="244827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fa-IR" sz="4000" b="1" dirty="0" smtClean="0"/>
              <a:t>تأثیرات </a:t>
            </a:r>
            <a:r>
              <a:rPr lang="fa-IR" sz="4000" b="1" dirty="0"/>
              <a:t>اجرای برنامه تنظیم خانواده در ایران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32" y="1844824"/>
            <a:ext cx="8229600" cy="4389120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200" dirty="0" smtClean="0"/>
              <a:t>4- </a:t>
            </a:r>
            <a:r>
              <a:rPr lang="fa-IR" sz="2200" b="1" dirty="0" smtClean="0"/>
              <a:t>سوء استفاده از عملکرد ایران به عنوان الگوی منطقه و کشورهای اسلامی </a:t>
            </a:r>
            <a:endParaRPr lang="en-US" sz="2200" dirty="0" smtClean="0"/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000" dirty="0" smtClean="0"/>
              <a:t>شناخته شدن ایران به عنوان حکومتی اصولگرا، به جهت پایبندی به اعتقادات دینی و اجرای فرامین الهی قابلیت تبلیغ عملکردهای آن برای سودگران را فراهم کرده است.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200" b="1" dirty="0" smtClean="0"/>
              <a:t>5- </a:t>
            </a:r>
            <a:r>
              <a:rPr lang="fa-IR" sz="2200" b="1" dirty="0"/>
              <a:t>همکاری در مورد تنظیم خانواده با سازمان ملل نقطه شروعی برای سایر </a:t>
            </a:r>
            <a:r>
              <a:rPr lang="fa-IR" sz="2200" b="1" dirty="0" smtClean="0"/>
              <a:t>فعّالیّت‌ها</a:t>
            </a:r>
            <a:endParaRPr lang="en-US" sz="2200" b="1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000" dirty="0" smtClean="0"/>
              <a:t>اگر </a:t>
            </a:r>
            <a:r>
              <a:rPr lang="fa-IR" sz="2000" dirty="0"/>
              <a:t>چه دولت ایران تنظیم خانواده را با هدف بهبود برنامه ریزی های اجتماعی واقتصادی دنبال نموده است </a:t>
            </a:r>
            <a:r>
              <a:rPr lang="fa-IR" sz="2000" dirty="0" smtClean="0"/>
              <a:t>امّا سازمان‌های </a:t>
            </a:r>
            <a:r>
              <a:rPr lang="fa-IR" sz="2000" dirty="0"/>
              <a:t>بین المللی جنبه های حقوقی  آن را پررنگ نموده و سعی در گسترش </a:t>
            </a:r>
            <a:r>
              <a:rPr lang="fa-IR" sz="2000" dirty="0" smtClean="0"/>
              <a:t>دیدگاه‌های </a:t>
            </a:r>
            <a:r>
              <a:rPr lang="fa-IR" sz="2000" dirty="0"/>
              <a:t>غربی و فمنیستی دارند. </a:t>
            </a: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a-IR" sz="2200" b="1" dirty="0"/>
              <a:t>6</a:t>
            </a:r>
            <a:r>
              <a:rPr lang="fa-IR" sz="2200" b="1" dirty="0" smtClean="0"/>
              <a:t>- </a:t>
            </a:r>
            <a:r>
              <a:rPr lang="fa-IR" sz="2200" b="1" dirty="0"/>
              <a:t>کاهش جمعيت در سن کار و افزايش مهاجرين خارجي و تغييرات هويتي و فرهنگي</a:t>
            </a:r>
            <a:endParaRPr lang="en-US" sz="2200" b="1" dirty="0"/>
          </a:p>
          <a:p>
            <a:pPr marL="0" indent="0" algn="r" rtl="1">
              <a:lnSpc>
                <a:spcPct val="150000"/>
              </a:lnSpc>
              <a:buNone/>
            </a:pPr>
            <a:endParaRPr lang="en-US" sz="2200" dirty="0" smtClean="0"/>
          </a:p>
          <a:p>
            <a:pPr marL="0" indent="0" algn="r" rtl="1">
              <a:lnSpc>
                <a:spcPct val="150000"/>
              </a:lnSpc>
              <a:buNone/>
            </a:pPr>
            <a:endParaRPr lang="en-US" sz="2200" dirty="0"/>
          </a:p>
          <a:p>
            <a:pPr marL="0" indent="0" algn="r" rtl="1">
              <a:lnSpc>
                <a:spcPct val="150000"/>
              </a:lnSpc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9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fa-IR" sz="4000" b="1" dirty="0" smtClean="0"/>
              <a:t>تأثیرات </a:t>
            </a:r>
            <a:r>
              <a:rPr lang="fa-IR" sz="4000" b="1" dirty="0"/>
              <a:t>اجرای برنامه تنظیم خانواده در ایران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10000"/>
              </a:lnSpc>
              <a:buNone/>
            </a:pPr>
            <a:r>
              <a:rPr lang="fa-IR" sz="2600" b="1" dirty="0">
                <a:cs typeface="B Titr" pitchFamily="2" charset="-78"/>
              </a:rPr>
              <a:t>ب) بعد جمعیّت شناسی</a:t>
            </a:r>
            <a:endParaRPr lang="en-US" sz="2600" b="1" dirty="0">
              <a:cs typeface="B Titr" pitchFamily="2" charset="-78"/>
            </a:endParaRPr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400" b="1" dirty="0" smtClean="0"/>
              <a:t>1- به </a:t>
            </a:r>
            <a:r>
              <a:rPr lang="fa-IR" sz="2400" b="1" dirty="0"/>
              <a:t>هم خوردن توازن نسبی جمعیّت در امر ازدواج </a:t>
            </a:r>
            <a:endParaRPr lang="en-US" sz="2400" b="1" dirty="0"/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400" b="1" dirty="0" smtClean="0"/>
              <a:t>2-پیرشدن </a:t>
            </a:r>
            <a:r>
              <a:rPr lang="fa-IR" sz="2400" b="1" dirty="0"/>
              <a:t>جمعیّت </a:t>
            </a:r>
            <a:endParaRPr lang="en-US" sz="2400" b="1" dirty="0"/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200" dirty="0" smtClean="0"/>
              <a:t>با </a:t>
            </a:r>
            <a:r>
              <a:rPr lang="fa-IR" sz="2200" dirty="0"/>
              <a:t>کاهش نرخ رشد جمعیّت به تدریج از جوانی جمعیّت کاسته  و به </a:t>
            </a:r>
            <a:r>
              <a:rPr lang="fa-IR" sz="2200" dirty="0" smtClean="0"/>
              <a:t>سمت</a:t>
            </a:r>
            <a:endParaRPr lang="en-US" sz="2200" dirty="0" smtClean="0"/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200" dirty="0" smtClean="0"/>
              <a:t> </a:t>
            </a:r>
            <a:r>
              <a:rPr lang="fa-IR" sz="2200" dirty="0"/>
              <a:t>پیری تغییر می یابد. در واقع با اجرای برنامه تنظیم خانواده امید به </a:t>
            </a:r>
            <a:r>
              <a:rPr lang="fa-IR" sz="2200" dirty="0" smtClean="0"/>
              <a:t>زندگی</a:t>
            </a:r>
            <a:endParaRPr lang="en-US" sz="2200" dirty="0" smtClean="0"/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200" dirty="0" smtClean="0"/>
              <a:t> </a:t>
            </a:r>
            <a:r>
              <a:rPr lang="fa-IR" sz="2200" dirty="0"/>
              <a:t>رو به افزایش </a:t>
            </a:r>
            <a:r>
              <a:rPr lang="fa-IR" sz="2200" dirty="0" smtClean="0"/>
              <a:t>می‌رود </a:t>
            </a:r>
            <a:r>
              <a:rPr lang="fa-IR" sz="2200" dirty="0"/>
              <a:t>و از میزان مرگ و میر کودکان هم کاسته </a:t>
            </a:r>
            <a:r>
              <a:rPr lang="fa-IR" sz="2200" dirty="0" smtClean="0"/>
              <a:t>می‌شود</a:t>
            </a:r>
            <a:r>
              <a:rPr lang="fa-IR" sz="2200" dirty="0"/>
              <a:t>. </a:t>
            </a:r>
            <a:endParaRPr lang="en-US" sz="2200" dirty="0" smtClean="0"/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200" dirty="0" smtClean="0"/>
              <a:t>بدین </a:t>
            </a:r>
            <a:r>
              <a:rPr lang="fa-IR" sz="2200" dirty="0"/>
              <a:t>ترتیب جمعیّت </a:t>
            </a:r>
            <a:r>
              <a:rPr lang="fa-IR" sz="2200" dirty="0" smtClean="0"/>
              <a:t>سالمند هم </a:t>
            </a:r>
            <a:r>
              <a:rPr lang="fa-IR" sz="2200" dirty="0"/>
              <a:t>بیشتر </a:t>
            </a:r>
            <a:r>
              <a:rPr lang="fa-IR" sz="2200" dirty="0" smtClean="0"/>
              <a:t>می‌شود</a:t>
            </a:r>
            <a:r>
              <a:rPr lang="fa-IR" sz="2200" dirty="0"/>
              <a:t>. </a:t>
            </a:r>
            <a:endParaRPr lang="en-US" sz="2200" dirty="0" smtClean="0"/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400" b="1" dirty="0" smtClean="0"/>
              <a:t>3-کاهش جمعیّت شیعه و افزایش نسبی اقلیت‌های سنّی مذهب 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200" dirty="0" smtClean="0"/>
              <a:t>در </a:t>
            </a:r>
            <a:r>
              <a:rPr lang="fa-IR" sz="2200" dirty="0"/>
              <a:t>مناطق سنی نشین </a:t>
            </a:r>
            <a:r>
              <a:rPr lang="fa-IR" sz="2200" dirty="0" smtClean="0"/>
              <a:t>برنامه‌های </a:t>
            </a:r>
            <a:r>
              <a:rPr lang="fa-IR" sz="2200" dirty="0"/>
              <a:t>تنظیم خانواده کمتر اجرا </a:t>
            </a:r>
            <a:r>
              <a:rPr lang="fa-IR" sz="2200" dirty="0" smtClean="0"/>
              <a:t>می‌شود.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400" b="1" dirty="0" smtClean="0"/>
              <a:t>4-کاهش </a:t>
            </a:r>
            <a:r>
              <a:rPr lang="fa-IR" sz="2400" b="1" dirty="0"/>
              <a:t>سرمایه انسانی </a:t>
            </a:r>
            <a:endParaRPr lang="fa-IR" sz="2400" b="1" dirty="0" smtClean="0"/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sz="2200" dirty="0" smtClean="0"/>
              <a:t>رشد </a:t>
            </a:r>
            <a:r>
              <a:rPr lang="fa-IR" sz="2200" dirty="0"/>
              <a:t>منفی جمعیّت از میزان نیروی انسانی فعّال کاسته و حرکت بدنه اصلی جامعه و نیروی محرّکه آن کم شود. </a:t>
            </a:r>
            <a:endParaRPr lang="en-US" sz="2200" dirty="0"/>
          </a:p>
          <a:p>
            <a:pPr marL="0" indent="0" algn="r" rtl="1">
              <a:lnSpc>
                <a:spcPct val="110000"/>
              </a:lnSpc>
              <a:buNone/>
            </a:pPr>
            <a:endParaRPr lang="en-US" sz="2200" dirty="0"/>
          </a:p>
          <a:p>
            <a:pPr marL="0" indent="0" algn="r" rtl="1">
              <a:lnSpc>
                <a:spcPct val="110000"/>
              </a:lnSpc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2035" y="2060848"/>
            <a:ext cx="2723781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82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fa-IR" sz="4000" b="1" dirty="0" smtClean="0"/>
              <a:t>تأثیرات </a:t>
            </a:r>
            <a:r>
              <a:rPr lang="fa-IR" sz="4000" b="1" dirty="0"/>
              <a:t>اجرای برنامه تنظیم خانواده در ایران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2400" b="1" dirty="0">
                <a:cs typeface="B Titr" pitchFamily="2" charset="-78"/>
              </a:rPr>
              <a:t>ج) بعد اقتصادی– </a:t>
            </a:r>
            <a:r>
              <a:rPr lang="fa-IR" sz="2400" b="1" dirty="0" smtClean="0">
                <a:cs typeface="B Titr" pitchFamily="2" charset="-78"/>
              </a:rPr>
              <a:t>اجتماعی</a:t>
            </a:r>
            <a:endParaRPr lang="en-US" sz="2400" b="1" dirty="0" smtClean="0">
              <a:cs typeface="B Titr" pitchFamily="2" charset="-78"/>
            </a:endParaRPr>
          </a:p>
          <a:p>
            <a:pPr marL="0" indent="0" algn="r" rtl="1">
              <a:buNone/>
            </a:pPr>
            <a:r>
              <a:rPr lang="fa-IR" sz="2200" b="1" dirty="0" smtClean="0"/>
              <a:t>1-</a:t>
            </a:r>
            <a:r>
              <a:rPr lang="en-US" sz="2200" b="1" dirty="0" smtClean="0"/>
              <a:t> </a:t>
            </a:r>
            <a:r>
              <a:rPr lang="fa-IR" sz="2200" b="1" dirty="0" smtClean="0"/>
              <a:t>عدم نشاط اقتصادی-اجتماعی به موجب پیری جمعیت</a:t>
            </a:r>
          </a:p>
          <a:p>
            <a:pPr marL="0" indent="0" algn="r" rtl="1">
              <a:buNone/>
            </a:pPr>
            <a:r>
              <a:rPr lang="fa-IR" sz="2000" dirty="0" smtClean="0"/>
              <a:t> </a:t>
            </a:r>
            <a:r>
              <a:rPr lang="fa-IR" sz="2000" dirty="0"/>
              <a:t>بدیهی است که رونق اقتصادی به نیروی جوان وابسته است. </a:t>
            </a:r>
            <a:endParaRPr lang="fa-IR" sz="2000" dirty="0" smtClean="0"/>
          </a:p>
          <a:p>
            <a:pPr marL="0" indent="0" algn="just" rtl="1">
              <a:buNone/>
            </a:pPr>
            <a:r>
              <a:rPr lang="fa-IR" sz="2000" b="1" dirty="0"/>
              <a:t> </a:t>
            </a:r>
            <a:r>
              <a:rPr lang="fa-IR" sz="2000" dirty="0"/>
              <a:t>نمونه:ریشه کنونی بحران اقتصادی </a:t>
            </a:r>
            <a:r>
              <a:rPr lang="fa-IR" sz="2000" dirty="0" smtClean="0"/>
              <a:t>غرب:</a:t>
            </a:r>
            <a:r>
              <a:rPr lang="fa-IR" sz="2000" dirty="0"/>
              <a:t> كشورهاي اروپائي در دهه‌هاي 1980 و 1990 </a:t>
            </a:r>
            <a:r>
              <a:rPr lang="fa-IR" sz="2000" dirty="0" smtClean="0"/>
              <a:t>جمعيتي جوان را </a:t>
            </a:r>
            <a:r>
              <a:rPr lang="fa-IR" sz="2000" dirty="0"/>
              <a:t>تجربه نموده‌اند، اما </a:t>
            </a:r>
            <a:r>
              <a:rPr lang="fa-IR" sz="2000" dirty="0" smtClean="0"/>
              <a:t>سطح </a:t>
            </a:r>
            <a:r>
              <a:rPr lang="fa-IR" sz="2000" dirty="0"/>
              <a:t>باروري نسل انفجار </a:t>
            </a:r>
            <a:r>
              <a:rPr lang="fa-IR" sz="2000" dirty="0" smtClean="0"/>
              <a:t>مواليد بسيار </a:t>
            </a:r>
            <a:r>
              <a:rPr lang="fa-IR" sz="2000" dirty="0"/>
              <a:t>كمتر از </a:t>
            </a:r>
            <a:r>
              <a:rPr lang="fa-IR" sz="2000" dirty="0" smtClean="0"/>
              <a:t>والدينشان </a:t>
            </a:r>
            <a:r>
              <a:rPr lang="fa-IR" sz="2000" dirty="0"/>
              <a:t>بود. و لذا بازار با سير نزولي و كاهنده تقاضا مواجه شد، جمعيت متقاضي كالاهاي اساسي از جمله مسكن </a:t>
            </a:r>
            <a:r>
              <a:rPr lang="fa-IR" sz="2000" dirty="0" smtClean="0"/>
              <a:t>و امكانات </a:t>
            </a:r>
            <a:r>
              <a:rPr lang="fa-IR" sz="2000" dirty="0"/>
              <a:t>رفاهي كاهش يافت و اين تغيير جمعيتي از ديدگاه برخي‌ جمعيت شناسان و اقتصاددانان به‌عنوان يكي از عوامل مؤثر در ايجاد بحران اقتصادي قرن اخير در اقتصاد آمريكا و اروپا قلمداد شده است</a:t>
            </a:r>
            <a:r>
              <a:rPr lang="fa-IR" sz="2000" dirty="0" smtClean="0"/>
              <a:t>.</a:t>
            </a:r>
            <a:endParaRPr lang="en-US" sz="2000" dirty="0"/>
          </a:p>
          <a:p>
            <a:pPr marL="0" indent="0" algn="r" rtl="1">
              <a:buNone/>
            </a:pPr>
            <a:r>
              <a:rPr lang="en-US" sz="2200" b="1" dirty="0"/>
              <a:t> </a:t>
            </a:r>
            <a:r>
              <a:rPr lang="fa-IR" sz="2200" b="1" dirty="0"/>
              <a:t>2- افزایش تقاضای اشتغال </a:t>
            </a:r>
            <a:r>
              <a:rPr lang="fa-IR" sz="2200" b="1" dirty="0" smtClean="0"/>
              <a:t>زنان</a:t>
            </a:r>
            <a:endParaRPr lang="fa-IR" sz="2200" dirty="0" smtClean="0"/>
          </a:p>
          <a:p>
            <a:pPr marL="0" indent="0" algn="just" rtl="1">
              <a:lnSpc>
                <a:spcPct val="80000"/>
              </a:lnSpc>
              <a:buNone/>
            </a:pPr>
            <a:r>
              <a:rPr lang="fa-IR" sz="2000" dirty="0" smtClean="0"/>
              <a:t>کاهش </a:t>
            </a:r>
            <a:r>
              <a:rPr lang="fa-IR" sz="2000" dirty="0"/>
              <a:t>تعداد فرزندان و انجام امور مربوط به تربیت کودکان </a:t>
            </a:r>
            <a:r>
              <a:rPr lang="fa-IR" sz="2000" dirty="0" smtClean="0"/>
              <a:t>و </a:t>
            </a:r>
            <a:r>
              <a:rPr lang="fa-IR" sz="2000" dirty="0"/>
              <a:t>مکانیزه شدن </a:t>
            </a:r>
            <a:endParaRPr lang="en-US" sz="2000" dirty="0" smtClean="0"/>
          </a:p>
          <a:p>
            <a:pPr marL="0" indent="0" algn="just" rtl="1">
              <a:lnSpc>
                <a:spcPct val="80000"/>
              </a:lnSpc>
              <a:buNone/>
            </a:pPr>
            <a:r>
              <a:rPr lang="fa-IR" sz="2000" dirty="0" smtClean="0"/>
              <a:t>زندگی</a:t>
            </a:r>
            <a:r>
              <a:rPr lang="fa-IR" sz="2000" dirty="0"/>
              <a:t>،  فرصت بیشتری جهت اشتغال و رسیدن به رفاه و آسایش، در </a:t>
            </a:r>
            <a:r>
              <a:rPr lang="fa-IR" sz="2000" dirty="0" smtClean="0"/>
              <a:t>اختیار</a:t>
            </a:r>
            <a:endParaRPr lang="en-US" sz="2000" dirty="0" smtClean="0"/>
          </a:p>
          <a:p>
            <a:pPr marL="0" indent="0" algn="just" rtl="1">
              <a:lnSpc>
                <a:spcPct val="80000"/>
              </a:lnSpc>
              <a:buNone/>
            </a:pPr>
            <a:r>
              <a:rPr lang="fa-IR" sz="2000" dirty="0" smtClean="0"/>
              <a:t> </a:t>
            </a:r>
            <a:r>
              <a:rPr lang="fa-IR" sz="2000" dirty="0"/>
              <a:t>زنان قرار می دهد. عبارت «توانمند سازی» در بحث بهداشت </a:t>
            </a:r>
            <a:r>
              <a:rPr lang="fa-IR" sz="2000" dirty="0" smtClean="0"/>
              <a:t>باروری</a:t>
            </a:r>
            <a:endParaRPr lang="en-US" sz="2000" dirty="0" smtClean="0"/>
          </a:p>
          <a:p>
            <a:pPr marL="0" indent="0" algn="just" rtl="1">
              <a:lnSpc>
                <a:spcPct val="80000"/>
              </a:lnSpc>
              <a:buNone/>
            </a:pPr>
            <a:r>
              <a:rPr lang="fa-IR" sz="2000" dirty="0" smtClean="0"/>
              <a:t>  </a:t>
            </a:r>
            <a:r>
              <a:rPr lang="fa-IR" sz="2000" dirty="0"/>
              <a:t>تأکید این معنا </a:t>
            </a:r>
            <a:r>
              <a:rPr lang="fa-IR" sz="2000" dirty="0" smtClean="0"/>
              <a:t>می‌باشد.</a:t>
            </a:r>
          </a:p>
          <a:p>
            <a:pPr marL="0" indent="0" algn="r" rtl="1">
              <a:buNone/>
            </a:pPr>
            <a:r>
              <a:rPr lang="fa-IR" sz="2200" b="1" dirty="0" smtClean="0"/>
              <a:t>3-افزایش بیکاری مردان</a:t>
            </a:r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0"/>
            <a:ext cx="2066662" cy="1377775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373216"/>
            <a:ext cx="2016224" cy="1439167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110370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Times New Roman"/>
        <a:ea typeface=""/>
        <a:cs typeface="B Nazanin"/>
      </a:majorFont>
      <a:minorFont>
        <a:latin typeface="Times New Roman"/>
        <a:ea typeface=""/>
        <a:cs typeface="B Nazani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4100</TotalTime>
  <Words>1010</Words>
  <Application>Microsoft Office PowerPoint</Application>
  <PresentationFormat>On-screen Show (4:3)</PresentationFormat>
  <Paragraphs>98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PowerPoint Presentation</vt:lpstr>
      <vt:lpstr>PowerPoint Presentation</vt:lpstr>
      <vt:lpstr>تأثیرات اجرای برنامه تنظیم خانواده در ایران</vt:lpstr>
      <vt:lpstr>تأثیرات اجرای برنامه تنظیم خانواده در ایران</vt:lpstr>
      <vt:lpstr>تأثیرات اجرای برنامه تنظیم خانواده در ایران</vt:lpstr>
      <vt:lpstr>تأثیرات اجرای برنامه تنظیم خانواده در ایران</vt:lpstr>
      <vt:lpstr>تأثیرات اجرای برنامه تنظیم خانواده در ایران</vt:lpstr>
      <vt:lpstr>تأثیرات اجرای برنامه تنظیم خانواده در ایران</vt:lpstr>
      <vt:lpstr>تأثیرات اجرای برنامه تنظیم خانواده در ایران</vt:lpstr>
      <vt:lpstr>تأثیرات اجرای برنامه تنظیم خانواده در ایران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Sheida</dc:creator>
  <cp:lastModifiedBy>aliasghar imani</cp:lastModifiedBy>
  <cp:revision>321</cp:revision>
  <dcterms:created xsi:type="dcterms:W3CDTF">2012-07-22T19:14:04Z</dcterms:created>
  <dcterms:modified xsi:type="dcterms:W3CDTF">2014-04-19T10:03:38Z</dcterms:modified>
</cp:coreProperties>
</file>