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bookmarkIdSeed="2">
  <p:sldMasterIdLst>
    <p:sldMasterId id="2147483648" r:id="rId1"/>
  </p:sldMasterIdLst>
  <p:notesMasterIdLst>
    <p:notesMasterId r:id="rId74"/>
  </p:notesMasterIdLst>
  <p:sldIdLst>
    <p:sldId id="272" r:id="rId2"/>
    <p:sldId id="476" r:id="rId3"/>
    <p:sldId id="614" r:id="rId4"/>
    <p:sldId id="615" r:id="rId5"/>
    <p:sldId id="600" r:id="rId6"/>
    <p:sldId id="601" r:id="rId7"/>
    <p:sldId id="602" r:id="rId8"/>
    <p:sldId id="525" r:id="rId9"/>
    <p:sldId id="609" r:id="rId10"/>
    <p:sldId id="526" r:id="rId11"/>
    <p:sldId id="610" r:id="rId12"/>
    <p:sldId id="611" r:id="rId13"/>
    <p:sldId id="613" r:id="rId14"/>
    <p:sldId id="612" r:id="rId15"/>
    <p:sldId id="592" r:id="rId16"/>
    <p:sldId id="593" r:id="rId17"/>
    <p:sldId id="539" r:id="rId18"/>
    <p:sldId id="541" r:id="rId19"/>
    <p:sldId id="565" r:id="rId20"/>
    <p:sldId id="566" r:id="rId21"/>
    <p:sldId id="567" r:id="rId22"/>
    <p:sldId id="568" r:id="rId23"/>
    <p:sldId id="569" r:id="rId24"/>
    <p:sldId id="570" r:id="rId25"/>
    <p:sldId id="594" r:id="rId26"/>
    <p:sldId id="595" r:id="rId27"/>
    <p:sldId id="596" r:id="rId28"/>
    <p:sldId id="597" r:id="rId29"/>
    <p:sldId id="598" r:id="rId30"/>
    <p:sldId id="571" r:id="rId31"/>
    <p:sldId id="572" r:id="rId32"/>
    <p:sldId id="589" r:id="rId33"/>
    <p:sldId id="590" r:id="rId34"/>
    <p:sldId id="579" r:id="rId35"/>
    <p:sldId id="585" r:id="rId36"/>
    <p:sldId id="580" r:id="rId37"/>
    <p:sldId id="542" r:id="rId38"/>
    <p:sldId id="543" r:id="rId39"/>
    <p:sldId id="575" r:id="rId40"/>
    <p:sldId id="576" r:id="rId41"/>
    <p:sldId id="544" r:id="rId42"/>
    <p:sldId id="545" r:id="rId43"/>
    <p:sldId id="560" r:id="rId44"/>
    <p:sldId id="574" r:id="rId45"/>
    <p:sldId id="584" r:id="rId46"/>
    <p:sldId id="561" r:id="rId47"/>
    <p:sldId id="583" r:id="rId48"/>
    <p:sldId id="546" r:id="rId49"/>
    <p:sldId id="581" r:id="rId50"/>
    <p:sldId id="587" r:id="rId51"/>
    <p:sldId id="577" r:id="rId52"/>
    <p:sldId id="547" r:id="rId53"/>
    <p:sldId id="588" r:id="rId54"/>
    <p:sldId id="549" r:id="rId55"/>
    <p:sldId id="548" r:id="rId56"/>
    <p:sldId id="586" r:id="rId57"/>
    <p:sldId id="603" r:id="rId58"/>
    <p:sldId id="604" r:id="rId59"/>
    <p:sldId id="607" r:id="rId60"/>
    <p:sldId id="605" r:id="rId61"/>
    <p:sldId id="606" r:id="rId62"/>
    <p:sldId id="608" r:id="rId63"/>
    <p:sldId id="509" r:id="rId64"/>
    <p:sldId id="573" r:id="rId65"/>
    <p:sldId id="534" r:id="rId66"/>
    <p:sldId id="510" r:id="rId67"/>
    <p:sldId id="535" r:id="rId68"/>
    <p:sldId id="536" r:id="rId69"/>
    <p:sldId id="492" r:id="rId70"/>
    <p:sldId id="482" r:id="rId71"/>
    <p:sldId id="616" r:id="rId72"/>
    <p:sldId id="504"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3259FC-D70A-49FB-B07C-F3FD70ED1970}">
          <p14:sldIdLst>
            <p14:sldId id="272"/>
            <p14:sldId id="476"/>
            <p14:sldId id="614"/>
            <p14:sldId id="615"/>
            <p14:sldId id="600"/>
            <p14:sldId id="601"/>
            <p14:sldId id="602"/>
            <p14:sldId id="525"/>
            <p14:sldId id="609"/>
            <p14:sldId id="526"/>
            <p14:sldId id="610"/>
            <p14:sldId id="611"/>
            <p14:sldId id="613"/>
            <p14:sldId id="612"/>
            <p14:sldId id="592"/>
            <p14:sldId id="593"/>
            <p14:sldId id="539"/>
            <p14:sldId id="541"/>
            <p14:sldId id="565"/>
            <p14:sldId id="566"/>
            <p14:sldId id="567"/>
            <p14:sldId id="568"/>
            <p14:sldId id="569"/>
            <p14:sldId id="570"/>
            <p14:sldId id="594"/>
            <p14:sldId id="595"/>
            <p14:sldId id="596"/>
            <p14:sldId id="597"/>
            <p14:sldId id="598"/>
            <p14:sldId id="571"/>
            <p14:sldId id="572"/>
            <p14:sldId id="589"/>
            <p14:sldId id="590"/>
            <p14:sldId id="579"/>
            <p14:sldId id="585"/>
            <p14:sldId id="580"/>
            <p14:sldId id="542"/>
            <p14:sldId id="543"/>
            <p14:sldId id="575"/>
            <p14:sldId id="576"/>
            <p14:sldId id="544"/>
            <p14:sldId id="545"/>
            <p14:sldId id="560"/>
            <p14:sldId id="574"/>
            <p14:sldId id="584"/>
            <p14:sldId id="561"/>
            <p14:sldId id="583"/>
            <p14:sldId id="546"/>
            <p14:sldId id="581"/>
            <p14:sldId id="587"/>
            <p14:sldId id="577"/>
            <p14:sldId id="547"/>
            <p14:sldId id="588"/>
            <p14:sldId id="549"/>
            <p14:sldId id="548"/>
            <p14:sldId id="586"/>
            <p14:sldId id="603"/>
            <p14:sldId id="604"/>
            <p14:sldId id="607"/>
            <p14:sldId id="605"/>
            <p14:sldId id="606"/>
            <p14:sldId id="608"/>
            <p14:sldId id="509"/>
            <p14:sldId id="573"/>
            <p14:sldId id="534"/>
            <p14:sldId id="510"/>
            <p14:sldId id="535"/>
            <p14:sldId id="536"/>
            <p14:sldId id="492"/>
            <p14:sldId id="482"/>
            <p14:sldId id="616"/>
            <p14:sldId id="50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B183"/>
    <a:srgbClr val="5C0200"/>
    <a:srgbClr val="1E0100"/>
    <a:srgbClr val="C10300"/>
    <a:srgbClr val="FF2F2F"/>
    <a:srgbClr val="FFC000"/>
    <a:srgbClr val="005000"/>
    <a:srgbClr val="002E00"/>
    <a:srgbClr val="E2AC00"/>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82593" autoAdjust="0"/>
  </p:normalViewPr>
  <p:slideViewPr>
    <p:cSldViewPr snapToGrid="0">
      <p:cViewPr varScale="1">
        <p:scale>
          <a:sx n="63" d="100"/>
          <a:sy n="63" d="100"/>
        </p:scale>
        <p:origin x="72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44E952-4F7C-4FCA-875D-0AB28B71FF96}"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D6221773-09EC-4A45-960C-B4B8D760F07D}">
      <dgm:prSet phldrT="[Text]"/>
      <dgm:spPr>
        <a:solidFill>
          <a:schemeClr val="bg1"/>
        </a:solidFill>
      </dgm:spPr>
      <dgm:t>
        <a:bodyPr/>
        <a:lstStyle/>
        <a:p>
          <a:r>
            <a:rPr lang="fa-IR" dirty="0">
              <a:solidFill>
                <a:schemeClr val="tx1"/>
              </a:solidFill>
              <a:cs typeface="B Titr" panose="00000700000000000000" pitchFamily="2" charset="-78"/>
            </a:rPr>
            <a:t>برداشتن مانع تولید سرمایه</a:t>
          </a:r>
          <a:endParaRPr lang="en-US" dirty="0">
            <a:solidFill>
              <a:schemeClr val="tx1"/>
            </a:solidFill>
            <a:cs typeface="B Titr" panose="00000700000000000000" pitchFamily="2" charset="-78"/>
          </a:endParaRPr>
        </a:p>
      </dgm:t>
    </dgm:pt>
    <dgm:pt modelId="{A6D767A0-BA96-4733-A980-A130F870CE99}" type="parTrans" cxnId="{ACC916E4-DD03-434B-BC7C-44D7B36BD7E0}">
      <dgm:prSet/>
      <dgm:spPr/>
      <dgm:t>
        <a:bodyPr/>
        <a:lstStyle/>
        <a:p>
          <a:endParaRPr lang="en-US">
            <a:cs typeface="B Titr" panose="00000700000000000000" pitchFamily="2" charset="-78"/>
          </a:endParaRPr>
        </a:p>
      </dgm:t>
    </dgm:pt>
    <dgm:pt modelId="{5BE165F5-C651-483A-938A-5E2762C26EF7}" type="sibTrans" cxnId="{ACC916E4-DD03-434B-BC7C-44D7B36BD7E0}">
      <dgm:prSet/>
      <dgm:spPr/>
      <dgm:t>
        <a:bodyPr/>
        <a:lstStyle/>
        <a:p>
          <a:endParaRPr lang="en-US">
            <a:cs typeface="B Titr" panose="00000700000000000000" pitchFamily="2" charset="-78"/>
          </a:endParaRPr>
        </a:p>
      </dgm:t>
    </dgm:pt>
    <dgm:pt modelId="{305D72DF-9E5D-449A-818E-0481F916B652}">
      <dgm:prSet phldrT="[Text]"/>
      <dgm:spPr>
        <a:solidFill>
          <a:schemeClr val="bg1">
            <a:lumMod val="50000"/>
          </a:schemeClr>
        </a:solidFill>
      </dgm:spPr>
      <dgm:t>
        <a:bodyPr/>
        <a:lstStyle/>
        <a:p>
          <a:r>
            <a:rPr lang="fa-IR" dirty="0">
              <a:cs typeface="B Titr" panose="00000700000000000000" pitchFamily="2" charset="-78"/>
            </a:rPr>
            <a:t>خانه سالمندان</a:t>
          </a:r>
          <a:endParaRPr lang="en-US" dirty="0">
            <a:cs typeface="B Titr" panose="00000700000000000000" pitchFamily="2" charset="-78"/>
          </a:endParaRPr>
        </a:p>
      </dgm:t>
    </dgm:pt>
    <dgm:pt modelId="{A83AADE8-1826-42F8-9CCE-AF1B649CCA24}" type="parTrans" cxnId="{074D4A00-039D-40B1-A760-4C6BCC532C57}">
      <dgm:prSet/>
      <dgm:spPr/>
      <dgm:t>
        <a:bodyPr/>
        <a:lstStyle/>
        <a:p>
          <a:endParaRPr lang="en-US">
            <a:cs typeface="B Titr" panose="00000700000000000000" pitchFamily="2" charset="-78"/>
          </a:endParaRPr>
        </a:p>
      </dgm:t>
    </dgm:pt>
    <dgm:pt modelId="{C76F7DD3-3269-4F45-B4EE-0F35D10C0C98}" type="sibTrans" cxnId="{074D4A00-039D-40B1-A760-4C6BCC532C57}">
      <dgm:prSet/>
      <dgm:spPr/>
      <dgm:t>
        <a:bodyPr/>
        <a:lstStyle/>
        <a:p>
          <a:endParaRPr lang="en-US">
            <a:cs typeface="B Titr" panose="00000700000000000000" pitchFamily="2" charset="-78"/>
          </a:endParaRPr>
        </a:p>
      </dgm:t>
    </dgm:pt>
    <dgm:pt modelId="{B77591E2-B7C4-4775-AD98-F87B69C477D7}">
      <dgm:prSet phldrT="[Text]"/>
      <dgm:spPr/>
      <dgm:t>
        <a:bodyPr/>
        <a:lstStyle/>
        <a:p>
          <a:r>
            <a:rPr lang="fa-IR" dirty="0">
              <a:cs typeface="B Titr" panose="00000700000000000000" pitchFamily="2" charset="-78"/>
            </a:rPr>
            <a:t>مهدکودک</a:t>
          </a:r>
          <a:endParaRPr lang="en-US" dirty="0">
            <a:cs typeface="B Titr" panose="00000700000000000000" pitchFamily="2" charset="-78"/>
          </a:endParaRPr>
        </a:p>
      </dgm:t>
    </dgm:pt>
    <dgm:pt modelId="{DDE6EC15-2026-491F-99FB-5AF5245752D3}" type="parTrans" cxnId="{D89A2A4E-F8C7-48D8-B7BA-914905F0044A}">
      <dgm:prSet/>
      <dgm:spPr/>
      <dgm:t>
        <a:bodyPr/>
        <a:lstStyle/>
        <a:p>
          <a:endParaRPr lang="en-US">
            <a:cs typeface="B Titr" panose="00000700000000000000" pitchFamily="2" charset="-78"/>
          </a:endParaRPr>
        </a:p>
      </dgm:t>
    </dgm:pt>
    <dgm:pt modelId="{EB99CE6B-2D1C-456E-98C7-4819C6D9D6D6}" type="sibTrans" cxnId="{D89A2A4E-F8C7-48D8-B7BA-914905F0044A}">
      <dgm:prSet/>
      <dgm:spPr/>
      <dgm:t>
        <a:bodyPr/>
        <a:lstStyle/>
        <a:p>
          <a:endParaRPr lang="en-US">
            <a:cs typeface="B Titr" panose="00000700000000000000" pitchFamily="2" charset="-78"/>
          </a:endParaRPr>
        </a:p>
      </dgm:t>
    </dgm:pt>
    <dgm:pt modelId="{47FFE7DB-8F56-479E-95EE-176D4EDE60A2}">
      <dgm:prSet phldrT="[Text]"/>
      <dgm:spPr>
        <a:solidFill>
          <a:schemeClr val="accent2">
            <a:lumMod val="75000"/>
          </a:schemeClr>
        </a:solidFill>
      </dgm:spPr>
      <dgm:t>
        <a:bodyPr/>
        <a:lstStyle/>
        <a:p>
          <a:r>
            <a:rPr lang="fa-IR" dirty="0">
              <a:cs typeface="B Titr" panose="00000700000000000000" pitchFamily="2" charset="-78"/>
            </a:rPr>
            <a:t>تسهیل اسقاط جنین</a:t>
          </a:r>
          <a:endParaRPr lang="en-US" dirty="0">
            <a:cs typeface="B Titr" panose="00000700000000000000" pitchFamily="2" charset="-78"/>
          </a:endParaRPr>
        </a:p>
      </dgm:t>
    </dgm:pt>
    <dgm:pt modelId="{E6B1A0D5-3054-46D9-B626-0BA6813B19BC}" type="parTrans" cxnId="{F95DA603-D71E-488C-9583-E1B59B0205AD}">
      <dgm:prSet/>
      <dgm:spPr/>
      <dgm:t>
        <a:bodyPr/>
        <a:lstStyle/>
        <a:p>
          <a:endParaRPr lang="en-US">
            <a:cs typeface="B Titr" panose="00000700000000000000" pitchFamily="2" charset="-78"/>
          </a:endParaRPr>
        </a:p>
      </dgm:t>
    </dgm:pt>
    <dgm:pt modelId="{4FFDF955-E525-48B8-94ED-13FBB55B9EA8}" type="sibTrans" cxnId="{F95DA603-D71E-488C-9583-E1B59B0205AD}">
      <dgm:prSet/>
      <dgm:spPr/>
      <dgm:t>
        <a:bodyPr/>
        <a:lstStyle/>
        <a:p>
          <a:endParaRPr lang="en-US">
            <a:cs typeface="B Titr" panose="00000700000000000000" pitchFamily="2" charset="-78"/>
          </a:endParaRPr>
        </a:p>
      </dgm:t>
    </dgm:pt>
    <dgm:pt modelId="{13C1CCD7-15D5-4148-84B1-B1E8B2590C3D}" type="pres">
      <dgm:prSet presAssocID="{CA44E952-4F7C-4FCA-875D-0AB28B71FF96}" presName="cycle" presStyleCnt="0">
        <dgm:presLayoutVars>
          <dgm:chMax val="1"/>
          <dgm:dir/>
          <dgm:animLvl val="ctr"/>
          <dgm:resizeHandles val="exact"/>
        </dgm:presLayoutVars>
      </dgm:prSet>
      <dgm:spPr/>
    </dgm:pt>
    <dgm:pt modelId="{8B820EB9-5E74-48CB-9FBC-A95F236C72C3}" type="pres">
      <dgm:prSet presAssocID="{D6221773-09EC-4A45-960C-B4B8D760F07D}" presName="centerShape" presStyleLbl="node0" presStyleIdx="0" presStyleCnt="1"/>
      <dgm:spPr/>
    </dgm:pt>
    <dgm:pt modelId="{EA60B508-AFB1-4B1A-8E98-BECDAE6BBF7A}" type="pres">
      <dgm:prSet presAssocID="{A83AADE8-1826-42F8-9CCE-AF1B649CCA24}" presName="parTrans" presStyleLbl="bgSibTrans2D1" presStyleIdx="0" presStyleCnt="3"/>
      <dgm:spPr/>
    </dgm:pt>
    <dgm:pt modelId="{BF50E5BF-D537-4DE9-BB86-80EF4A53CF41}" type="pres">
      <dgm:prSet presAssocID="{305D72DF-9E5D-449A-818E-0481F916B652}" presName="node" presStyleLbl="node1" presStyleIdx="0" presStyleCnt="3">
        <dgm:presLayoutVars>
          <dgm:bulletEnabled val="1"/>
        </dgm:presLayoutVars>
      </dgm:prSet>
      <dgm:spPr/>
    </dgm:pt>
    <dgm:pt modelId="{7F9A0006-8531-46D9-A7DB-B2D12F0DE469}" type="pres">
      <dgm:prSet presAssocID="{DDE6EC15-2026-491F-99FB-5AF5245752D3}" presName="parTrans" presStyleLbl="bgSibTrans2D1" presStyleIdx="1" presStyleCnt="3"/>
      <dgm:spPr/>
    </dgm:pt>
    <dgm:pt modelId="{55468049-5D09-49BA-833C-48E9EF333C9C}" type="pres">
      <dgm:prSet presAssocID="{B77591E2-B7C4-4775-AD98-F87B69C477D7}" presName="node" presStyleLbl="node1" presStyleIdx="1" presStyleCnt="3">
        <dgm:presLayoutVars>
          <dgm:bulletEnabled val="1"/>
        </dgm:presLayoutVars>
      </dgm:prSet>
      <dgm:spPr/>
    </dgm:pt>
    <dgm:pt modelId="{79762E38-0B00-4B11-BEE2-3B8C55115102}" type="pres">
      <dgm:prSet presAssocID="{E6B1A0D5-3054-46D9-B626-0BA6813B19BC}" presName="parTrans" presStyleLbl="bgSibTrans2D1" presStyleIdx="2" presStyleCnt="3"/>
      <dgm:spPr/>
    </dgm:pt>
    <dgm:pt modelId="{7917A9C6-B3B5-4D73-910D-E53B0B903190}" type="pres">
      <dgm:prSet presAssocID="{47FFE7DB-8F56-479E-95EE-176D4EDE60A2}" presName="node" presStyleLbl="node1" presStyleIdx="2" presStyleCnt="3">
        <dgm:presLayoutVars>
          <dgm:bulletEnabled val="1"/>
        </dgm:presLayoutVars>
      </dgm:prSet>
      <dgm:spPr/>
    </dgm:pt>
  </dgm:ptLst>
  <dgm:cxnLst>
    <dgm:cxn modelId="{074D4A00-039D-40B1-A760-4C6BCC532C57}" srcId="{D6221773-09EC-4A45-960C-B4B8D760F07D}" destId="{305D72DF-9E5D-449A-818E-0481F916B652}" srcOrd="0" destOrd="0" parTransId="{A83AADE8-1826-42F8-9CCE-AF1B649CCA24}" sibTransId="{C76F7DD3-3269-4F45-B4EE-0F35D10C0C98}"/>
    <dgm:cxn modelId="{F95DA603-D71E-488C-9583-E1B59B0205AD}" srcId="{D6221773-09EC-4A45-960C-B4B8D760F07D}" destId="{47FFE7DB-8F56-479E-95EE-176D4EDE60A2}" srcOrd="2" destOrd="0" parTransId="{E6B1A0D5-3054-46D9-B626-0BA6813B19BC}" sibTransId="{4FFDF955-E525-48B8-94ED-13FBB55B9EA8}"/>
    <dgm:cxn modelId="{8B24D83A-195F-4B23-9CA7-45D51FBD9051}" type="presOf" srcId="{E6B1A0D5-3054-46D9-B626-0BA6813B19BC}" destId="{79762E38-0B00-4B11-BEE2-3B8C55115102}" srcOrd="0" destOrd="0" presId="urn:microsoft.com/office/officeart/2005/8/layout/radial4"/>
    <dgm:cxn modelId="{4F435C3F-7228-4348-B642-F93140946E10}" type="presOf" srcId="{B77591E2-B7C4-4775-AD98-F87B69C477D7}" destId="{55468049-5D09-49BA-833C-48E9EF333C9C}" srcOrd="0" destOrd="0" presId="urn:microsoft.com/office/officeart/2005/8/layout/radial4"/>
    <dgm:cxn modelId="{308E6E65-EE47-4673-A9D6-40505AE690B3}" type="presOf" srcId="{47FFE7DB-8F56-479E-95EE-176D4EDE60A2}" destId="{7917A9C6-B3B5-4D73-910D-E53B0B903190}" srcOrd="0" destOrd="0" presId="urn:microsoft.com/office/officeart/2005/8/layout/radial4"/>
    <dgm:cxn modelId="{D89A2A4E-F8C7-48D8-B7BA-914905F0044A}" srcId="{D6221773-09EC-4A45-960C-B4B8D760F07D}" destId="{B77591E2-B7C4-4775-AD98-F87B69C477D7}" srcOrd="1" destOrd="0" parTransId="{DDE6EC15-2026-491F-99FB-5AF5245752D3}" sibTransId="{EB99CE6B-2D1C-456E-98C7-4819C6D9D6D6}"/>
    <dgm:cxn modelId="{0FE13878-6A17-452A-9A9F-5AB5B6BBDB0F}" type="presOf" srcId="{A83AADE8-1826-42F8-9CCE-AF1B649CCA24}" destId="{EA60B508-AFB1-4B1A-8E98-BECDAE6BBF7A}" srcOrd="0" destOrd="0" presId="urn:microsoft.com/office/officeart/2005/8/layout/radial4"/>
    <dgm:cxn modelId="{1F520879-8840-4882-B276-D4A297981CB6}" type="presOf" srcId="{DDE6EC15-2026-491F-99FB-5AF5245752D3}" destId="{7F9A0006-8531-46D9-A7DB-B2D12F0DE469}" srcOrd="0" destOrd="0" presId="urn:microsoft.com/office/officeart/2005/8/layout/radial4"/>
    <dgm:cxn modelId="{C0B509E2-193C-44CA-9E13-BBF5B3D99535}" type="presOf" srcId="{305D72DF-9E5D-449A-818E-0481F916B652}" destId="{BF50E5BF-D537-4DE9-BB86-80EF4A53CF41}" srcOrd="0" destOrd="0" presId="urn:microsoft.com/office/officeart/2005/8/layout/radial4"/>
    <dgm:cxn modelId="{ACC916E4-DD03-434B-BC7C-44D7B36BD7E0}" srcId="{CA44E952-4F7C-4FCA-875D-0AB28B71FF96}" destId="{D6221773-09EC-4A45-960C-B4B8D760F07D}" srcOrd="0" destOrd="0" parTransId="{A6D767A0-BA96-4733-A980-A130F870CE99}" sibTransId="{5BE165F5-C651-483A-938A-5E2762C26EF7}"/>
    <dgm:cxn modelId="{94FC28E6-0E9A-4267-828F-B139D7F48D18}" type="presOf" srcId="{CA44E952-4F7C-4FCA-875D-0AB28B71FF96}" destId="{13C1CCD7-15D5-4148-84B1-B1E8B2590C3D}" srcOrd="0" destOrd="0" presId="urn:microsoft.com/office/officeart/2005/8/layout/radial4"/>
    <dgm:cxn modelId="{027E4AEB-0FF5-4966-871C-8BC2BBA3E036}" type="presOf" srcId="{D6221773-09EC-4A45-960C-B4B8D760F07D}" destId="{8B820EB9-5E74-48CB-9FBC-A95F236C72C3}" srcOrd="0" destOrd="0" presId="urn:microsoft.com/office/officeart/2005/8/layout/radial4"/>
    <dgm:cxn modelId="{AAB4BBE3-058C-4E47-A641-CB978CFF8D95}" type="presParOf" srcId="{13C1CCD7-15D5-4148-84B1-B1E8B2590C3D}" destId="{8B820EB9-5E74-48CB-9FBC-A95F236C72C3}" srcOrd="0" destOrd="0" presId="urn:microsoft.com/office/officeart/2005/8/layout/radial4"/>
    <dgm:cxn modelId="{6EA7BC3F-781E-45BA-9438-D277DFD34633}" type="presParOf" srcId="{13C1CCD7-15D5-4148-84B1-B1E8B2590C3D}" destId="{EA60B508-AFB1-4B1A-8E98-BECDAE6BBF7A}" srcOrd="1" destOrd="0" presId="urn:microsoft.com/office/officeart/2005/8/layout/radial4"/>
    <dgm:cxn modelId="{72354160-C4AD-4F16-B231-55DAAF389DD9}" type="presParOf" srcId="{13C1CCD7-15D5-4148-84B1-B1E8B2590C3D}" destId="{BF50E5BF-D537-4DE9-BB86-80EF4A53CF41}" srcOrd="2" destOrd="0" presId="urn:microsoft.com/office/officeart/2005/8/layout/radial4"/>
    <dgm:cxn modelId="{B688410D-445A-4BC1-A1D4-4A81999461D5}" type="presParOf" srcId="{13C1CCD7-15D5-4148-84B1-B1E8B2590C3D}" destId="{7F9A0006-8531-46D9-A7DB-B2D12F0DE469}" srcOrd="3" destOrd="0" presId="urn:microsoft.com/office/officeart/2005/8/layout/radial4"/>
    <dgm:cxn modelId="{5698F49E-D95E-4432-9AAA-2D461D614921}" type="presParOf" srcId="{13C1CCD7-15D5-4148-84B1-B1E8B2590C3D}" destId="{55468049-5D09-49BA-833C-48E9EF333C9C}" srcOrd="4" destOrd="0" presId="urn:microsoft.com/office/officeart/2005/8/layout/radial4"/>
    <dgm:cxn modelId="{BB56F31F-9180-4DB1-BABB-F061E4593277}" type="presParOf" srcId="{13C1CCD7-15D5-4148-84B1-B1E8B2590C3D}" destId="{79762E38-0B00-4B11-BEE2-3B8C55115102}" srcOrd="5" destOrd="0" presId="urn:microsoft.com/office/officeart/2005/8/layout/radial4"/>
    <dgm:cxn modelId="{4AF62E37-3018-465F-A6FA-B3F880387A99}" type="presParOf" srcId="{13C1CCD7-15D5-4148-84B1-B1E8B2590C3D}" destId="{7917A9C6-B3B5-4D73-910D-E53B0B903190}"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20EB9-5E74-48CB-9FBC-A95F236C72C3}">
      <dsp:nvSpPr>
        <dsp:cNvPr id="0" name=""/>
        <dsp:cNvSpPr/>
      </dsp:nvSpPr>
      <dsp:spPr>
        <a:xfrm>
          <a:off x="1396749" y="1549800"/>
          <a:ext cx="1288326" cy="1288326"/>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fa-IR" sz="1500" kern="1200" dirty="0">
              <a:solidFill>
                <a:schemeClr val="tx1"/>
              </a:solidFill>
              <a:cs typeface="B Titr" panose="00000700000000000000" pitchFamily="2" charset="-78"/>
            </a:rPr>
            <a:t>برداشتن مانع تولید سرمایه</a:t>
          </a:r>
          <a:endParaRPr lang="en-US" sz="1500" kern="1200" dirty="0">
            <a:solidFill>
              <a:schemeClr val="tx1"/>
            </a:solidFill>
            <a:cs typeface="B Titr" panose="00000700000000000000" pitchFamily="2" charset="-78"/>
          </a:endParaRPr>
        </a:p>
      </dsp:txBody>
      <dsp:txXfrm>
        <a:off x="1585420" y="1738471"/>
        <a:ext cx="910984" cy="910984"/>
      </dsp:txXfrm>
    </dsp:sp>
    <dsp:sp modelId="{EA60B508-AFB1-4B1A-8E98-BECDAE6BBF7A}">
      <dsp:nvSpPr>
        <dsp:cNvPr id="0" name=""/>
        <dsp:cNvSpPr/>
      </dsp:nvSpPr>
      <dsp:spPr>
        <a:xfrm rot="12900000">
          <a:off x="555199" y="1320464"/>
          <a:ext cx="1000829" cy="367173"/>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50E5BF-D537-4DE9-BB86-80EF4A53CF41}">
      <dsp:nvSpPr>
        <dsp:cNvPr id="0" name=""/>
        <dsp:cNvSpPr/>
      </dsp:nvSpPr>
      <dsp:spPr>
        <a:xfrm>
          <a:off x="33743" y="727460"/>
          <a:ext cx="1223910" cy="979128"/>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fa-IR" sz="2000" kern="1200" dirty="0">
              <a:cs typeface="B Titr" panose="00000700000000000000" pitchFamily="2" charset="-78"/>
            </a:rPr>
            <a:t>خانه سالمندان</a:t>
          </a:r>
          <a:endParaRPr lang="en-US" sz="2000" kern="1200" dirty="0">
            <a:cs typeface="B Titr" panose="00000700000000000000" pitchFamily="2" charset="-78"/>
          </a:endParaRPr>
        </a:p>
      </dsp:txBody>
      <dsp:txXfrm>
        <a:off x="62421" y="756138"/>
        <a:ext cx="1166554" cy="921772"/>
      </dsp:txXfrm>
    </dsp:sp>
    <dsp:sp modelId="{7F9A0006-8531-46D9-A7DB-B2D12F0DE469}">
      <dsp:nvSpPr>
        <dsp:cNvPr id="0" name=""/>
        <dsp:cNvSpPr/>
      </dsp:nvSpPr>
      <dsp:spPr>
        <a:xfrm rot="16200000">
          <a:off x="1540498" y="807550"/>
          <a:ext cx="1000829" cy="367173"/>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468049-5D09-49BA-833C-48E9EF333C9C}">
      <dsp:nvSpPr>
        <dsp:cNvPr id="0" name=""/>
        <dsp:cNvSpPr/>
      </dsp:nvSpPr>
      <dsp:spPr>
        <a:xfrm>
          <a:off x="1428957" y="1157"/>
          <a:ext cx="1223910" cy="97912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fa-IR" sz="2000" kern="1200" dirty="0">
              <a:cs typeface="B Titr" panose="00000700000000000000" pitchFamily="2" charset="-78"/>
            </a:rPr>
            <a:t>مهدکودک</a:t>
          </a:r>
          <a:endParaRPr lang="en-US" sz="2000" kern="1200" dirty="0">
            <a:cs typeface="B Titr" panose="00000700000000000000" pitchFamily="2" charset="-78"/>
          </a:endParaRPr>
        </a:p>
      </dsp:txBody>
      <dsp:txXfrm>
        <a:off x="1457635" y="29835"/>
        <a:ext cx="1166554" cy="921772"/>
      </dsp:txXfrm>
    </dsp:sp>
    <dsp:sp modelId="{79762E38-0B00-4B11-BEE2-3B8C55115102}">
      <dsp:nvSpPr>
        <dsp:cNvPr id="0" name=""/>
        <dsp:cNvSpPr/>
      </dsp:nvSpPr>
      <dsp:spPr>
        <a:xfrm rot="19500000">
          <a:off x="2525796" y="1320464"/>
          <a:ext cx="1000829" cy="367173"/>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17A9C6-B3B5-4D73-910D-E53B0B903190}">
      <dsp:nvSpPr>
        <dsp:cNvPr id="0" name=""/>
        <dsp:cNvSpPr/>
      </dsp:nvSpPr>
      <dsp:spPr>
        <a:xfrm>
          <a:off x="2824172" y="727460"/>
          <a:ext cx="1223910" cy="97912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fa-IR" sz="2000" kern="1200" dirty="0">
              <a:cs typeface="B Titr" panose="00000700000000000000" pitchFamily="2" charset="-78"/>
            </a:rPr>
            <a:t>تسهیل اسقاط جنین</a:t>
          </a:r>
          <a:endParaRPr lang="en-US" sz="2000" kern="1200" dirty="0">
            <a:cs typeface="B Titr" panose="00000700000000000000" pitchFamily="2" charset="-78"/>
          </a:endParaRPr>
        </a:p>
      </dsp:txBody>
      <dsp:txXfrm>
        <a:off x="2852850" y="756138"/>
        <a:ext cx="1166554" cy="92177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9576AD-AD47-4229-9821-D4128A42C5CF}" type="datetimeFigureOut">
              <a:rPr lang="en-US" smtClean="0"/>
              <a:t>12/31/2021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ACC797-CA95-494F-9F62-95B90E499D9C}" type="slidenum">
              <a:rPr lang="en-US" smtClean="0"/>
              <a:t>‹#›</a:t>
            </a:fld>
            <a:endParaRPr lang="en-US"/>
          </a:p>
        </p:txBody>
      </p:sp>
    </p:spTree>
    <p:extLst>
      <p:ext uri="{BB962C8B-B14F-4D97-AF65-F5344CB8AC3E}">
        <p14:creationId xmlns:p14="http://schemas.microsoft.com/office/powerpoint/2010/main" val="4230963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ACC797-CA95-494F-9F62-95B90E499D9C}" type="slidenum">
              <a:rPr lang="en-US" smtClean="0"/>
              <a:t>66</a:t>
            </a:fld>
            <a:endParaRPr lang="en-US"/>
          </a:p>
        </p:txBody>
      </p:sp>
    </p:spTree>
    <p:extLst>
      <p:ext uri="{BB962C8B-B14F-4D97-AF65-F5344CB8AC3E}">
        <p14:creationId xmlns:p14="http://schemas.microsoft.com/office/powerpoint/2010/main" val="2632002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بسم الله و پایان">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CCB3AD4-59F6-4B21-A3CB-1A009CC04FC8}" type="datetimeFigureOut">
              <a:rPr lang="en-US" smtClean="0"/>
              <a:t>12/31/2021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50DE8EA-168D-4A56-8663-180A2332533E}" type="slidenum">
              <a:rPr lang="en-US" smtClean="0"/>
              <a:t>‹#›</a:t>
            </a:fld>
            <a:endParaRPr lang="en-US"/>
          </a:p>
        </p:txBody>
      </p:sp>
    </p:spTree>
    <p:extLst>
      <p:ext uri="{BB962C8B-B14F-4D97-AF65-F5344CB8AC3E}">
        <p14:creationId xmlns:p14="http://schemas.microsoft.com/office/powerpoint/2010/main" val="301363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عنوان اصلی ارائ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27100" y="639762"/>
            <a:ext cx="10515600" cy="1325563"/>
          </a:xfrm>
        </p:spPr>
        <p:txBody>
          <a:bodyPr>
            <a:normAutofit/>
          </a:bodyPr>
          <a:lstStyle>
            <a:lvl1pPr>
              <a:defRPr sz="4300">
                <a:cs typeface="B Jadid" panose="00000700000000000000" pitchFamily="2" charset="-78"/>
              </a:defRPr>
            </a:lvl1pPr>
          </a:lstStyle>
          <a:p>
            <a:r>
              <a:rPr lang="fa-IR" dirty="0"/>
              <a:t>عنوان اصلی</a:t>
            </a:r>
            <a:endParaRPr lang="en-US" dirty="0"/>
          </a:p>
        </p:txBody>
      </p:sp>
      <p:sp>
        <p:nvSpPr>
          <p:cNvPr id="7" name="Text Placeholder 6"/>
          <p:cNvSpPr>
            <a:spLocks noGrp="1"/>
          </p:cNvSpPr>
          <p:nvPr>
            <p:ph type="body" sz="quarter" idx="13" hasCustomPrompt="1"/>
          </p:nvPr>
        </p:nvSpPr>
        <p:spPr>
          <a:xfrm>
            <a:off x="927100" y="2108200"/>
            <a:ext cx="10515600" cy="838200"/>
          </a:xfrm>
        </p:spPr>
        <p:txBody>
          <a:bodyPr>
            <a:normAutofit/>
          </a:bodyPr>
          <a:lstStyle>
            <a:lvl1pPr marL="0" indent="0" algn="ctr">
              <a:buNone/>
              <a:defRPr sz="2800" b="1" baseline="0">
                <a:solidFill>
                  <a:schemeClr val="bg1">
                    <a:lumMod val="50000"/>
                  </a:schemeClr>
                </a:solidFill>
                <a:cs typeface="B Yagut" panose="00000400000000000000" pitchFamily="2" charset="-78"/>
              </a:defRPr>
            </a:lvl1pPr>
          </a:lstStyle>
          <a:p>
            <a:pPr lvl="0"/>
            <a:r>
              <a:rPr lang="fa-IR" dirty="0"/>
              <a:t>ارائه دهنده</a:t>
            </a:r>
            <a:endParaRPr lang="en-US" dirty="0"/>
          </a:p>
        </p:txBody>
      </p:sp>
    </p:spTree>
    <p:extLst>
      <p:ext uri="{BB962C8B-B14F-4D97-AF65-F5344CB8AC3E}">
        <p14:creationId xmlns:p14="http://schemas.microsoft.com/office/powerpoint/2010/main" val="1334661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عنوان هر فصل">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ctrTitle" hasCustomPrompt="1"/>
          </p:nvPr>
        </p:nvSpPr>
        <p:spPr>
          <a:xfrm>
            <a:off x="505689" y="2578100"/>
            <a:ext cx="9331037" cy="1144298"/>
          </a:xfrm>
        </p:spPr>
        <p:txBody>
          <a:bodyPr>
            <a:normAutofit/>
          </a:bodyPr>
          <a:lstStyle>
            <a:lvl1pPr algn="ctr">
              <a:defRPr baseline="0"/>
            </a:lvl1pPr>
          </a:lstStyle>
          <a:p>
            <a:r>
              <a:rPr lang="fa-IR" sz="5400" dirty="0">
                <a:cs typeface="B Titr" panose="00000700000000000000" pitchFamily="2" charset="-78"/>
              </a:rPr>
              <a:t>عنوان فصل</a:t>
            </a:r>
            <a:endParaRPr lang="en-US" sz="5400" dirty="0">
              <a:cs typeface="B Titr" panose="00000700000000000000" pitchFamily="2" charset="-78"/>
            </a:endParaRPr>
          </a:p>
        </p:txBody>
      </p:sp>
      <p:sp>
        <p:nvSpPr>
          <p:cNvPr id="8" name="Text Placeholder 5"/>
          <p:cNvSpPr>
            <a:spLocks noGrp="1"/>
          </p:cNvSpPr>
          <p:nvPr>
            <p:ph type="subTitle" idx="1" hasCustomPrompt="1"/>
          </p:nvPr>
        </p:nvSpPr>
        <p:spPr>
          <a:xfrm>
            <a:off x="318652" y="4157156"/>
            <a:ext cx="9892148" cy="882217"/>
          </a:xfrm>
        </p:spPr>
        <p:txBody>
          <a:bodyPr>
            <a:normAutofit/>
          </a:bodyPr>
          <a:lstStyle>
            <a:lvl1pPr marL="0" indent="0" algn="ctr">
              <a:buNone/>
              <a:defRPr sz="3600">
                <a:cs typeface="B Yekan" panose="00000400000000000000" pitchFamily="2" charset="-78"/>
              </a:defRPr>
            </a:lvl1pPr>
          </a:lstStyle>
          <a:p>
            <a:r>
              <a:rPr lang="fa-IR" sz="3600" b="0" dirty="0">
                <a:cs typeface="B Yekan" panose="00000400000000000000" pitchFamily="2" charset="-78"/>
              </a:rPr>
              <a:t>سوال کلیدی</a:t>
            </a:r>
            <a:endParaRPr lang="fa-IR" sz="3800" b="0" dirty="0">
              <a:cs typeface="B Yekan" panose="00000400000000000000" pitchFamily="2" charset="-78"/>
            </a:endParaRPr>
          </a:p>
        </p:txBody>
      </p:sp>
    </p:spTree>
    <p:extLst>
      <p:ext uri="{BB962C8B-B14F-4D97-AF65-F5344CB8AC3E}">
        <p14:creationId xmlns:p14="http://schemas.microsoft.com/office/powerpoint/2010/main" val="58330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اصلی محتوای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19546" y="2046576"/>
            <a:ext cx="10037618" cy="4520478"/>
          </a:xfrm>
        </p:spPr>
        <p:txBody>
          <a:bodyPr/>
          <a:lstStyle>
            <a:lvl2pPr>
              <a:defRPr sz="2800"/>
            </a:lvl2pPr>
            <a:lvl3pPr>
              <a:defRPr sz="2400"/>
            </a:lvl3pPr>
            <a:lvl4pPr>
              <a:defRPr sz="2100"/>
            </a:lvl4pPr>
            <a:lvl5pPr>
              <a:defRPr sz="1900" baseline="0"/>
            </a:lvl5pPr>
          </a:lstStyle>
          <a:p>
            <a:pPr lvl="0"/>
            <a:r>
              <a:rPr lang="fa-IR" dirty="0"/>
              <a:t>سطح اول</a:t>
            </a:r>
          </a:p>
          <a:p>
            <a:pPr lvl="1"/>
            <a:r>
              <a:rPr lang="fa-IR" dirty="0"/>
              <a:t>سطح دوم</a:t>
            </a:r>
          </a:p>
          <a:p>
            <a:pPr lvl="2"/>
            <a:r>
              <a:rPr lang="fa-IR" dirty="0"/>
              <a:t>سطح سوم</a:t>
            </a:r>
          </a:p>
          <a:p>
            <a:pPr lvl="3"/>
            <a:r>
              <a:rPr lang="fa-IR" dirty="0"/>
              <a:t>سطح چهارم</a:t>
            </a:r>
          </a:p>
          <a:p>
            <a:pPr lvl="4"/>
            <a:r>
              <a:rPr lang="fa-IR" dirty="0"/>
              <a:t>سطح پنجم</a:t>
            </a:r>
            <a:endParaRPr lang="en-US" dirty="0"/>
          </a:p>
        </p:txBody>
      </p:sp>
      <p:sp>
        <p:nvSpPr>
          <p:cNvPr id="9" name="Title 8"/>
          <p:cNvSpPr>
            <a:spLocks noGrp="1"/>
          </p:cNvSpPr>
          <p:nvPr>
            <p:ph type="title" hasCustomPrompt="1"/>
          </p:nvPr>
        </p:nvSpPr>
        <p:spPr>
          <a:xfrm>
            <a:off x="245918" y="0"/>
            <a:ext cx="10515600" cy="1325563"/>
          </a:xfrm>
        </p:spPr>
        <p:txBody>
          <a:bodyPr>
            <a:normAutofit/>
          </a:bodyPr>
          <a:lstStyle>
            <a:lvl1pPr>
              <a:defRPr sz="4000" b="0" baseline="0">
                <a:cs typeface="B Titr" panose="00000700000000000000" pitchFamily="2" charset="-78"/>
              </a:defRPr>
            </a:lvl1pPr>
          </a:lstStyle>
          <a:p>
            <a:r>
              <a:rPr lang="fa-IR" dirty="0"/>
              <a:t>عنوان اسلاید</a:t>
            </a:r>
            <a:endParaRPr lang="en-US" dirty="0"/>
          </a:p>
        </p:txBody>
      </p:sp>
    </p:spTree>
    <p:extLst>
      <p:ext uri="{BB962C8B-B14F-4D97-AF65-F5344CB8AC3E}">
        <p14:creationId xmlns:p14="http://schemas.microsoft.com/office/powerpoint/2010/main" val="437943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دوستونه محتوای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3" hasCustomPrompt="1"/>
          </p:nvPr>
        </p:nvSpPr>
        <p:spPr>
          <a:xfrm>
            <a:off x="5566063" y="1393119"/>
            <a:ext cx="5101937" cy="5243046"/>
          </a:xfrm>
        </p:spPr>
        <p:txBody>
          <a:bodyPr/>
          <a:lstStyle>
            <a:lvl2pPr>
              <a:defRPr sz="2800"/>
            </a:lvl2pPr>
            <a:lvl3pPr>
              <a:defRPr sz="2400"/>
            </a:lvl3pPr>
            <a:lvl4pPr>
              <a:defRPr sz="2100"/>
            </a:lvl4pPr>
            <a:lvl5pPr>
              <a:defRPr sz="1900" baseline="0"/>
            </a:lvl5pPr>
          </a:lstStyle>
          <a:p>
            <a:pPr lvl="0"/>
            <a:r>
              <a:rPr lang="fa-IR" dirty="0"/>
              <a:t>سطح اول</a:t>
            </a:r>
          </a:p>
          <a:p>
            <a:pPr lvl="1"/>
            <a:r>
              <a:rPr lang="fa-IR" dirty="0"/>
              <a:t>سطح دوم</a:t>
            </a:r>
          </a:p>
          <a:p>
            <a:pPr lvl="2"/>
            <a:r>
              <a:rPr lang="fa-IR" dirty="0"/>
              <a:t>سطح سوم</a:t>
            </a:r>
          </a:p>
          <a:p>
            <a:pPr lvl="3"/>
            <a:r>
              <a:rPr lang="fa-IR" dirty="0"/>
              <a:t>سطح چهارم</a:t>
            </a:r>
          </a:p>
          <a:p>
            <a:pPr lvl="4"/>
            <a:r>
              <a:rPr lang="fa-IR" dirty="0"/>
              <a:t>سطح پنجم</a:t>
            </a:r>
            <a:endParaRPr lang="en-US" dirty="0"/>
          </a:p>
        </p:txBody>
      </p:sp>
      <p:sp>
        <p:nvSpPr>
          <p:cNvPr id="7" name="Title 8"/>
          <p:cNvSpPr>
            <a:spLocks noGrp="1"/>
          </p:cNvSpPr>
          <p:nvPr>
            <p:ph type="title" hasCustomPrompt="1"/>
          </p:nvPr>
        </p:nvSpPr>
        <p:spPr>
          <a:xfrm>
            <a:off x="513347" y="114880"/>
            <a:ext cx="9641306" cy="886147"/>
          </a:xfrm>
        </p:spPr>
        <p:txBody>
          <a:bodyPr>
            <a:normAutofit/>
          </a:bodyPr>
          <a:lstStyle>
            <a:lvl1pPr>
              <a:defRPr sz="3200" b="0" baseline="0">
                <a:cs typeface="B Titr" panose="00000700000000000000" pitchFamily="2" charset="-78"/>
              </a:defRPr>
            </a:lvl1pPr>
          </a:lstStyle>
          <a:p>
            <a:r>
              <a:rPr lang="fa-IR" dirty="0"/>
              <a:t>عنوان اسلاید</a:t>
            </a:r>
            <a:endParaRPr lang="en-US" dirty="0"/>
          </a:p>
        </p:txBody>
      </p:sp>
      <p:sp>
        <p:nvSpPr>
          <p:cNvPr id="8" name="Text Placeholder 7"/>
          <p:cNvSpPr>
            <a:spLocks noGrp="1"/>
          </p:cNvSpPr>
          <p:nvPr>
            <p:ph type="body" sz="quarter" idx="14" hasCustomPrompt="1"/>
          </p:nvPr>
        </p:nvSpPr>
        <p:spPr>
          <a:xfrm>
            <a:off x="211756" y="1393120"/>
            <a:ext cx="5011406" cy="5243046"/>
          </a:xfrm>
        </p:spPr>
        <p:txBody>
          <a:bodyPr/>
          <a:lstStyle>
            <a:lvl1pPr algn="r" rtl="1">
              <a:defRPr/>
            </a:lvl1pPr>
            <a:lvl2pPr algn="r" rtl="1">
              <a:defRPr sz="2800"/>
            </a:lvl2pPr>
            <a:lvl3pPr algn="r" rtl="1">
              <a:defRPr sz="2400"/>
            </a:lvl3pPr>
            <a:lvl4pPr algn="r" rtl="1">
              <a:defRPr sz="2100"/>
            </a:lvl4pPr>
            <a:lvl5pPr algn="r" rtl="1">
              <a:defRPr sz="1900" baseline="0"/>
            </a:lvl5pPr>
          </a:lstStyle>
          <a:p>
            <a:pPr lvl="0"/>
            <a:r>
              <a:rPr lang="fa-IR" dirty="0"/>
              <a:t>سطح اول</a:t>
            </a:r>
          </a:p>
          <a:p>
            <a:pPr lvl="1"/>
            <a:r>
              <a:rPr lang="fa-IR" dirty="0"/>
              <a:t>سطح دوم</a:t>
            </a:r>
          </a:p>
          <a:p>
            <a:pPr lvl="2"/>
            <a:r>
              <a:rPr lang="fa-IR" dirty="0"/>
              <a:t>سطح سوم</a:t>
            </a:r>
          </a:p>
          <a:p>
            <a:pPr lvl="3"/>
            <a:r>
              <a:rPr lang="fa-IR" dirty="0"/>
              <a:t>سطح چهارم</a:t>
            </a:r>
          </a:p>
          <a:p>
            <a:pPr lvl="4"/>
            <a:r>
              <a:rPr lang="fa-IR" dirty="0"/>
              <a:t>سطح پنجم</a:t>
            </a:r>
            <a:endParaRPr lang="en-US" dirty="0"/>
          </a:p>
        </p:txBody>
      </p:sp>
    </p:spTree>
    <p:extLst>
      <p:ext uri="{BB962C8B-B14F-4D97-AF65-F5344CB8AC3E}">
        <p14:creationId xmlns:p14="http://schemas.microsoft.com/office/powerpoint/2010/main" val="1238913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مطلب ویژه تیتردار">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19546" y="2374900"/>
            <a:ext cx="8091054" cy="4192154"/>
          </a:xfrm>
        </p:spPr>
        <p:txBody>
          <a:bodyPr/>
          <a:lstStyle>
            <a:lvl2pPr>
              <a:defRPr sz="2800"/>
            </a:lvl2pPr>
            <a:lvl3pPr>
              <a:defRPr sz="2400"/>
            </a:lvl3pPr>
            <a:lvl4pPr>
              <a:defRPr sz="2100"/>
            </a:lvl4pPr>
            <a:lvl5pPr>
              <a:defRPr sz="1900" baseline="0"/>
            </a:lvl5pPr>
          </a:lstStyle>
          <a:p>
            <a:pPr lvl="0"/>
            <a:r>
              <a:rPr lang="fa-IR" dirty="0"/>
              <a:t>سطح اول</a:t>
            </a:r>
          </a:p>
          <a:p>
            <a:pPr lvl="1"/>
            <a:r>
              <a:rPr lang="fa-IR" dirty="0"/>
              <a:t>سطح دوم</a:t>
            </a:r>
          </a:p>
          <a:p>
            <a:pPr lvl="2"/>
            <a:r>
              <a:rPr lang="fa-IR" dirty="0"/>
              <a:t>سطح سوم</a:t>
            </a:r>
          </a:p>
          <a:p>
            <a:pPr lvl="3"/>
            <a:r>
              <a:rPr lang="fa-IR" dirty="0"/>
              <a:t>سطح چهارم</a:t>
            </a:r>
          </a:p>
          <a:p>
            <a:pPr lvl="4"/>
            <a:r>
              <a:rPr lang="fa-IR" dirty="0"/>
              <a:t>سطح پنجم</a:t>
            </a:r>
            <a:endParaRPr lang="en-US" dirty="0"/>
          </a:p>
        </p:txBody>
      </p:sp>
      <p:sp>
        <p:nvSpPr>
          <p:cNvPr id="9" name="Title 6"/>
          <p:cNvSpPr>
            <a:spLocks noGrp="1"/>
          </p:cNvSpPr>
          <p:nvPr>
            <p:ph type="ctrTitle" hasCustomPrompt="1"/>
          </p:nvPr>
        </p:nvSpPr>
        <p:spPr>
          <a:xfrm>
            <a:off x="848589" y="673100"/>
            <a:ext cx="9331037" cy="1144298"/>
          </a:xfrm>
        </p:spPr>
        <p:txBody>
          <a:bodyPr>
            <a:normAutofit/>
          </a:bodyPr>
          <a:lstStyle>
            <a:lvl1pPr algn="ctr">
              <a:defRPr baseline="0"/>
            </a:lvl1pPr>
          </a:lstStyle>
          <a:p>
            <a:r>
              <a:rPr lang="fa-IR" sz="5400" dirty="0">
                <a:cs typeface="B Titr" panose="00000700000000000000" pitchFamily="2" charset="-78"/>
              </a:rPr>
              <a:t>عنوان فصل</a:t>
            </a:r>
            <a:endParaRPr lang="en-US" sz="5400" dirty="0">
              <a:cs typeface="B Titr" panose="00000700000000000000" pitchFamily="2" charset="-78"/>
            </a:endParaRPr>
          </a:p>
        </p:txBody>
      </p:sp>
    </p:spTree>
    <p:extLst>
      <p:ext uri="{BB962C8B-B14F-4D97-AF65-F5344CB8AC3E}">
        <p14:creationId xmlns:p14="http://schemas.microsoft.com/office/powerpoint/2010/main" val="1244923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شیوه دیگر عنوان">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763962"/>
            <a:ext cx="10515600" cy="1325563"/>
          </a:xfrm>
        </p:spPr>
        <p:txBody>
          <a:bodyPr>
            <a:normAutofit/>
          </a:bodyPr>
          <a:lstStyle>
            <a:lvl1pPr>
              <a:defRPr sz="4400"/>
            </a:lvl1pPr>
          </a:lstStyle>
          <a:p>
            <a:r>
              <a:rPr lang="fa-IR" dirty="0"/>
              <a:t>عنوان اصلی</a:t>
            </a:r>
            <a:endParaRPr lang="en-US" dirty="0"/>
          </a:p>
        </p:txBody>
      </p:sp>
      <p:sp>
        <p:nvSpPr>
          <p:cNvPr id="7" name="Text Placeholder 6"/>
          <p:cNvSpPr>
            <a:spLocks noGrp="1"/>
          </p:cNvSpPr>
          <p:nvPr>
            <p:ph type="body" sz="quarter" idx="13" hasCustomPrompt="1"/>
          </p:nvPr>
        </p:nvSpPr>
        <p:spPr>
          <a:xfrm>
            <a:off x="838200" y="5232400"/>
            <a:ext cx="10515600" cy="838200"/>
          </a:xfrm>
        </p:spPr>
        <p:txBody>
          <a:bodyPr/>
          <a:lstStyle>
            <a:lvl1pPr marL="0" indent="0" algn="ctr">
              <a:buNone/>
              <a:defRPr baseline="0"/>
            </a:lvl1pPr>
          </a:lstStyle>
          <a:p>
            <a:pPr lvl="0"/>
            <a:r>
              <a:rPr lang="fa-IR" dirty="0"/>
              <a:t>توضیح</a:t>
            </a:r>
            <a:endParaRPr lang="en-US" dirty="0"/>
          </a:p>
        </p:txBody>
      </p:sp>
    </p:spTree>
    <p:extLst>
      <p:ext uri="{BB962C8B-B14F-4D97-AF65-F5344CB8AC3E}">
        <p14:creationId xmlns:p14="http://schemas.microsoft.com/office/powerpoint/2010/main" val="4103633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E4686C-011D-4A52-BE52-C6D3EDBA169A}" type="datetimeFigureOut">
              <a:rPr lang="en-US" smtClean="0"/>
              <a:t>12/31/2021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709374-5E39-42F2-9A48-32D4DDA38B19}" type="slidenum">
              <a:rPr lang="en-US" smtClean="0"/>
              <a:t>‹#›</a:t>
            </a:fld>
            <a:endParaRPr lang="en-US"/>
          </a:p>
        </p:txBody>
      </p:sp>
    </p:spTree>
    <p:extLst>
      <p:ext uri="{BB962C8B-B14F-4D97-AF65-F5344CB8AC3E}">
        <p14:creationId xmlns:p14="http://schemas.microsoft.com/office/powerpoint/2010/main" val="4186628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شیوه دوم عنوان فصل">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417580"/>
            <a:ext cx="10515600" cy="1325563"/>
          </a:xfrm>
        </p:spPr>
        <p:txBody>
          <a:bodyPr>
            <a:normAutofit/>
          </a:bodyPr>
          <a:lstStyle>
            <a:lvl1pPr>
              <a:defRPr sz="5400"/>
            </a:lvl1pPr>
          </a:lstStyle>
          <a:p>
            <a:r>
              <a:rPr lang="fa-IR" dirty="0"/>
              <a:t>عنوان فصل</a:t>
            </a:r>
            <a:endParaRPr lang="en-US" dirty="0"/>
          </a:p>
        </p:txBody>
      </p:sp>
    </p:spTree>
    <p:extLst>
      <p:ext uri="{BB962C8B-B14F-4D97-AF65-F5344CB8AC3E}">
        <p14:creationId xmlns:p14="http://schemas.microsoft.com/office/powerpoint/2010/main" val="3844251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a-IR" dirty="0"/>
              <a:t>عنوان اسلاید</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a-IR" dirty="0"/>
              <a:t>سطح اول</a:t>
            </a:r>
          </a:p>
          <a:p>
            <a:pPr lvl="1"/>
            <a:r>
              <a:rPr lang="fa-IR" dirty="0"/>
              <a:t>سطح دوم</a:t>
            </a:r>
          </a:p>
          <a:p>
            <a:pPr lvl="2"/>
            <a:r>
              <a:rPr lang="fa-IR" dirty="0"/>
              <a:t>سطح سوم</a:t>
            </a:r>
          </a:p>
          <a:p>
            <a:pPr lvl="3"/>
            <a:r>
              <a:rPr lang="fa-IR" dirty="0"/>
              <a:t>سطح چهارم</a:t>
            </a:r>
          </a:p>
          <a:p>
            <a:pPr lvl="4"/>
            <a:r>
              <a:rPr lang="fa-IR" dirty="0"/>
              <a:t>سطح پنجم</a:t>
            </a:r>
            <a:endParaRPr lang="en-US" dirty="0"/>
          </a:p>
        </p:txBody>
      </p:sp>
      <p:sp>
        <p:nvSpPr>
          <p:cNvPr id="7" name="Date Placeholder 6"/>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E4686C-011D-4A52-BE52-C6D3EDBA169A}" type="datetimeFigureOut">
              <a:rPr lang="en-US" smtClean="0"/>
              <a:t>12/31/2021</a:t>
            </a:fld>
            <a:endParaRPr lang="en-US"/>
          </a:p>
        </p:txBody>
      </p:sp>
      <p:sp>
        <p:nvSpPr>
          <p:cNvPr id="8" name="Footer Placeholder 7"/>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8"/>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09374-5E39-42F2-9A48-32D4DDA38B19}" type="slidenum">
              <a:rPr lang="en-US" smtClean="0"/>
              <a:t>‹#›</a:t>
            </a:fld>
            <a:endParaRPr lang="en-US"/>
          </a:p>
        </p:txBody>
      </p:sp>
    </p:spTree>
    <p:extLst>
      <p:ext uri="{BB962C8B-B14F-4D97-AF65-F5344CB8AC3E}">
        <p14:creationId xmlns:p14="http://schemas.microsoft.com/office/powerpoint/2010/main" val="676723168"/>
      </p:ext>
    </p:extLst>
  </p:cSld>
  <p:clrMap bg1="lt1" tx1="dk1" bg2="lt2" tx2="dk2" accent1="accent1" accent2="accent2" accent3="accent3" accent4="accent4" accent5="accent5" accent6="accent6" hlink="hlink" folHlink="folHlink"/>
  <p:sldLayoutIdLst>
    <p:sldLayoutId id="2147483655" r:id="rId1"/>
    <p:sldLayoutId id="2147483662" r:id="rId2"/>
    <p:sldLayoutId id="2147483649" r:id="rId3"/>
    <p:sldLayoutId id="2147483651" r:id="rId4"/>
    <p:sldLayoutId id="2147483660" r:id="rId5"/>
    <p:sldLayoutId id="2147483663" r:id="rId6"/>
    <p:sldLayoutId id="2147483661" r:id="rId7"/>
    <p:sldLayoutId id="2147483664" r:id="rId8"/>
    <p:sldLayoutId id="2147483650" r:id="rId9"/>
  </p:sldLayoutIdLst>
  <p:txStyles>
    <p:titleStyle>
      <a:lvl1pPr algn="ctr" defTabSz="914400" rtl="1" eaLnBrk="1" latinLnBrk="0" hangingPunct="1">
        <a:lnSpc>
          <a:spcPct val="90000"/>
        </a:lnSpc>
        <a:spcBef>
          <a:spcPct val="0"/>
        </a:spcBef>
        <a:buNone/>
        <a:defRPr sz="4800" kern="1200">
          <a:solidFill>
            <a:schemeClr val="bg1"/>
          </a:solidFill>
          <a:latin typeface="+mj-lt"/>
          <a:ea typeface="+mj-ea"/>
          <a:cs typeface="B Titr" panose="00000700000000000000" pitchFamily="2" charset="-78"/>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B Yekan" panose="000004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B Mitra" panose="000004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B Mitra" panose="000004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140" y="1481536"/>
            <a:ext cx="3899660" cy="114757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1475" y="2519680"/>
            <a:ext cx="3899660" cy="119740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8409" y="3616454"/>
            <a:ext cx="3899660" cy="1232604"/>
          </a:xfrm>
          <a:prstGeom prst="rect">
            <a:avLst/>
          </a:prstGeom>
        </p:spPr>
      </p:pic>
    </p:spTree>
    <p:custDataLst>
      <p:tags r:id="rId1"/>
    </p:custDataLst>
    <p:extLst>
      <p:ext uri="{BB962C8B-B14F-4D97-AF65-F5344CB8AC3E}">
        <p14:creationId xmlns:p14="http://schemas.microsoft.com/office/powerpoint/2010/main" val="347542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250"/>
                                        <p:tgtEl>
                                          <p:spTgt spid="3"/>
                                        </p:tgtEl>
                                      </p:cBhvr>
                                    </p:animEffect>
                                  </p:childTnLst>
                                </p:cTn>
                              </p:par>
                            </p:childTnLst>
                          </p:cTn>
                        </p:par>
                        <p:par>
                          <p:cTn id="8" fill="hold">
                            <p:stCondLst>
                              <p:cond delay="125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1250"/>
                                        <p:tgtEl>
                                          <p:spTgt spid="5"/>
                                        </p:tgtEl>
                                      </p:cBhvr>
                                    </p:animEffect>
                                  </p:childTnLst>
                                </p:cTn>
                              </p:par>
                            </p:childTnLst>
                          </p:cTn>
                        </p:par>
                        <p:par>
                          <p:cTn id="12" fill="hold">
                            <p:stCondLst>
                              <p:cond delay="2500"/>
                            </p:stCondLst>
                            <p:childTnLst>
                              <p:par>
                                <p:cTn id="13" presetID="22"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910498" y="2130951"/>
            <a:ext cx="10202335" cy="2883176"/>
          </a:xfrm>
        </p:spPr>
        <p:txBody>
          <a:bodyPr>
            <a:noAutofit/>
          </a:bodyPr>
          <a:lstStyle/>
          <a:p>
            <a:pPr algn="just">
              <a:lnSpc>
                <a:spcPct val="150000"/>
              </a:lnSpc>
            </a:pPr>
            <a:r>
              <a:rPr lang="fa-IR" sz="3600" dirty="0"/>
              <a:t>آموزه های فلسفی افلاطون و ارسطو و خدایان یونان:جایز</a:t>
            </a:r>
          </a:p>
          <a:p>
            <a:pPr algn="just">
              <a:lnSpc>
                <a:spcPct val="150000"/>
              </a:lnSpc>
            </a:pPr>
            <a:r>
              <a:rPr lang="fa-IR" sz="3600" dirty="0"/>
              <a:t>ادیان ابراهیمی: ممنوع</a:t>
            </a:r>
          </a:p>
          <a:p>
            <a:pPr algn="just">
              <a:lnSpc>
                <a:spcPct val="150000"/>
              </a:lnSpc>
            </a:pPr>
            <a:r>
              <a:rPr lang="fa-IR" sz="3600" dirty="0"/>
              <a:t>تمدن های مادی گرا، بی توجهی به جان کوچک ها:</a:t>
            </a:r>
          </a:p>
          <a:p>
            <a:pPr marL="0" indent="0" algn="just">
              <a:buNone/>
            </a:pPr>
            <a:endParaRPr lang="fa-IR" sz="2000" dirty="0"/>
          </a:p>
        </p:txBody>
      </p:sp>
      <p:sp>
        <p:nvSpPr>
          <p:cNvPr id="3" name="Title 2"/>
          <p:cNvSpPr>
            <a:spLocks noGrp="1"/>
          </p:cNvSpPr>
          <p:nvPr>
            <p:ph type="title" idx="4294967295"/>
          </p:nvPr>
        </p:nvSpPr>
        <p:spPr>
          <a:xfrm>
            <a:off x="1270665" y="990332"/>
            <a:ext cx="9482002" cy="852755"/>
          </a:xfrm>
        </p:spPr>
        <p:txBody>
          <a:bodyPr>
            <a:noAutofit/>
          </a:bodyPr>
          <a:lstStyle/>
          <a:p>
            <a:r>
              <a:rPr lang="fa-IR" sz="4400" dirty="0"/>
              <a:t>بی توجهی به جان جنین در دوران باستان</a:t>
            </a:r>
            <a:endParaRPr lang="en-US" sz="4400" dirty="0"/>
          </a:p>
        </p:txBody>
      </p:sp>
      <p:sp>
        <p:nvSpPr>
          <p:cNvPr id="4" name="Text Placeholder 1"/>
          <p:cNvSpPr txBox="1">
            <a:spLocks/>
          </p:cNvSpPr>
          <p:nvPr/>
        </p:nvSpPr>
        <p:spPr>
          <a:xfrm>
            <a:off x="253680" y="2900157"/>
            <a:ext cx="3415970" cy="609600"/>
          </a:xfrm>
          <a:prstGeom prst="rect">
            <a:avLst/>
          </a:prstGeom>
        </p:spPr>
        <p:txBody>
          <a:bodyPr vert="horz" lIns="91440" tIns="45720" rIns="91440" bIns="45720" rtlCol="0">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B Yekan" panose="000004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B Mitra" panose="000004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B Mitra" panose="000004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fa-IR" sz="1600" dirty="0"/>
              <a:t>کد </a:t>
            </a:r>
            <a:r>
              <a:rPr lang="en-US" sz="1600" dirty="0"/>
              <a:t>COI </a:t>
            </a:r>
            <a:r>
              <a:rPr lang="fa-IR" sz="1600" dirty="0"/>
              <a:t>مقاله: </a:t>
            </a:r>
            <a:r>
              <a:rPr lang="en-US" sz="1600" dirty="0"/>
              <a:t>TEBCONF06_045</a:t>
            </a:r>
            <a:endParaRPr lang="en-US" sz="1050" dirty="0"/>
          </a:p>
        </p:txBody>
      </p:sp>
      <p:sp>
        <p:nvSpPr>
          <p:cNvPr id="5" name="Text Placeholder 1"/>
          <p:cNvSpPr txBox="1">
            <a:spLocks/>
          </p:cNvSpPr>
          <p:nvPr/>
        </p:nvSpPr>
        <p:spPr>
          <a:xfrm>
            <a:off x="910498" y="5183252"/>
            <a:ext cx="8203358" cy="853687"/>
          </a:xfrm>
          <a:prstGeom prst="rect">
            <a:avLst/>
          </a:prstGeom>
        </p:spPr>
        <p:txBody>
          <a:bodyPr vert="horz" lIns="91440" tIns="45720" rIns="91440" bIns="45720" rtlCol="0">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B Yekan" panose="000004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B Mitra" panose="000004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B Mitra" panose="000004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a-IR" sz="2000" dirty="0"/>
              <a:t>پاسوراخ در اودیپوس (یونان باستان) پدرش خواب می بیند که او بزرگ خواهد شد و پدر را می کشد و زن پدر را به زنی می گیرد. بچه را در طبیعت رها می کند و برای آنکه مطمئن شود او از بین خواهد رفت، پاهای او را با سوزن به هم می دوزد.</a:t>
            </a:r>
            <a:endParaRPr lang="en-US" sz="2000" dirty="0"/>
          </a:p>
          <a:p>
            <a:pPr marL="0" indent="0" algn="just">
              <a:buFont typeface="Arial" panose="020B0604020202020204" pitchFamily="34" charset="0"/>
              <a:buNone/>
            </a:pPr>
            <a:endParaRPr lang="fa-IR" sz="2000" dirty="0"/>
          </a:p>
        </p:txBody>
      </p:sp>
    </p:spTree>
    <p:extLst>
      <p:ext uri="{BB962C8B-B14F-4D97-AF65-F5344CB8AC3E}">
        <p14:creationId xmlns:p14="http://schemas.microsoft.com/office/powerpoint/2010/main" val="117789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007213" y="2104574"/>
            <a:ext cx="10202335" cy="2883176"/>
          </a:xfrm>
        </p:spPr>
        <p:txBody>
          <a:bodyPr>
            <a:noAutofit/>
          </a:bodyPr>
          <a:lstStyle/>
          <a:p>
            <a:pPr marL="0" indent="0" algn="just">
              <a:buNone/>
            </a:pPr>
            <a:r>
              <a:rPr lang="fa-IR" sz="2000" dirty="0"/>
              <a:t>ایجاد قانون عقیم‌سازی در سال(۱۳۵۰) و زمینه‌سازی قانونی کردن سقط در سال ۱۳۵۱</a:t>
            </a:r>
          </a:p>
          <a:p>
            <a:pPr marL="0" indent="0" algn="just">
              <a:buNone/>
            </a:pPr>
            <a:endParaRPr lang="fa-IR" sz="2000" dirty="0"/>
          </a:p>
          <a:p>
            <a:pPr marL="0" indent="0" algn="just">
              <a:buNone/>
            </a:pPr>
            <a:r>
              <a:rPr lang="fa-IR" sz="2000" dirty="0"/>
              <a:t>در سال ۱۳۵۱ تجدیدنظر در قوانین سقط جنین درخواست شد تا آن زمان طبق ماده ۸۴ قانون جزای زنان برای سقط (۳-۱) سال حبس تأدیبی داشتند و پیگیری انجمن تنظیم خانواده منجر به تغییر قانون و آزادی مشروط سقط جنین شد.</a:t>
            </a:r>
          </a:p>
          <a:p>
            <a:pPr marL="0" indent="0" algn="just">
              <a:buNone/>
            </a:pPr>
            <a:endParaRPr lang="fa-IR" sz="2000" dirty="0"/>
          </a:p>
          <a:p>
            <a:pPr marL="0" indent="0" algn="just">
              <a:buNone/>
            </a:pPr>
            <a:r>
              <a:rPr lang="fa-IR" sz="2000" dirty="0"/>
              <a:t>در سال ۱۳۵۵ قانون جدیدی برای عقیم‌سازی با عنوان ماده ۵ قانون جزا به تصویب رسید که اعمال جراحی برای پیشگیری با شرایط زیر مجاز است:</a:t>
            </a:r>
          </a:p>
          <a:p>
            <a:pPr marL="0" indent="0" algn="just">
              <a:buNone/>
            </a:pPr>
            <a:r>
              <a:rPr lang="fa-IR" sz="2000" dirty="0"/>
              <a:t>۱- رضایت همسر</a:t>
            </a:r>
          </a:p>
          <a:p>
            <a:pPr marL="0" indent="0" algn="just">
              <a:buNone/>
            </a:pPr>
            <a:r>
              <a:rPr lang="fa-IR" sz="2000" dirty="0"/>
              <a:t>۲- دارا بودن دو فرزند</a:t>
            </a:r>
          </a:p>
          <a:p>
            <a:pPr marL="0" indent="0" algn="just">
              <a:buNone/>
            </a:pPr>
            <a:r>
              <a:rPr lang="fa-IR" sz="2000" dirty="0"/>
              <a:t>تبصره ۱: برای سن بالای ۲۵ سال شرط داشتن فرزند ضروری نیست.</a:t>
            </a:r>
          </a:p>
          <a:p>
            <a:pPr marL="0" indent="0" algn="just">
              <a:buNone/>
            </a:pPr>
            <a:r>
              <a:rPr lang="fa-IR" sz="2000" dirty="0"/>
              <a:t>تبصره ۲: برای زنان مجرد سن آنها نباید کمتر از ۲۰ سال باشد.</a:t>
            </a:r>
          </a:p>
        </p:txBody>
      </p:sp>
      <p:sp>
        <p:nvSpPr>
          <p:cNvPr id="3" name="Title 2"/>
          <p:cNvSpPr>
            <a:spLocks noGrp="1"/>
          </p:cNvSpPr>
          <p:nvPr>
            <p:ph type="title" idx="4294967295"/>
          </p:nvPr>
        </p:nvSpPr>
        <p:spPr>
          <a:xfrm>
            <a:off x="1367379" y="902409"/>
            <a:ext cx="9482002" cy="852755"/>
          </a:xfrm>
        </p:spPr>
        <p:txBody>
          <a:bodyPr>
            <a:noAutofit/>
          </a:bodyPr>
          <a:lstStyle/>
          <a:p>
            <a:r>
              <a:rPr lang="fa-IR" sz="4400" dirty="0"/>
              <a:t>قبل از انقلاب اسلامی</a:t>
            </a:r>
            <a:endParaRPr lang="en-US" sz="4400" dirty="0"/>
          </a:p>
        </p:txBody>
      </p:sp>
    </p:spTree>
    <p:extLst>
      <p:ext uri="{BB962C8B-B14F-4D97-AF65-F5344CB8AC3E}">
        <p14:creationId xmlns:p14="http://schemas.microsoft.com/office/powerpoint/2010/main" val="212053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746547" y="2421991"/>
            <a:ext cx="10037618" cy="1316249"/>
          </a:xfrm>
        </p:spPr>
        <p:txBody>
          <a:bodyPr>
            <a:noAutofit/>
          </a:bodyPr>
          <a:lstStyle/>
          <a:p>
            <a:pPr marL="0" indent="0" algn="just">
              <a:buNone/>
            </a:pPr>
            <a:r>
              <a:rPr lang="fa-IR" sz="2000" dirty="0"/>
              <a:t>بیانیه‌ای بود که در سال ۱۹۷۱ میلادی ۳۴۳ زن فرانسوی امضا کرده و به انجام سقط جنین در زندگی خویش اقرار کردند و در نتیجه، خود را در معرض خطر پی‌گرد قضایی قرار دادند.</a:t>
            </a:r>
          </a:p>
          <a:p>
            <a:pPr marL="0" indent="0" algn="just">
              <a:buNone/>
            </a:pPr>
            <a:r>
              <a:rPr lang="fa-IR" sz="2000" dirty="0"/>
              <a:t>متن این مانیفست توسط سیمون دو بووار نوشته شد. بیانیه در نشریه فرانسوی نوول ابسرواتور در تاریخ ۵ آوریل ۱۹۷۱ منتشر شد.</a:t>
            </a:r>
          </a:p>
        </p:txBody>
      </p:sp>
      <p:sp>
        <p:nvSpPr>
          <p:cNvPr id="3" name="Title 2"/>
          <p:cNvSpPr>
            <a:spLocks noGrp="1"/>
          </p:cNvSpPr>
          <p:nvPr>
            <p:ph type="title"/>
          </p:nvPr>
        </p:nvSpPr>
        <p:spPr>
          <a:xfrm>
            <a:off x="403647" y="192100"/>
            <a:ext cx="10515600" cy="1325563"/>
          </a:xfrm>
        </p:spPr>
        <p:txBody>
          <a:bodyPr>
            <a:noAutofit/>
          </a:bodyPr>
          <a:lstStyle/>
          <a:p>
            <a:r>
              <a:rPr lang="fa-IR" sz="4400" dirty="0"/>
              <a:t>در غرب معاصر</a:t>
            </a:r>
            <a:endParaRPr lang="en-US" sz="4400" dirty="0"/>
          </a:p>
        </p:txBody>
      </p:sp>
      <p:sp>
        <p:nvSpPr>
          <p:cNvPr id="4" name="Text Placeholder 1"/>
          <p:cNvSpPr txBox="1">
            <a:spLocks/>
          </p:cNvSpPr>
          <p:nvPr/>
        </p:nvSpPr>
        <p:spPr>
          <a:xfrm>
            <a:off x="910816" y="3950959"/>
            <a:ext cx="6975884" cy="2669649"/>
          </a:xfrm>
          <a:prstGeom prst="rect">
            <a:avLst/>
          </a:prstGeom>
        </p:spPr>
        <p:txBody>
          <a:bodyPr vert="horz" lIns="91440" tIns="45720" rIns="91440" bIns="45720" rtlCol="0">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B Yekan" panose="000004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B Mitra" panose="000004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B Mitra" panose="000004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a-IR" sz="2000" dirty="0"/>
              <a:t>یک میلیون زن هر ساله در فرانسه سقط جنین انجام می‌دهند.</a:t>
            </a:r>
          </a:p>
          <a:p>
            <a:pPr marL="0" indent="0" algn="just">
              <a:buNone/>
            </a:pPr>
            <a:r>
              <a:rPr lang="fa-IR" sz="2000" dirty="0"/>
              <a:t>محکوم به نهان‌کاری، خود را در شرایط خطرناک قرار می‌دهند، در حالی که این عمل تحت نظارت پزشکی یکی از ساده‌ترین عمل‌ها است.</a:t>
            </a:r>
          </a:p>
          <a:p>
            <a:pPr marL="0" indent="0" algn="just">
              <a:buNone/>
            </a:pPr>
            <a:r>
              <a:rPr lang="fa-IR" sz="2000" dirty="0"/>
              <a:t>این زنان در حجاب سکوت فرومی‌روند.</a:t>
            </a:r>
          </a:p>
          <a:p>
            <a:pPr marL="0" indent="0" algn="just">
              <a:buNone/>
            </a:pPr>
            <a:r>
              <a:rPr lang="fa-IR" sz="2000" dirty="0"/>
              <a:t>من اعلام می‌کنم یکی از آن‌ها هستم. من سقط جنین انجام داده‌ام.</a:t>
            </a:r>
          </a:p>
          <a:p>
            <a:pPr marL="0" indent="0" algn="just">
              <a:buNone/>
            </a:pPr>
            <a:r>
              <a:rPr lang="fa-IR" sz="2000" dirty="0"/>
              <a:t>ما همان‌طور که خواستار دسترسی آزاد به کنترل موالید هستیم، خواستار آزادیِ سقط جنین هستیم. </a:t>
            </a:r>
          </a:p>
        </p:txBody>
      </p:sp>
      <p:sp>
        <p:nvSpPr>
          <p:cNvPr id="5" name="Title 2"/>
          <p:cNvSpPr txBox="1">
            <a:spLocks/>
          </p:cNvSpPr>
          <p:nvPr/>
        </p:nvSpPr>
        <p:spPr>
          <a:xfrm>
            <a:off x="3861422" y="1626577"/>
            <a:ext cx="3807868" cy="580293"/>
          </a:xfrm>
          <a:prstGeom prst="rect">
            <a:avLst/>
          </a:prstGeom>
        </p:spPr>
        <p:txBody>
          <a:bodyPr vert="horz" lIns="91440" tIns="45720" rIns="91440" bIns="45720" rtlCol="0" anchor="ctr">
            <a:noAutofit/>
          </a:bodyPr>
          <a:lstStyle>
            <a:lvl1pPr algn="ctr" defTabSz="914400" rtl="1" eaLnBrk="1" latinLnBrk="0" hangingPunct="1">
              <a:lnSpc>
                <a:spcPct val="90000"/>
              </a:lnSpc>
              <a:spcBef>
                <a:spcPct val="0"/>
              </a:spcBef>
              <a:buNone/>
              <a:defRPr sz="4000" b="0" kern="1200" baseline="0">
                <a:solidFill>
                  <a:schemeClr val="bg1"/>
                </a:solidFill>
                <a:latin typeface="+mj-lt"/>
                <a:ea typeface="+mj-ea"/>
                <a:cs typeface="B Titr" panose="00000700000000000000" pitchFamily="2" charset="-78"/>
              </a:defRPr>
            </a:lvl1pPr>
          </a:lstStyle>
          <a:p>
            <a:r>
              <a:rPr lang="fa-IR" sz="2800" dirty="0"/>
              <a:t>مانیفست ۳۴۳ </a:t>
            </a:r>
          </a:p>
        </p:txBody>
      </p:sp>
      <p:sp>
        <p:nvSpPr>
          <p:cNvPr id="6" name="Title 2"/>
          <p:cNvSpPr txBox="1">
            <a:spLocks/>
          </p:cNvSpPr>
          <p:nvPr/>
        </p:nvSpPr>
        <p:spPr>
          <a:xfrm>
            <a:off x="8055353" y="4791807"/>
            <a:ext cx="2363531" cy="580293"/>
          </a:xfrm>
          <a:prstGeom prst="rect">
            <a:avLst/>
          </a:prstGeom>
        </p:spPr>
        <p:txBody>
          <a:bodyPr vert="horz" lIns="91440" tIns="45720" rIns="91440" bIns="45720" rtlCol="0" anchor="ctr">
            <a:noAutofit/>
          </a:bodyPr>
          <a:lstStyle>
            <a:lvl1pPr algn="ctr" defTabSz="914400" rtl="1" eaLnBrk="1" latinLnBrk="0" hangingPunct="1">
              <a:lnSpc>
                <a:spcPct val="90000"/>
              </a:lnSpc>
              <a:spcBef>
                <a:spcPct val="0"/>
              </a:spcBef>
              <a:buNone/>
              <a:defRPr sz="4000" b="0" kern="1200" baseline="0">
                <a:solidFill>
                  <a:schemeClr val="bg1"/>
                </a:solidFill>
                <a:latin typeface="+mj-lt"/>
                <a:ea typeface="+mj-ea"/>
                <a:cs typeface="B Titr" panose="00000700000000000000" pitchFamily="2" charset="-78"/>
              </a:defRPr>
            </a:lvl1pPr>
          </a:lstStyle>
          <a:p>
            <a:r>
              <a:rPr lang="fa-IR" sz="2800" dirty="0"/>
              <a:t>متن مانیفست</a:t>
            </a:r>
          </a:p>
        </p:txBody>
      </p:sp>
    </p:spTree>
    <p:extLst>
      <p:ext uri="{BB962C8B-B14F-4D97-AF65-F5344CB8AC3E}">
        <p14:creationId xmlns:p14="http://schemas.microsoft.com/office/powerpoint/2010/main" val="414375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28339" y="366665"/>
            <a:ext cx="3977054" cy="1325563"/>
          </a:xfrm>
        </p:spPr>
        <p:txBody>
          <a:bodyPr>
            <a:noAutofit/>
          </a:bodyPr>
          <a:lstStyle/>
          <a:p>
            <a:pPr algn="r"/>
            <a:r>
              <a:rPr lang="fa-IR" sz="4400" dirty="0"/>
              <a:t>در کشورهای جهان</a:t>
            </a:r>
            <a:endParaRPr lang="en-US" sz="4400" dirty="0"/>
          </a:p>
        </p:txBody>
      </p:sp>
      <p:sp>
        <p:nvSpPr>
          <p:cNvPr id="2" name="Text Placeholder 1"/>
          <p:cNvSpPr>
            <a:spLocks noGrp="1"/>
          </p:cNvSpPr>
          <p:nvPr>
            <p:ph type="body" sz="quarter" idx="4294967295"/>
          </p:nvPr>
        </p:nvSpPr>
        <p:spPr>
          <a:xfrm>
            <a:off x="6604622" y="2800303"/>
            <a:ext cx="4684712" cy="434975"/>
          </a:xfrm>
        </p:spPr>
        <p:txBody>
          <a:bodyPr>
            <a:noAutofit/>
          </a:bodyPr>
          <a:lstStyle/>
          <a:p>
            <a:pPr marL="0" indent="0" algn="ctr">
              <a:buNone/>
            </a:pPr>
            <a:r>
              <a:rPr lang="fa-IR" sz="2000" dirty="0"/>
              <a:t>۲۲ ژانویه ۱۹۷۳ تحت عنوان «رو اند ویو» توسط دادگاه مطلقه، قانونی اعلام شد.</a:t>
            </a:r>
          </a:p>
        </p:txBody>
      </p:sp>
      <p:sp>
        <p:nvSpPr>
          <p:cNvPr id="5" name="Title 2"/>
          <p:cNvSpPr txBox="1">
            <a:spLocks/>
          </p:cNvSpPr>
          <p:nvPr/>
        </p:nvSpPr>
        <p:spPr>
          <a:xfrm>
            <a:off x="7193706" y="2215323"/>
            <a:ext cx="3807868" cy="580293"/>
          </a:xfrm>
          <a:prstGeom prst="rect">
            <a:avLst/>
          </a:prstGeom>
        </p:spPr>
        <p:txBody>
          <a:bodyPr vert="horz" lIns="91440" tIns="45720" rIns="91440" bIns="45720" rtlCol="0" anchor="ctr">
            <a:noAutofit/>
          </a:bodyPr>
          <a:lstStyle>
            <a:lvl1pPr algn="ctr" defTabSz="914400" rtl="1" eaLnBrk="1" latinLnBrk="0" hangingPunct="1">
              <a:lnSpc>
                <a:spcPct val="90000"/>
              </a:lnSpc>
              <a:spcBef>
                <a:spcPct val="0"/>
              </a:spcBef>
              <a:buNone/>
              <a:defRPr sz="4000" b="0" kern="1200" baseline="0">
                <a:solidFill>
                  <a:schemeClr val="bg1"/>
                </a:solidFill>
                <a:latin typeface="+mj-lt"/>
                <a:ea typeface="+mj-ea"/>
                <a:cs typeface="B Titr" panose="00000700000000000000" pitchFamily="2" charset="-78"/>
              </a:defRPr>
            </a:lvl1pPr>
          </a:lstStyle>
          <a:p>
            <a:r>
              <a:rPr lang="fa-IR" sz="2800" dirty="0"/>
              <a:t>در ایالات متحده آمریکا</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484" y="189034"/>
            <a:ext cx="5374231" cy="6485444"/>
          </a:xfrm>
          <a:prstGeom prst="rect">
            <a:avLst/>
          </a:prstGeom>
        </p:spPr>
      </p:pic>
      <p:sp>
        <p:nvSpPr>
          <p:cNvPr id="10" name="Text Placeholder 1"/>
          <p:cNvSpPr txBox="1">
            <a:spLocks/>
          </p:cNvSpPr>
          <p:nvPr/>
        </p:nvSpPr>
        <p:spPr>
          <a:xfrm>
            <a:off x="6604622" y="4348040"/>
            <a:ext cx="4684712" cy="434975"/>
          </a:xfrm>
          <a:prstGeom prst="rect">
            <a:avLst/>
          </a:prstGeom>
        </p:spPr>
        <p:txBody>
          <a:bodyPr vert="horz" lIns="91440" tIns="45720" rIns="91440" bIns="45720" rtlCol="0">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B Yekan" panose="000004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B Mitra" panose="000004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B Mitra" panose="000004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a-IR" sz="2000" dirty="0"/>
              <a:t>در صورت تهدید حیات مادر، سلامت وی، تجاوز، مشکلات جنینی، فاکتورهای رفاه</a:t>
            </a:r>
          </a:p>
        </p:txBody>
      </p:sp>
      <p:sp>
        <p:nvSpPr>
          <p:cNvPr id="11" name="Title 2"/>
          <p:cNvSpPr txBox="1">
            <a:spLocks/>
          </p:cNvSpPr>
          <p:nvPr/>
        </p:nvSpPr>
        <p:spPr>
          <a:xfrm>
            <a:off x="7193706" y="3763060"/>
            <a:ext cx="3807868" cy="580293"/>
          </a:xfrm>
          <a:prstGeom prst="rect">
            <a:avLst/>
          </a:prstGeom>
        </p:spPr>
        <p:txBody>
          <a:bodyPr vert="horz" lIns="91440" tIns="45720" rIns="91440" bIns="45720" rtlCol="0" anchor="ctr">
            <a:noAutofit/>
          </a:bodyPr>
          <a:lstStyle>
            <a:lvl1pPr algn="ctr" defTabSz="914400" rtl="1" eaLnBrk="1" latinLnBrk="0" hangingPunct="1">
              <a:lnSpc>
                <a:spcPct val="90000"/>
              </a:lnSpc>
              <a:spcBef>
                <a:spcPct val="0"/>
              </a:spcBef>
              <a:buNone/>
              <a:defRPr sz="4000" b="0" kern="1200" baseline="0">
                <a:solidFill>
                  <a:schemeClr val="bg1"/>
                </a:solidFill>
                <a:latin typeface="+mj-lt"/>
                <a:ea typeface="+mj-ea"/>
                <a:cs typeface="B Titr" panose="00000700000000000000" pitchFamily="2" charset="-78"/>
              </a:defRPr>
            </a:lvl1pPr>
          </a:lstStyle>
          <a:p>
            <a:r>
              <a:rPr lang="fa-IR" sz="2800" dirty="0"/>
              <a:t>در هند</a:t>
            </a:r>
          </a:p>
        </p:txBody>
      </p:sp>
      <p:sp>
        <p:nvSpPr>
          <p:cNvPr id="12" name="Text Placeholder 1"/>
          <p:cNvSpPr txBox="1">
            <a:spLocks/>
          </p:cNvSpPr>
          <p:nvPr/>
        </p:nvSpPr>
        <p:spPr>
          <a:xfrm>
            <a:off x="6604622" y="5816355"/>
            <a:ext cx="4684712" cy="434975"/>
          </a:xfrm>
          <a:prstGeom prst="rect">
            <a:avLst/>
          </a:prstGeom>
        </p:spPr>
        <p:txBody>
          <a:bodyPr vert="horz" lIns="91440" tIns="45720" rIns="91440" bIns="45720" rtlCol="0">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B Yekan" panose="000004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B Mitra" panose="000004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B Mitra" panose="000004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a-IR" sz="2000" dirty="0"/>
              <a:t>فتاوای معتبر، ماده واحده سقط درمانی</a:t>
            </a:r>
          </a:p>
        </p:txBody>
      </p:sp>
      <p:sp>
        <p:nvSpPr>
          <p:cNvPr id="13" name="Title 2"/>
          <p:cNvSpPr txBox="1">
            <a:spLocks/>
          </p:cNvSpPr>
          <p:nvPr/>
        </p:nvSpPr>
        <p:spPr>
          <a:xfrm>
            <a:off x="7193706" y="5231375"/>
            <a:ext cx="3807868" cy="580293"/>
          </a:xfrm>
          <a:prstGeom prst="rect">
            <a:avLst/>
          </a:prstGeom>
        </p:spPr>
        <p:txBody>
          <a:bodyPr vert="horz" lIns="91440" tIns="45720" rIns="91440" bIns="45720" rtlCol="0" anchor="ctr">
            <a:noAutofit/>
          </a:bodyPr>
          <a:lstStyle>
            <a:lvl1pPr algn="ctr" defTabSz="914400" rtl="1" eaLnBrk="1" latinLnBrk="0" hangingPunct="1">
              <a:lnSpc>
                <a:spcPct val="90000"/>
              </a:lnSpc>
              <a:spcBef>
                <a:spcPct val="0"/>
              </a:spcBef>
              <a:buNone/>
              <a:defRPr sz="4000" b="0" kern="1200" baseline="0">
                <a:solidFill>
                  <a:schemeClr val="bg1"/>
                </a:solidFill>
                <a:latin typeface="+mj-lt"/>
                <a:ea typeface="+mj-ea"/>
                <a:cs typeface="B Titr" panose="00000700000000000000" pitchFamily="2" charset="-78"/>
              </a:defRPr>
            </a:lvl1pPr>
          </a:lstStyle>
          <a:p>
            <a:r>
              <a:rPr lang="fa-IR" sz="2800" dirty="0"/>
              <a:t>در ایران</a:t>
            </a:r>
          </a:p>
        </p:txBody>
      </p:sp>
    </p:spTree>
    <p:extLst>
      <p:ext uri="{BB962C8B-B14F-4D97-AF65-F5344CB8AC3E}">
        <p14:creationId xmlns:p14="http://schemas.microsoft.com/office/powerpoint/2010/main" val="215818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0991" y="1756429"/>
            <a:ext cx="10225453" cy="4520478"/>
          </a:xfrm>
        </p:spPr>
        <p:txBody>
          <a:bodyPr>
            <a:noAutofit/>
          </a:bodyPr>
          <a:lstStyle/>
          <a:p>
            <a:pPr algn="just">
              <a:lnSpc>
                <a:spcPct val="120000"/>
              </a:lnSpc>
            </a:pPr>
            <a:r>
              <a:rPr lang="fa-IR" sz="1200" dirty="0"/>
              <a:t>دربار شاه مخلوع به دنبال آزادی سقط‌ جنین در ایران بود. برای همین نیازمند تصویب قانون آن از سوی جامعه پزشکی و نیز جامعه روحانیت برای شرعی جلوه دادن سقط جنین برای مردم بود.</a:t>
            </a:r>
          </a:p>
          <a:p>
            <a:pPr algn="just">
              <a:lnSpc>
                <a:spcPct val="120000"/>
              </a:lnSpc>
            </a:pPr>
            <a:r>
              <a:rPr lang="fa-IR" sz="1200" dirty="0"/>
              <a:t>جمعی از صاحب نظران و پزشکان به جلسه دربار دعوت شدند و یک صورتجلسه و مصوبه از پیش نوشته‌شده‌ای هم مبنی بر تصویب قانون آزادی سقط جنین نوشته‌شده بود که فقط شرکت‌کنندگان می‌بایست آن را امضا می‌کردند.</a:t>
            </a:r>
          </a:p>
          <a:p>
            <a:pPr algn="just">
              <a:lnSpc>
                <a:spcPct val="120000"/>
              </a:lnSpc>
            </a:pPr>
            <a:r>
              <a:rPr lang="fa-IR" sz="1200" dirty="0"/>
              <a:t>پدرم از سوی یکی از مراجع عظام آن روز به عنوان نماینده حوزه علمیه به این جلسه رفت. همه چشم‌ها به او دوخته‌شده بود و ابتدا از او خواستند تا مصوبه را امضا و تأیید کند و یا اگر حرفی برای گفتن دارد بیان نماید.</a:t>
            </a:r>
          </a:p>
          <a:p>
            <a:pPr algn="just">
              <a:lnSpc>
                <a:spcPct val="120000"/>
              </a:lnSpc>
            </a:pPr>
            <a:r>
              <a:rPr lang="fa-IR" sz="1200" dirty="0"/>
              <a:t>حضور نماینده حوزه به منزله قبولی مصوبه تصور می‌شد ولی پدرم به رییس نشست می گوید من آخرین نفر صحبت خواهم کرد.</a:t>
            </a:r>
          </a:p>
          <a:p>
            <a:pPr algn="just">
              <a:lnSpc>
                <a:spcPct val="120000"/>
              </a:lnSpc>
            </a:pPr>
            <a:r>
              <a:rPr lang="fa-IR" sz="1200" dirty="0"/>
              <a:t>به سرعت نوبت به پدرم می‌رسد و افراد حاضر در جلسه که هر کدام 10 دقیقه وقت سخن گفتن داشتند به خاطر ترس از دربار، آن مصوبه را بدون هیچ حرفی تأیید می‌کنند.</a:t>
            </a:r>
          </a:p>
          <a:p>
            <a:pPr algn="just">
              <a:lnSpc>
                <a:spcPct val="120000"/>
              </a:lnSpc>
            </a:pPr>
            <a:r>
              <a:rPr lang="fa-IR" sz="1200" dirty="0"/>
              <a:t>پدرم صحبت خود را با این سؤال که هزینه سقط جنین برای افراد چقدر است؟ آغاز می‌کند.</a:t>
            </a:r>
          </a:p>
          <a:p>
            <a:pPr algn="just">
              <a:lnSpc>
                <a:spcPct val="120000"/>
              </a:lnSpc>
            </a:pPr>
            <a:r>
              <a:rPr lang="fa-IR" sz="1200" dirty="0"/>
              <a:t> نماینده دربار مبلغ بالایی را عنوان می‌کند. پدرم از این پاسخ استفاده می‌کند و می‌گوید: قشر مردم و مذهبی‌ها اولا نیازی به سقط جنین نمی بینند و سقط بی‌دلیل آن را حرام می‌دانند. دوما این که هزینه‌ای برای پرداخت سقط جنین ندارند پس جمعیت مذهبی‌ها در کشور زیاد می‌شود.</a:t>
            </a:r>
          </a:p>
          <a:p>
            <a:pPr algn="just">
              <a:lnSpc>
                <a:spcPct val="120000"/>
              </a:lnSpc>
            </a:pPr>
            <a:r>
              <a:rPr lang="fa-IR" sz="1200" dirty="0"/>
              <a:t> این هزینه بالا را فقط درباری‌ها که از حقوق بالایی برخوردارند و یا اعتقادات مذهبی آنان پایین است می توانند پرداخت کنند پس در نتیجه جمعیت طرفداران شاه کم می‌شود.</a:t>
            </a:r>
          </a:p>
          <a:p>
            <a:pPr algn="just">
              <a:lnSpc>
                <a:spcPct val="120000"/>
              </a:lnSpc>
            </a:pPr>
            <a:r>
              <a:rPr lang="fa-IR" sz="1200" dirty="0"/>
              <a:t>نماینده شاه با تعجب به او نگاه می کند. پدرم که تا آن زمان چندین جلد کتاب اولین پیامبر و آخرین دانشگاه را منتشر کرده بود سه ساعت با شجاعت از قرآن و اسلام در مخالفت با این قانون سخن می‌گوید. سکوت تمام جلسه را فراگرفت و شرکت‌کنندگان را به تعجب واداشت.</a:t>
            </a:r>
          </a:p>
          <a:p>
            <a:pPr algn="just">
              <a:lnSpc>
                <a:spcPct val="120000"/>
              </a:lnSpc>
            </a:pPr>
            <a:r>
              <a:rPr lang="fa-IR" sz="1200" dirty="0"/>
              <a:t>در پایان جلسه نماینده دربار درحالی‌که اشک می‌ریخت و دلایل اسلامی و قرآنی پدرم در مخالفت با این مصوبه را تأیید می‌کرد، قانون و صورتجلسه از قبل نوشته‌شده را پاره و ریزریز می‌کند. پدرم را می‌بوسد و می‌گوید نمی دانستم دین اسلام این قدر زیباست.</a:t>
            </a:r>
            <a:endParaRPr lang="en-US" sz="1200" dirty="0"/>
          </a:p>
        </p:txBody>
      </p:sp>
      <p:sp>
        <p:nvSpPr>
          <p:cNvPr id="3" name="Title 2"/>
          <p:cNvSpPr>
            <a:spLocks noGrp="1"/>
          </p:cNvSpPr>
          <p:nvPr>
            <p:ph type="title"/>
          </p:nvPr>
        </p:nvSpPr>
        <p:spPr>
          <a:xfrm>
            <a:off x="245917" y="158262"/>
            <a:ext cx="10515600" cy="1325563"/>
          </a:xfrm>
        </p:spPr>
        <p:txBody>
          <a:bodyPr/>
          <a:lstStyle/>
          <a:p>
            <a:r>
              <a:rPr lang="fa-IR" dirty="0"/>
              <a:t>نقل از فرزند شهید سیدرضا پاک نژاد</a:t>
            </a:r>
            <a:endParaRPr lang="en-US" dirty="0"/>
          </a:p>
        </p:txBody>
      </p:sp>
    </p:spTree>
    <p:extLst>
      <p:ext uri="{BB962C8B-B14F-4D97-AF65-F5344CB8AC3E}">
        <p14:creationId xmlns:p14="http://schemas.microsoft.com/office/powerpoint/2010/main" val="416754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6106409" y="1887414"/>
            <a:ext cx="5745621" cy="1728872"/>
          </a:xfrm>
        </p:spPr>
        <p:txBody>
          <a:bodyPr>
            <a:noAutofit/>
          </a:bodyPr>
          <a:lstStyle/>
          <a:p>
            <a:pPr lvl="1" algn="just">
              <a:lnSpc>
                <a:spcPct val="150000"/>
              </a:lnSpc>
            </a:pPr>
            <a:r>
              <a:rPr lang="fa-IR" sz="2200" dirty="0"/>
              <a:t>پرهیز از دست کاری مفرط خلقت</a:t>
            </a:r>
          </a:p>
          <a:p>
            <a:pPr lvl="1" algn="just">
              <a:lnSpc>
                <a:spcPct val="150000"/>
              </a:lnSpc>
            </a:pPr>
            <a:r>
              <a:rPr lang="fa-IR" sz="2000" dirty="0"/>
              <a:t>احترام به روندهای طبیعی (خلقت) </a:t>
            </a:r>
            <a:r>
              <a:rPr lang="fa-IR" sz="1600" dirty="0"/>
              <a:t>و تلاش حل مشکلات از طریق درک آن</a:t>
            </a:r>
          </a:p>
          <a:p>
            <a:pPr lvl="1" algn="just">
              <a:lnSpc>
                <a:spcPct val="150000"/>
              </a:lnSpc>
            </a:pPr>
            <a:r>
              <a:rPr lang="fa-IR" sz="2200" dirty="0"/>
              <a:t>اهمیت دادن به خویشتنداری و تربیت</a:t>
            </a:r>
          </a:p>
        </p:txBody>
      </p:sp>
      <p:sp>
        <p:nvSpPr>
          <p:cNvPr id="3" name="Title 2"/>
          <p:cNvSpPr>
            <a:spLocks noGrp="1"/>
          </p:cNvSpPr>
          <p:nvPr>
            <p:ph type="title" idx="4294967295"/>
          </p:nvPr>
        </p:nvSpPr>
        <p:spPr>
          <a:xfrm>
            <a:off x="1297874" y="570653"/>
            <a:ext cx="9482002" cy="852755"/>
          </a:xfrm>
        </p:spPr>
        <p:txBody>
          <a:bodyPr>
            <a:noAutofit/>
          </a:bodyPr>
          <a:lstStyle/>
          <a:p>
            <a:r>
              <a:rPr lang="fa-IR" sz="3600" dirty="0"/>
              <a:t>جهان هوشمند </a:t>
            </a:r>
            <a:r>
              <a:rPr lang="fa-IR" sz="3600" dirty="0">
                <a:solidFill>
                  <a:schemeClr val="accent4">
                    <a:lumMod val="40000"/>
                    <a:lumOff val="60000"/>
                  </a:schemeClr>
                </a:solidFill>
              </a:rPr>
              <a:t>یا</a:t>
            </a:r>
            <a:r>
              <a:rPr lang="fa-IR" sz="3600" dirty="0"/>
              <a:t> جهان تصادفی</a:t>
            </a:r>
            <a:endParaRPr lang="en-US" sz="3600" dirty="0"/>
          </a:p>
        </p:txBody>
      </p:sp>
      <p:sp>
        <p:nvSpPr>
          <p:cNvPr id="6" name="TextBox 5"/>
          <p:cNvSpPr txBox="1"/>
          <p:nvPr/>
        </p:nvSpPr>
        <p:spPr>
          <a:xfrm>
            <a:off x="6730664" y="1414274"/>
            <a:ext cx="4624448" cy="369332"/>
          </a:xfrm>
          <a:prstGeom prst="rect">
            <a:avLst/>
          </a:prstGeom>
          <a:solidFill>
            <a:schemeClr val="accent4">
              <a:lumMod val="50000"/>
            </a:schemeClr>
          </a:solidFill>
        </p:spPr>
        <p:txBody>
          <a:bodyPr wrap="square" rtlCol="0">
            <a:spAutoFit/>
          </a:bodyPr>
          <a:lstStyle/>
          <a:p>
            <a:pPr algn="ctr"/>
            <a:r>
              <a:rPr lang="fa-IR" dirty="0">
                <a:solidFill>
                  <a:schemeClr val="bg1"/>
                </a:solidFill>
                <a:cs typeface="B Titr" panose="00000700000000000000" pitchFamily="2" charset="-78"/>
              </a:rPr>
              <a:t>هوشمندی جهان</a:t>
            </a:r>
            <a:endParaRPr lang="en-US" dirty="0">
              <a:solidFill>
                <a:schemeClr val="bg1"/>
              </a:solidFill>
              <a:cs typeface="B Titr" panose="00000700000000000000" pitchFamily="2" charset="-78"/>
            </a:endParaRPr>
          </a:p>
        </p:txBody>
      </p:sp>
      <p:sp>
        <p:nvSpPr>
          <p:cNvPr id="9" name="TextBox 8"/>
          <p:cNvSpPr txBox="1"/>
          <p:nvPr/>
        </p:nvSpPr>
        <p:spPr>
          <a:xfrm>
            <a:off x="956604" y="1400718"/>
            <a:ext cx="4598376" cy="369332"/>
          </a:xfrm>
          <a:prstGeom prst="rect">
            <a:avLst/>
          </a:prstGeom>
          <a:solidFill>
            <a:schemeClr val="accent4">
              <a:lumMod val="50000"/>
            </a:schemeClr>
          </a:solidFill>
        </p:spPr>
        <p:txBody>
          <a:bodyPr wrap="square" rtlCol="0">
            <a:spAutoFit/>
          </a:bodyPr>
          <a:lstStyle/>
          <a:p>
            <a:pPr algn="ctr"/>
            <a:r>
              <a:rPr lang="fa-IR" dirty="0">
                <a:solidFill>
                  <a:schemeClr val="bg1"/>
                </a:solidFill>
                <a:cs typeface="B Titr" panose="00000700000000000000" pitchFamily="2" charset="-78"/>
              </a:rPr>
              <a:t>تصادفی بودن جهان</a:t>
            </a:r>
            <a:endParaRPr lang="en-US" dirty="0">
              <a:solidFill>
                <a:schemeClr val="bg1"/>
              </a:solidFill>
              <a:cs typeface="B Titr" panose="00000700000000000000" pitchFamily="2" charset="-78"/>
            </a:endParaRPr>
          </a:p>
        </p:txBody>
      </p:sp>
      <p:sp>
        <p:nvSpPr>
          <p:cNvPr id="11" name="TextBox 10"/>
          <p:cNvSpPr txBox="1"/>
          <p:nvPr/>
        </p:nvSpPr>
        <p:spPr>
          <a:xfrm rot="16200000">
            <a:off x="10703648" y="2900774"/>
            <a:ext cx="1927432" cy="369332"/>
          </a:xfrm>
          <a:prstGeom prst="rect">
            <a:avLst/>
          </a:prstGeom>
          <a:solidFill>
            <a:schemeClr val="accent4">
              <a:lumMod val="50000"/>
            </a:schemeClr>
          </a:solidFill>
          <a:ln w="19050">
            <a:solidFill>
              <a:schemeClr val="tx1"/>
            </a:solidFill>
          </a:ln>
        </p:spPr>
        <p:txBody>
          <a:bodyPr wrap="square" rtlCol="0">
            <a:spAutoFit/>
          </a:bodyPr>
          <a:lstStyle/>
          <a:p>
            <a:pPr algn="ctr"/>
            <a:r>
              <a:rPr lang="fa-IR" dirty="0">
                <a:solidFill>
                  <a:schemeClr val="bg1"/>
                </a:solidFill>
                <a:cs typeface="B Titr" panose="00000700000000000000" pitchFamily="2" charset="-78"/>
              </a:rPr>
              <a:t>فهم های پیشینی</a:t>
            </a:r>
            <a:endParaRPr lang="en-US" dirty="0">
              <a:solidFill>
                <a:schemeClr val="bg1"/>
              </a:solidFill>
              <a:cs typeface="B Titr" panose="00000700000000000000" pitchFamily="2" charset="-78"/>
            </a:endParaRPr>
          </a:p>
        </p:txBody>
      </p:sp>
      <p:sp>
        <p:nvSpPr>
          <p:cNvPr id="13" name="TextBox 12"/>
          <p:cNvSpPr txBox="1"/>
          <p:nvPr/>
        </p:nvSpPr>
        <p:spPr>
          <a:xfrm rot="16200000">
            <a:off x="10703648" y="5521226"/>
            <a:ext cx="1927432" cy="369332"/>
          </a:xfrm>
          <a:prstGeom prst="rect">
            <a:avLst/>
          </a:prstGeom>
          <a:solidFill>
            <a:schemeClr val="accent4">
              <a:lumMod val="50000"/>
            </a:schemeClr>
          </a:solidFill>
          <a:ln w="19050">
            <a:solidFill>
              <a:schemeClr val="tx1"/>
            </a:solidFill>
          </a:ln>
        </p:spPr>
        <p:txBody>
          <a:bodyPr wrap="square" rtlCol="0">
            <a:spAutoFit/>
          </a:bodyPr>
          <a:lstStyle/>
          <a:p>
            <a:pPr algn="ctr"/>
            <a:r>
              <a:rPr lang="fa-IR" dirty="0">
                <a:solidFill>
                  <a:schemeClr val="bg1"/>
                </a:solidFill>
                <a:cs typeface="B Titr" panose="00000700000000000000" pitchFamily="2" charset="-78"/>
              </a:rPr>
              <a:t>نتایج در موضوع سقط</a:t>
            </a:r>
            <a:endParaRPr lang="en-US" dirty="0">
              <a:solidFill>
                <a:schemeClr val="bg1"/>
              </a:solidFill>
              <a:cs typeface="B Titr" panose="00000700000000000000" pitchFamily="2" charset="-78"/>
            </a:endParaRPr>
          </a:p>
        </p:txBody>
      </p:sp>
      <p:sp>
        <p:nvSpPr>
          <p:cNvPr id="14" name="Text Placeholder 1"/>
          <p:cNvSpPr txBox="1">
            <a:spLocks/>
          </p:cNvSpPr>
          <p:nvPr/>
        </p:nvSpPr>
        <p:spPr>
          <a:xfrm>
            <a:off x="176121" y="1873264"/>
            <a:ext cx="5745621" cy="2405740"/>
          </a:xfrm>
          <a:prstGeom prst="rect">
            <a:avLst/>
          </a:prstGeom>
        </p:spPr>
        <p:txBody>
          <a:bodyPr vert="horz" lIns="91440" tIns="45720" rIns="91440" bIns="45720" rtlCol="0">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B Yekan" panose="000004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B Mitra" panose="000004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B Mitra" panose="000004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50000"/>
              </a:lnSpc>
            </a:pPr>
            <a:r>
              <a:rPr lang="fa-IR" sz="2200" dirty="0"/>
              <a:t>فرعونیت: ادعا و تمنای تسلط بر همه چیز</a:t>
            </a:r>
          </a:p>
          <a:p>
            <a:pPr lvl="1" algn="just">
              <a:lnSpc>
                <a:spcPct val="150000"/>
              </a:lnSpc>
            </a:pPr>
            <a:r>
              <a:rPr lang="fa-IR" sz="2200" dirty="0"/>
              <a:t>تعهد گریزی و میل گرایی</a:t>
            </a:r>
          </a:p>
          <a:p>
            <a:pPr lvl="1" algn="just">
              <a:lnSpc>
                <a:spcPct val="150000"/>
              </a:lnSpc>
            </a:pPr>
            <a:r>
              <a:rPr lang="fa-IR" sz="2200" dirty="0"/>
              <a:t>حیوان گرایی انسان</a:t>
            </a:r>
          </a:p>
          <a:p>
            <a:pPr lvl="1" algn="just">
              <a:lnSpc>
                <a:spcPct val="150000"/>
              </a:lnSpc>
            </a:pPr>
            <a:r>
              <a:rPr lang="fa-IR" sz="2200" dirty="0"/>
              <a:t>پارادایم قدرت</a:t>
            </a:r>
          </a:p>
        </p:txBody>
      </p:sp>
      <p:sp>
        <p:nvSpPr>
          <p:cNvPr id="15" name="Text Placeholder 1"/>
          <p:cNvSpPr txBox="1">
            <a:spLocks/>
          </p:cNvSpPr>
          <p:nvPr/>
        </p:nvSpPr>
        <p:spPr>
          <a:xfrm>
            <a:off x="5688415" y="4826392"/>
            <a:ext cx="5745621" cy="1728872"/>
          </a:xfrm>
          <a:prstGeom prst="rect">
            <a:avLst/>
          </a:prstGeom>
        </p:spPr>
        <p:txBody>
          <a:bodyPr vert="horz" lIns="91440" tIns="45720" rIns="91440" bIns="45720" rtlCol="0">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B Yekan" panose="000004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B Mitra" panose="000004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B Mitra" panose="000004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50000"/>
              </a:lnSpc>
            </a:pPr>
            <a:r>
              <a:rPr lang="fa-IR" sz="2200" dirty="0"/>
              <a:t>احترام به جان جنین ها</a:t>
            </a:r>
          </a:p>
          <a:p>
            <a:pPr lvl="1" algn="just">
              <a:lnSpc>
                <a:spcPct val="150000"/>
              </a:lnSpc>
            </a:pPr>
            <a:r>
              <a:rPr lang="fa-IR" sz="2200" dirty="0"/>
              <a:t>احترام به فرآیند شکل گیری انسان</a:t>
            </a:r>
          </a:p>
          <a:p>
            <a:pPr lvl="1" algn="just">
              <a:lnSpc>
                <a:spcPct val="150000"/>
              </a:lnSpc>
            </a:pPr>
            <a:r>
              <a:rPr lang="fa-IR" sz="2200" dirty="0"/>
              <a:t>تلاش برای عدم انحراف جنسی</a:t>
            </a:r>
          </a:p>
          <a:p>
            <a:pPr lvl="1" algn="just">
              <a:lnSpc>
                <a:spcPct val="150000"/>
              </a:lnSpc>
            </a:pPr>
            <a:endParaRPr lang="fa-IR" sz="2200" dirty="0"/>
          </a:p>
          <a:p>
            <a:pPr lvl="1" algn="just">
              <a:lnSpc>
                <a:spcPct val="150000"/>
              </a:lnSpc>
            </a:pPr>
            <a:endParaRPr lang="fa-IR" sz="2200" dirty="0"/>
          </a:p>
        </p:txBody>
      </p:sp>
      <p:sp>
        <p:nvSpPr>
          <p:cNvPr id="16" name="Text Placeholder 1"/>
          <p:cNvSpPr txBox="1">
            <a:spLocks/>
          </p:cNvSpPr>
          <p:nvPr/>
        </p:nvSpPr>
        <p:spPr>
          <a:xfrm>
            <a:off x="176121" y="4826392"/>
            <a:ext cx="5745621" cy="1728872"/>
          </a:xfrm>
          <a:prstGeom prst="rect">
            <a:avLst/>
          </a:prstGeom>
        </p:spPr>
        <p:txBody>
          <a:bodyPr vert="horz" lIns="91440" tIns="45720" rIns="91440" bIns="45720" rtlCol="0">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B Yekan" panose="000004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B Mitra" panose="000004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B Mitra" panose="000004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50000"/>
              </a:lnSpc>
            </a:pPr>
            <a:r>
              <a:rPr lang="fa-IR" sz="2200" dirty="0"/>
              <a:t>انسان ندانستن جنین در سنین پایین یا قبل تولد</a:t>
            </a:r>
          </a:p>
          <a:p>
            <a:pPr lvl="1" algn="just">
              <a:lnSpc>
                <a:spcPct val="150000"/>
              </a:lnSpc>
            </a:pPr>
            <a:r>
              <a:rPr lang="fa-IR" sz="2200" dirty="0"/>
              <a:t>حق دانستن اسقاط جنین برای مادر و پدر</a:t>
            </a:r>
          </a:p>
          <a:p>
            <a:pPr lvl="1" algn="just">
              <a:lnSpc>
                <a:spcPct val="150000"/>
              </a:lnSpc>
            </a:pPr>
            <a:endParaRPr lang="fa-IR" sz="2200" dirty="0"/>
          </a:p>
          <a:p>
            <a:pPr lvl="1" algn="just">
              <a:lnSpc>
                <a:spcPct val="150000"/>
              </a:lnSpc>
            </a:pPr>
            <a:endParaRPr lang="fa-IR" sz="2200" dirty="0"/>
          </a:p>
        </p:txBody>
      </p:sp>
      <p:sp>
        <p:nvSpPr>
          <p:cNvPr id="4" name="Down Arrow 3"/>
          <p:cNvSpPr/>
          <p:nvPr/>
        </p:nvSpPr>
        <p:spPr>
          <a:xfrm>
            <a:off x="7964858" y="3962795"/>
            <a:ext cx="2156059" cy="6324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2177762" y="3962794"/>
            <a:ext cx="2156059" cy="6324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18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fade">
                                      <p:cBhvr>
                                        <p:cTn id="32" dur="500"/>
                                        <p:tgtEl>
                                          <p:spTgt spid="15">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animEffect transition="in" filter="fade">
                                      <p:cBhvr>
                                        <p:cTn id="35" dur="500"/>
                                        <p:tgtEl>
                                          <p:spTgt spid="15">
                                            <p:txEl>
                                              <p:pRg st="1" end="1"/>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xEl>
                                              <p:pRg st="2" end="2"/>
                                            </p:txEl>
                                          </p:spTgt>
                                        </p:tgtEl>
                                        <p:attrNameLst>
                                          <p:attrName>style.visibility</p:attrName>
                                        </p:attrNameLst>
                                      </p:cBhvr>
                                      <p:to>
                                        <p:strVal val="visible"/>
                                      </p:to>
                                    </p:set>
                                    <p:animEffect transition="in" filter="fade">
                                      <p:cBhvr>
                                        <p:cTn id="38" dur="500"/>
                                        <p:tgtEl>
                                          <p:spTgt spid="1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xEl>
                                              <p:pRg st="1" end="1"/>
                                            </p:txEl>
                                          </p:spTgt>
                                        </p:tgtEl>
                                        <p:attrNameLst>
                                          <p:attrName>style.visibility</p:attrName>
                                        </p:attrNameLst>
                                      </p:cBhvr>
                                      <p:to>
                                        <p:strVal val="visible"/>
                                      </p:to>
                                    </p:set>
                                    <p:animEffect transition="in" filter="fade">
                                      <p:cBhvr>
                                        <p:cTn id="48" dur="500"/>
                                        <p:tgtEl>
                                          <p:spTgt spid="14">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xEl>
                                              <p:pRg st="2" end="2"/>
                                            </p:txEl>
                                          </p:spTgt>
                                        </p:tgtEl>
                                        <p:attrNameLst>
                                          <p:attrName>style.visibility</p:attrName>
                                        </p:attrNameLst>
                                      </p:cBhvr>
                                      <p:to>
                                        <p:strVal val="visible"/>
                                      </p:to>
                                    </p:set>
                                    <p:animEffect transition="in" filter="fade">
                                      <p:cBhvr>
                                        <p:cTn id="53" dur="500"/>
                                        <p:tgtEl>
                                          <p:spTgt spid="14">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xEl>
                                              <p:pRg st="3" end="3"/>
                                            </p:txEl>
                                          </p:spTgt>
                                        </p:tgtEl>
                                        <p:attrNameLst>
                                          <p:attrName>style.visibility</p:attrName>
                                        </p:attrNameLst>
                                      </p:cBhvr>
                                      <p:to>
                                        <p:strVal val="visible"/>
                                      </p:to>
                                    </p:set>
                                    <p:animEffect transition="in" filter="fade">
                                      <p:cBhvr>
                                        <p:cTn id="58" dur="500"/>
                                        <p:tgtEl>
                                          <p:spTgt spid="14">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6">
                                            <p:txEl>
                                              <p:pRg st="0" end="0"/>
                                            </p:txEl>
                                          </p:spTgt>
                                        </p:tgtEl>
                                        <p:attrNameLst>
                                          <p:attrName>style.visibility</p:attrName>
                                        </p:attrNameLst>
                                      </p:cBhvr>
                                      <p:to>
                                        <p:strVal val="visible"/>
                                      </p:to>
                                    </p:set>
                                    <p:animEffect transition="in" filter="fade">
                                      <p:cBhvr>
                                        <p:cTn id="68" dur="500"/>
                                        <p:tgtEl>
                                          <p:spTgt spid="16">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6">
                                            <p:txEl>
                                              <p:pRg st="1" end="1"/>
                                            </p:txEl>
                                          </p:spTgt>
                                        </p:tgtEl>
                                        <p:attrNameLst>
                                          <p:attrName>style.visibility</p:attrName>
                                        </p:attrNameLst>
                                      </p:cBhvr>
                                      <p:to>
                                        <p:strVal val="visible"/>
                                      </p:to>
                                    </p:set>
                                    <p:animEffect transition="in" filter="fade">
                                      <p:cBhvr>
                                        <p:cTn id="73"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4" grpId="0" uiExpand="1" build="p"/>
      <p:bldP spid="15" grpId="0" build="p"/>
      <p:bldP spid="16" grpId="0" uiExpand="1" build="p"/>
      <p:bldP spid="4"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309636" y="1076416"/>
            <a:ext cx="9482002" cy="852755"/>
          </a:xfrm>
        </p:spPr>
        <p:txBody>
          <a:bodyPr>
            <a:noAutofit/>
          </a:bodyPr>
          <a:lstStyle/>
          <a:p>
            <a:r>
              <a:rPr lang="fa-IR" sz="3600" dirty="0"/>
              <a:t>تسهیل اسقاط جنین از منظر سرمایه داری </a:t>
            </a:r>
            <a:endParaRPr lang="en-US" sz="3600" dirty="0"/>
          </a:p>
        </p:txBody>
      </p:sp>
      <p:sp>
        <p:nvSpPr>
          <p:cNvPr id="13" name="TextBox 12"/>
          <p:cNvSpPr txBox="1"/>
          <p:nvPr/>
        </p:nvSpPr>
        <p:spPr>
          <a:xfrm>
            <a:off x="7660414" y="2275460"/>
            <a:ext cx="3890538" cy="369332"/>
          </a:xfrm>
          <a:prstGeom prst="rect">
            <a:avLst/>
          </a:prstGeom>
          <a:solidFill>
            <a:schemeClr val="accent2">
              <a:lumMod val="75000"/>
            </a:schemeClr>
          </a:solidFill>
          <a:ln w="19050">
            <a:solidFill>
              <a:schemeClr val="tx1"/>
            </a:solidFill>
          </a:ln>
        </p:spPr>
        <p:txBody>
          <a:bodyPr wrap="square" rtlCol="0">
            <a:spAutoFit/>
          </a:bodyPr>
          <a:lstStyle/>
          <a:p>
            <a:pPr algn="ctr"/>
            <a:r>
              <a:rPr lang="fa-IR" dirty="0">
                <a:solidFill>
                  <a:schemeClr val="bg1"/>
                </a:solidFill>
                <a:cs typeface="B Titr" panose="00000700000000000000" pitchFamily="2" charset="-78"/>
              </a:rPr>
              <a:t>تلقی های بر مبنای سرمایه دارانه</a:t>
            </a:r>
            <a:endParaRPr lang="en-US" dirty="0">
              <a:solidFill>
                <a:schemeClr val="bg1"/>
              </a:solidFill>
              <a:cs typeface="B Titr" panose="00000700000000000000" pitchFamily="2" charset="-78"/>
            </a:endParaRPr>
          </a:p>
        </p:txBody>
      </p:sp>
      <p:sp>
        <p:nvSpPr>
          <p:cNvPr id="16" name="Text Placeholder 1"/>
          <p:cNvSpPr txBox="1">
            <a:spLocks/>
          </p:cNvSpPr>
          <p:nvPr/>
        </p:nvSpPr>
        <p:spPr>
          <a:xfrm>
            <a:off x="7148148" y="2943359"/>
            <a:ext cx="5213839" cy="3431064"/>
          </a:xfrm>
          <a:prstGeom prst="rect">
            <a:avLst/>
          </a:prstGeom>
        </p:spPr>
        <p:txBody>
          <a:bodyPr vert="horz" lIns="91440" tIns="45720" rIns="91440" bIns="45720" rtlCol="0">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B Yekan" panose="000004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B Mitra" panose="000004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B Mitra" panose="000004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250000"/>
              </a:lnSpc>
            </a:pPr>
            <a:r>
              <a:rPr lang="fa-IR" sz="2000" dirty="0"/>
              <a:t>اگر پدر و مادر از قبل برنامه ریزی نداشته باشند، سقط شود.</a:t>
            </a:r>
          </a:p>
          <a:p>
            <a:pPr lvl="1" algn="just">
              <a:lnSpc>
                <a:spcPct val="250000"/>
              </a:lnSpc>
            </a:pPr>
            <a:r>
              <a:rPr lang="fa-IR" sz="2000" dirty="0"/>
              <a:t>اگر پدر و مادر به دلیلی فرزندشان را نخواستند، سقط شود.</a:t>
            </a:r>
          </a:p>
          <a:p>
            <a:pPr lvl="1" algn="just">
              <a:lnSpc>
                <a:spcPct val="250000"/>
              </a:lnSpc>
            </a:pPr>
            <a:r>
              <a:rPr lang="fa-IR" sz="2000" dirty="0"/>
              <a:t>اگر قبل یا حین تولد از دنیا می رود، سقط شود.</a:t>
            </a:r>
          </a:p>
          <a:p>
            <a:pPr lvl="1" algn="just">
              <a:lnSpc>
                <a:spcPct val="250000"/>
              </a:lnSpc>
            </a:pPr>
            <a:r>
              <a:rPr lang="fa-IR" sz="2000" dirty="0"/>
              <a:t>اگر نقص دارد، سقط شود.</a:t>
            </a:r>
          </a:p>
        </p:txBody>
      </p:sp>
      <p:graphicFrame>
        <p:nvGraphicFramePr>
          <p:cNvPr id="4" name="Diagram 3"/>
          <p:cNvGraphicFramePr/>
          <p:nvPr>
            <p:extLst>
              <p:ext uri="{D42A27DB-BD31-4B8C-83A1-F6EECF244321}">
                <p14:modId xmlns:p14="http://schemas.microsoft.com/office/powerpoint/2010/main" val="2872471797"/>
              </p:ext>
            </p:extLst>
          </p:nvPr>
        </p:nvGraphicFramePr>
        <p:xfrm>
          <a:off x="276563" y="3156437"/>
          <a:ext cx="4081826" cy="2839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extBox 16"/>
          <p:cNvSpPr txBox="1"/>
          <p:nvPr/>
        </p:nvSpPr>
        <p:spPr>
          <a:xfrm>
            <a:off x="5948909" y="2275460"/>
            <a:ext cx="1096723" cy="369332"/>
          </a:xfrm>
          <a:prstGeom prst="rect">
            <a:avLst/>
          </a:prstGeom>
          <a:solidFill>
            <a:schemeClr val="accent2">
              <a:lumMod val="75000"/>
            </a:schemeClr>
          </a:solidFill>
          <a:ln w="19050">
            <a:solidFill>
              <a:schemeClr val="tx1"/>
            </a:solidFill>
          </a:ln>
        </p:spPr>
        <p:txBody>
          <a:bodyPr wrap="square" rtlCol="0">
            <a:spAutoFit/>
          </a:bodyPr>
          <a:lstStyle/>
          <a:p>
            <a:pPr algn="ctr"/>
            <a:r>
              <a:rPr lang="fa-IR" dirty="0">
                <a:solidFill>
                  <a:schemeClr val="bg1"/>
                </a:solidFill>
                <a:cs typeface="B Titr" panose="00000700000000000000" pitchFamily="2" charset="-78"/>
              </a:rPr>
              <a:t>هزینه ساز</a:t>
            </a:r>
            <a:endParaRPr lang="en-US" dirty="0">
              <a:solidFill>
                <a:schemeClr val="bg1"/>
              </a:solidFill>
              <a:cs typeface="B Titr" panose="00000700000000000000" pitchFamily="2" charset="-78"/>
            </a:endParaRPr>
          </a:p>
        </p:txBody>
      </p:sp>
      <p:sp>
        <p:nvSpPr>
          <p:cNvPr id="18" name="TextBox 17"/>
          <p:cNvSpPr txBox="1"/>
          <p:nvPr/>
        </p:nvSpPr>
        <p:spPr>
          <a:xfrm>
            <a:off x="4667547" y="2275460"/>
            <a:ext cx="1096723" cy="369332"/>
          </a:xfrm>
          <a:prstGeom prst="rect">
            <a:avLst/>
          </a:prstGeom>
          <a:solidFill>
            <a:schemeClr val="accent2">
              <a:lumMod val="75000"/>
            </a:schemeClr>
          </a:solidFill>
          <a:ln w="19050">
            <a:solidFill>
              <a:schemeClr val="tx1"/>
            </a:solidFill>
          </a:ln>
        </p:spPr>
        <p:txBody>
          <a:bodyPr wrap="square" rtlCol="0">
            <a:spAutoFit/>
          </a:bodyPr>
          <a:lstStyle/>
          <a:p>
            <a:pPr algn="ctr"/>
            <a:r>
              <a:rPr lang="fa-IR" dirty="0">
                <a:solidFill>
                  <a:schemeClr val="bg1"/>
                </a:solidFill>
                <a:cs typeface="B Titr" panose="00000700000000000000" pitchFamily="2" charset="-78"/>
              </a:rPr>
              <a:t>ضعف تولید</a:t>
            </a:r>
            <a:endParaRPr lang="en-US" dirty="0">
              <a:solidFill>
                <a:schemeClr val="bg1"/>
              </a:solidFill>
              <a:cs typeface="B Titr" panose="00000700000000000000" pitchFamily="2" charset="-78"/>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4304" y="3156437"/>
            <a:ext cx="515572" cy="480189"/>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4304" y="3982915"/>
            <a:ext cx="515572" cy="480189"/>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4304" y="4809393"/>
            <a:ext cx="515572" cy="480189"/>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4304" y="5635871"/>
            <a:ext cx="515572" cy="480189"/>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7873" y="3156437"/>
            <a:ext cx="515572" cy="480189"/>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7873" y="3982915"/>
            <a:ext cx="515572" cy="480189"/>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7873" y="4809393"/>
            <a:ext cx="515572" cy="480189"/>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7873" y="5635871"/>
            <a:ext cx="515572" cy="480189"/>
          </a:xfrm>
          <a:prstGeom prst="rect">
            <a:avLst/>
          </a:prstGeom>
        </p:spPr>
      </p:pic>
    </p:spTree>
    <p:extLst>
      <p:ext uri="{BB962C8B-B14F-4D97-AF65-F5344CB8AC3E}">
        <p14:creationId xmlns:p14="http://schemas.microsoft.com/office/powerpoint/2010/main" val="72498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fade">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fade">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fade">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fade">
                                      <p:cBhvr>
                                        <p:cTn id="38" dur="500"/>
                                        <p:tgtEl>
                                          <p:spTgt spid="1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2000"/>
                                        <p:tgtEl>
                                          <p:spTgt spid="7"/>
                                        </p:tgtEl>
                                      </p:cBhvr>
                                    </p:animEffect>
                                    <p:anim calcmode="lin" valueType="num">
                                      <p:cBhvr>
                                        <p:cTn id="44" dur="2000" fill="hold"/>
                                        <p:tgtEl>
                                          <p:spTgt spid="7"/>
                                        </p:tgtEl>
                                        <p:attrNameLst>
                                          <p:attrName>ppt_w</p:attrName>
                                        </p:attrNameLst>
                                      </p:cBhvr>
                                      <p:tavLst>
                                        <p:tav tm="0" fmla="#ppt_w*sin(2.5*pi*$)">
                                          <p:val>
                                            <p:fltVal val="0"/>
                                          </p:val>
                                        </p:tav>
                                        <p:tav tm="100000">
                                          <p:val>
                                            <p:fltVal val="1"/>
                                          </p:val>
                                        </p:tav>
                                      </p:tavLst>
                                    </p:anim>
                                    <p:anim calcmode="lin" valueType="num">
                                      <p:cBhvr>
                                        <p:cTn id="45" dur="2000" fill="hold"/>
                                        <p:tgtEl>
                                          <p:spTgt spid="7"/>
                                        </p:tgtEl>
                                        <p:attrNameLst>
                                          <p:attrName>ppt_h</p:attrName>
                                        </p:attrNameLst>
                                      </p:cBhvr>
                                      <p:tavLst>
                                        <p:tav tm="0">
                                          <p:val>
                                            <p:strVal val="#ppt_h"/>
                                          </p:val>
                                        </p:tav>
                                        <p:tav tm="100000">
                                          <p:val>
                                            <p:strVal val="#ppt_h"/>
                                          </p:val>
                                        </p:tav>
                                      </p:tavLst>
                                    </p:anim>
                                  </p:childTnLst>
                                </p:cTn>
                              </p:par>
                              <p:par>
                                <p:cTn id="46" presetID="45"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2000"/>
                                        <p:tgtEl>
                                          <p:spTgt spid="20"/>
                                        </p:tgtEl>
                                      </p:cBhvr>
                                    </p:animEffect>
                                    <p:anim calcmode="lin" valueType="num">
                                      <p:cBhvr>
                                        <p:cTn id="49" dur="2000" fill="hold"/>
                                        <p:tgtEl>
                                          <p:spTgt spid="20"/>
                                        </p:tgtEl>
                                        <p:attrNameLst>
                                          <p:attrName>ppt_w</p:attrName>
                                        </p:attrNameLst>
                                      </p:cBhvr>
                                      <p:tavLst>
                                        <p:tav tm="0" fmla="#ppt_w*sin(2.5*pi*$)">
                                          <p:val>
                                            <p:fltVal val="0"/>
                                          </p:val>
                                        </p:tav>
                                        <p:tav tm="100000">
                                          <p:val>
                                            <p:fltVal val="1"/>
                                          </p:val>
                                        </p:tav>
                                      </p:tavLst>
                                    </p:anim>
                                    <p:anim calcmode="lin" valueType="num">
                                      <p:cBhvr>
                                        <p:cTn id="50" dur="2000" fill="hold"/>
                                        <p:tgtEl>
                                          <p:spTgt spid="20"/>
                                        </p:tgtEl>
                                        <p:attrNameLst>
                                          <p:attrName>ppt_h</p:attrName>
                                        </p:attrNameLst>
                                      </p:cBhvr>
                                      <p:tavLst>
                                        <p:tav tm="0">
                                          <p:val>
                                            <p:strVal val="#ppt_h"/>
                                          </p:val>
                                        </p:tav>
                                        <p:tav tm="100000">
                                          <p:val>
                                            <p:strVal val="#ppt_h"/>
                                          </p:val>
                                        </p:tav>
                                      </p:tavLst>
                                    </p:anim>
                                  </p:childTnLst>
                                </p:cTn>
                              </p:par>
                              <p:par>
                                <p:cTn id="51" presetID="45"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2000"/>
                                        <p:tgtEl>
                                          <p:spTgt spid="21"/>
                                        </p:tgtEl>
                                      </p:cBhvr>
                                    </p:animEffect>
                                    <p:anim calcmode="lin" valueType="num">
                                      <p:cBhvr>
                                        <p:cTn id="54" dur="2000" fill="hold"/>
                                        <p:tgtEl>
                                          <p:spTgt spid="21"/>
                                        </p:tgtEl>
                                        <p:attrNameLst>
                                          <p:attrName>ppt_w</p:attrName>
                                        </p:attrNameLst>
                                      </p:cBhvr>
                                      <p:tavLst>
                                        <p:tav tm="0" fmla="#ppt_w*sin(2.5*pi*$)">
                                          <p:val>
                                            <p:fltVal val="0"/>
                                          </p:val>
                                        </p:tav>
                                        <p:tav tm="100000">
                                          <p:val>
                                            <p:fltVal val="1"/>
                                          </p:val>
                                        </p:tav>
                                      </p:tavLst>
                                    </p:anim>
                                    <p:anim calcmode="lin" valueType="num">
                                      <p:cBhvr>
                                        <p:cTn id="55" dur="2000" fill="hold"/>
                                        <p:tgtEl>
                                          <p:spTgt spid="21"/>
                                        </p:tgtEl>
                                        <p:attrNameLst>
                                          <p:attrName>ppt_h</p:attrName>
                                        </p:attrNameLst>
                                      </p:cBhvr>
                                      <p:tavLst>
                                        <p:tav tm="0">
                                          <p:val>
                                            <p:strVal val="#ppt_h"/>
                                          </p:val>
                                        </p:tav>
                                        <p:tav tm="100000">
                                          <p:val>
                                            <p:strVal val="#ppt_h"/>
                                          </p:val>
                                        </p:tav>
                                      </p:tavLst>
                                    </p:anim>
                                  </p:childTnLst>
                                </p:cTn>
                              </p:par>
                              <p:par>
                                <p:cTn id="56" presetID="45" presetClass="entr" presetSubtype="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2000"/>
                                        <p:tgtEl>
                                          <p:spTgt spid="22"/>
                                        </p:tgtEl>
                                      </p:cBhvr>
                                    </p:animEffect>
                                    <p:anim calcmode="lin" valueType="num">
                                      <p:cBhvr>
                                        <p:cTn id="59" dur="2000" fill="hold"/>
                                        <p:tgtEl>
                                          <p:spTgt spid="22"/>
                                        </p:tgtEl>
                                        <p:attrNameLst>
                                          <p:attrName>ppt_w</p:attrName>
                                        </p:attrNameLst>
                                      </p:cBhvr>
                                      <p:tavLst>
                                        <p:tav tm="0" fmla="#ppt_w*sin(2.5*pi*$)">
                                          <p:val>
                                            <p:fltVal val="0"/>
                                          </p:val>
                                        </p:tav>
                                        <p:tav tm="100000">
                                          <p:val>
                                            <p:fltVal val="1"/>
                                          </p:val>
                                        </p:tav>
                                      </p:tavLst>
                                    </p:anim>
                                    <p:anim calcmode="lin" valueType="num">
                                      <p:cBhvr>
                                        <p:cTn id="60" dur="2000" fill="hold"/>
                                        <p:tgtEl>
                                          <p:spTgt spid="22"/>
                                        </p:tgtEl>
                                        <p:attrNameLst>
                                          <p:attrName>ppt_h</p:attrName>
                                        </p:attrNameLst>
                                      </p:cBhvr>
                                      <p:tavLst>
                                        <p:tav tm="0">
                                          <p:val>
                                            <p:strVal val="#ppt_h"/>
                                          </p:val>
                                        </p:tav>
                                        <p:tav tm="100000">
                                          <p:val>
                                            <p:strVal val="#ppt_h"/>
                                          </p:val>
                                        </p:tav>
                                      </p:tavLst>
                                    </p:anim>
                                  </p:childTnLst>
                                </p:cTn>
                              </p:par>
                              <p:par>
                                <p:cTn id="61" presetID="45"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2000"/>
                                        <p:tgtEl>
                                          <p:spTgt spid="23"/>
                                        </p:tgtEl>
                                      </p:cBhvr>
                                    </p:animEffect>
                                    <p:anim calcmode="lin" valueType="num">
                                      <p:cBhvr>
                                        <p:cTn id="64" dur="2000" fill="hold"/>
                                        <p:tgtEl>
                                          <p:spTgt spid="23"/>
                                        </p:tgtEl>
                                        <p:attrNameLst>
                                          <p:attrName>ppt_w</p:attrName>
                                        </p:attrNameLst>
                                      </p:cBhvr>
                                      <p:tavLst>
                                        <p:tav tm="0" fmla="#ppt_w*sin(2.5*pi*$)">
                                          <p:val>
                                            <p:fltVal val="0"/>
                                          </p:val>
                                        </p:tav>
                                        <p:tav tm="100000">
                                          <p:val>
                                            <p:fltVal val="1"/>
                                          </p:val>
                                        </p:tav>
                                      </p:tavLst>
                                    </p:anim>
                                    <p:anim calcmode="lin" valueType="num">
                                      <p:cBhvr>
                                        <p:cTn id="65" dur="2000" fill="hold"/>
                                        <p:tgtEl>
                                          <p:spTgt spid="23"/>
                                        </p:tgtEl>
                                        <p:attrNameLst>
                                          <p:attrName>ppt_h</p:attrName>
                                        </p:attrNameLst>
                                      </p:cBhvr>
                                      <p:tavLst>
                                        <p:tav tm="0">
                                          <p:val>
                                            <p:strVal val="#ppt_h"/>
                                          </p:val>
                                        </p:tav>
                                        <p:tav tm="100000">
                                          <p:val>
                                            <p:strVal val="#ppt_h"/>
                                          </p:val>
                                        </p:tav>
                                      </p:tavLst>
                                    </p:anim>
                                  </p:childTnLst>
                                </p:cTn>
                              </p:par>
                              <p:par>
                                <p:cTn id="66" presetID="45"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2000"/>
                                        <p:tgtEl>
                                          <p:spTgt spid="24"/>
                                        </p:tgtEl>
                                      </p:cBhvr>
                                    </p:animEffect>
                                    <p:anim calcmode="lin" valueType="num">
                                      <p:cBhvr>
                                        <p:cTn id="69" dur="2000" fill="hold"/>
                                        <p:tgtEl>
                                          <p:spTgt spid="24"/>
                                        </p:tgtEl>
                                        <p:attrNameLst>
                                          <p:attrName>ppt_w</p:attrName>
                                        </p:attrNameLst>
                                      </p:cBhvr>
                                      <p:tavLst>
                                        <p:tav tm="0" fmla="#ppt_w*sin(2.5*pi*$)">
                                          <p:val>
                                            <p:fltVal val="0"/>
                                          </p:val>
                                        </p:tav>
                                        <p:tav tm="100000">
                                          <p:val>
                                            <p:fltVal val="1"/>
                                          </p:val>
                                        </p:tav>
                                      </p:tavLst>
                                    </p:anim>
                                    <p:anim calcmode="lin" valueType="num">
                                      <p:cBhvr>
                                        <p:cTn id="70" dur="2000" fill="hold"/>
                                        <p:tgtEl>
                                          <p:spTgt spid="24"/>
                                        </p:tgtEl>
                                        <p:attrNameLst>
                                          <p:attrName>ppt_h</p:attrName>
                                        </p:attrNameLst>
                                      </p:cBhvr>
                                      <p:tavLst>
                                        <p:tav tm="0">
                                          <p:val>
                                            <p:strVal val="#ppt_h"/>
                                          </p:val>
                                        </p:tav>
                                        <p:tav tm="100000">
                                          <p:val>
                                            <p:strVal val="#ppt_h"/>
                                          </p:val>
                                        </p:tav>
                                      </p:tavLst>
                                    </p:anim>
                                  </p:childTnLst>
                                </p:cTn>
                              </p:par>
                              <p:par>
                                <p:cTn id="71" presetID="45"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2000"/>
                                        <p:tgtEl>
                                          <p:spTgt spid="25"/>
                                        </p:tgtEl>
                                      </p:cBhvr>
                                    </p:animEffect>
                                    <p:anim calcmode="lin" valueType="num">
                                      <p:cBhvr>
                                        <p:cTn id="74" dur="2000" fill="hold"/>
                                        <p:tgtEl>
                                          <p:spTgt spid="25"/>
                                        </p:tgtEl>
                                        <p:attrNameLst>
                                          <p:attrName>ppt_w</p:attrName>
                                        </p:attrNameLst>
                                      </p:cBhvr>
                                      <p:tavLst>
                                        <p:tav tm="0" fmla="#ppt_w*sin(2.5*pi*$)">
                                          <p:val>
                                            <p:fltVal val="0"/>
                                          </p:val>
                                        </p:tav>
                                        <p:tav tm="100000">
                                          <p:val>
                                            <p:fltVal val="1"/>
                                          </p:val>
                                        </p:tav>
                                      </p:tavLst>
                                    </p:anim>
                                    <p:anim calcmode="lin" valueType="num">
                                      <p:cBhvr>
                                        <p:cTn id="75" dur="2000" fill="hold"/>
                                        <p:tgtEl>
                                          <p:spTgt spid="25"/>
                                        </p:tgtEl>
                                        <p:attrNameLst>
                                          <p:attrName>ppt_h</p:attrName>
                                        </p:attrNameLst>
                                      </p:cBhvr>
                                      <p:tavLst>
                                        <p:tav tm="0">
                                          <p:val>
                                            <p:strVal val="#ppt_h"/>
                                          </p:val>
                                        </p:tav>
                                        <p:tav tm="100000">
                                          <p:val>
                                            <p:strVal val="#ppt_h"/>
                                          </p:val>
                                        </p:tav>
                                      </p:tavLst>
                                    </p:anim>
                                  </p:childTnLst>
                                </p:cTn>
                              </p:par>
                              <p:par>
                                <p:cTn id="76" presetID="45" presetClass="entr" presetSubtype="0" fill="hold"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2000"/>
                                        <p:tgtEl>
                                          <p:spTgt spid="26"/>
                                        </p:tgtEl>
                                      </p:cBhvr>
                                    </p:animEffect>
                                    <p:anim calcmode="lin" valueType="num">
                                      <p:cBhvr>
                                        <p:cTn id="79" dur="2000" fill="hold"/>
                                        <p:tgtEl>
                                          <p:spTgt spid="26"/>
                                        </p:tgtEl>
                                        <p:attrNameLst>
                                          <p:attrName>ppt_w</p:attrName>
                                        </p:attrNameLst>
                                      </p:cBhvr>
                                      <p:tavLst>
                                        <p:tav tm="0" fmla="#ppt_w*sin(2.5*pi*$)">
                                          <p:val>
                                            <p:fltVal val="0"/>
                                          </p:val>
                                        </p:tav>
                                        <p:tav tm="100000">
                                          <p:val>
                                            <p:fltVal val="1"/>
                                          </p:val>
                                        </p:tav>
                                      </p:tavLst>
                                    </p:anim>
                                    <p:anim calcmode="lin" valueType="num">
                                      <p:cBhvr>
                                        <p:cTn id="80" dur="2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6" grpId="0" uiExpand="1" build="p"/>
      <p:bldGraphic spid="4" grpId="0">
        <p:bldAsOne/>
      </p:bldGraphic>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5993" y="5512325"/>
            <a:ext cx="3286626" cy="351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ar-SA" sz="1600" b="1" dirty="0">
                <a:cs typeface="B Mitra" pitchFamily="2" charset="-78"/>
              </a:rPr>
              <a:t>(الكافي (ط - الإسلامية) ؛ ج‏5 ؛ ص527)</a:t>
            </a:r>
          </a:p>
        </p:txBody>
      </p:sp>
      <p:sp>
        <p:nvSpPr>
          <p:cNvPr id="2" name="Title 1"/>
          <p:cNvSpPr>
            <a:spLocks noGrp="1"/>
          </p:cNvSpPr>
          <p:nvPr>
            <p:ph type="title"/>
          </p:nvPr>
        </p:nvSpPr>
        <p:spPr>
          <a:xfrm>
            <a:off x="-71818" y="197205"/>
            <a:ext cx="10926106" cy="1325563"/>
          </a:xfrm>
        </p:spPr>
        <p:txBody>
          <a:bodyPr>
            <a:normAutofit/>
          </a:bodyPr>
          <a:lstStyle/>
          <a:p>
            <a:r>
              <a:rPr lang="fa-IR" sz="2800" dirty="0"/>
              <a:t>پیامبر اکرم (ص) به فرمان خدا از </a:t>
            </a:r>
            <a:r>
              <a:rPr lang="fa-IR" sz="2800" dirty="0">
                <a:solidFill>
                  <a:srgbClr val="FFFF00"/>
                </a:solidFill>
              </a:rPr>
              <a:t>زنان</a:t>
            </a:r>
            <a:r>
              <a:rPr lang="fa-IR" sz="2800" dirty="0"/>
              <a:t> عهد می گیرند که اولادشان را نکشند.</a:t>
            </a:r>
          </a:p>
        </p:txBody>
      </p:sp>
      <p:sp>
        <p:nvSpPr>
          <p:cNvPr id="3" name="Text Placeholder 2"/>
          <p:cNvSpPr>
            <a:spLocks noGrp="1"/>
          </p:cNvSpPr>
          <p:nvPr>
            <p:ph type="body" sz="quarter" idx="13"/>
          </p:nvPr>
        </p:nvSpPr>
        <p:spPr>
          <a:xfrm>
            <a:off x="606670" y="2623282"/>
            <a:ext cx="10032022" cy="3049118"/>
          </a:xfrm>
        </p:spPr>
        <p:txBody>
          <a:bodyPr>
            <a:noAutofit/>
          </a:bodyPr>
          <a:lstStyle/>
          <a:p>
            <a:pPr marL="0" indent="0" algn="ctr">
              <a:lnSpc>
                <a:spcPct val="150000"/>
              </a:lnSpc>
              <a:buNone/>
            </a:pPr>
            <a:r>
              <a:rPr lang="ar-SA" sz="2400" b="1" dirty="0">
                <a:cs typeface="B Mitra" pitchFamily="2" charset="-78"/>
              </a:rPr>
              <a:t>عَنْ أَبِي عَبْدِ اللَّهِ ع قَالَ:</a:t>
            </a:r>
            <a:endParaRPr lang="fa-IR" sz="2400" b="1" dirty="0">
              <a:cs typeface="B Mitra" pitchFamily="2" charset="-78"/>
            </a:endParaRPr>
          </a:p>
          <a:p>
            <a:pPr marL="0" indent="0" algn="just">
              <a:lnSpc>
                <a:spcPct val="150000"/>
              </a:lnSpc>
              <a:buNone/>
            </a:pPr>
            <a:r>
              <a:rPr lang="ar-SA" sz="2400" b="1" dirty="0">
                <a:cs typeface="B Mitra" pitchFamily="2" charset="-78"/>
              </a:rPr>
              <a:t> </a:t>
            </a:r>
            <a:r>
              <a:rPr lang="ar-SA" sz="2400" b="1" dirty="0">
                <a:solidFill>
                  <a:srgbClr val="FFFF00"/>
                </a:solidFill>
                <a:cs typeface="B Mitra" pitchFamily="2" charset="-78"/>
              </a:rPr>
              <a:t>لَمَّا فَتَحَ رَسُولُ اللَّهِ ص مَكَّةَ بَايَعَ الرِّجَالَ ثُمَّ جَاءَ النِّسَاءُ يُبَايِعْنَه</a:t>
            </a:r>
            <a:r>
              <a:rPr lang="ar-SA" sz="2400" b="1" dirty="0">
                <a:cs typeface="B Mitra" pitchFamily="2" charset="-78"/>
              </a:rPr>
              <a:t>ُ فَأَنْزَلَ اللَّهُ عَزَّ وَ جَلَّ- يا أَيُّهَا النَّبِيُّ </a:t>
            </a:r>
            <a:r>
              <a:rPr lang="ar-SA" sz="2400" b="1" dirty="0">
                <a:solidFill>
                  <a:srgbClr val="FFFF00"/>
                </a:solidFill>
                <a:cs typeface="B Mitra" pitchFamily="2" charset="-78"/>
              </a:rPr>
              <a:t>إِذا جاءَكَ الْمُؤْمِناتُ يُبايِعْنَكَ عَلى‏ أَنْ لا يُشْرِكْنَ بِاللَّهِ شَيْئاً وَ لا يَسْرِقْنَ وَ لا يَزْنِينَ وَ لا يَقْتُلْنَ‏ أَوْلادَهُنَ‏ وَ لا يَأْتِينَ بِبُهْتانٍ يَفْتَرِينَهُ‏ بَيْنَ أَيْدِيهِنَّ وَ أَرْجُلِهِنَ‏ وَ لا يَعْصِينَكَ فِي مَعْرُوفٍ</a:t>
            </a:r>
            <a:r>
              <a:rPr lang="ar-SA" sz="2400" b="1" dirty="0">
                <a:cs typeface="B Mitra" pitchFamily="2" charset="-78"/>
              </a:rPr>
              <a:t>‏ فَبايِعْهُنَّ وَ اسْتَغْفِرْ لَهُنَّ اللَّهَ إِنَّ اللَّهَ غَفُورٌ رَحِيمٌ‏</a:t>
            </a:r>
            <a:r>
              <a:rPr lang="fa-IR" sz="2400" b="1" dirty="0">
                <a:cs typeface="B Mitra" pitchFamily="2" charset="-78"/>
              </a:rPr>
              <a:t>.</a:t>
            </a:r>
            <a:endParaRPr lang="ar-SA" sz="2400" b="1" dirty="0">
              <a:cs typeface="B Mitra" pitchFamily="2" charset="-78"/>
            </a:endParaRPr>
          </a:p>
        </p:txBody>
      </p:sp>
      <p:sp>
        <p:nvSpPr>
          <p:cNvPr id="9" name="Text Placeholder 2"/>
          <p:cNvSpPr txBox="1">
            <a:spLocks/>
          </p:cNvSpPr>
          <p:nvPr/>
        </p:nvSpPr>
        <p:spPr>
          <a:xfrm>
            <a:off x="6405381" y="2104559"/>
            <a:ext cx="4448907" cy="502837"/>
          </a:xfrm>
          <a:prstGeom prst="rect">
            <a:avLst/>
          </a:prstGeom>
        </p:spPr>
        <p:txBody>
          <a:bodyPr vert="horz" lIns="91440" tIns="45720" rIns="91440" bIns="45720" rtlCol="0">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B Yekan" panose="000004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 Mitra" panose="000004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B Mitra" panose="000004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2100" kern="1200">
                <a:solidFill>
                  <a:schemeClr val="bg1"/>
                </a:solidFill>
                <a:latin typeface="+mn-lt"/>
                <a:ea typeface="+mn-ea"/>
                <a:cs typeface="B Mitra" panose="000004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900" kern="1200" baseline="0">
                <a:solidFill>
                  <a:schemeClr val="bg1"/>
                </a:solidFill>
                <a:latin typeface="+mn-lt"/>
                <a:ea typeface="+mn-ea"/>
                <a:cs typeface="B Mitra"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ar-SA" sz="1400" b="1" dirty="0">
                <a:cs typeface="B Mitra" pitchFamily="2" charset="-78"/>
              </a:rPr>
              <a:t>عَلِيُّ بْنُ إِبْرَاهِيمَ عَنْ أَبِيهِ عَنْ أَحْمَدَ بْنِ مُحَمَّدِ بْنِ أَبِي نَصْرٍ عَنْ أَبَانٍ</a:t>
            </a:r>
            <a:r>
              <a:rPr lang="ar-SA" sz="1600" b="1" dirty="0">
                <a:cs typeface="B Mitra" pitchFamily="2" charset="-78"/>
              </a:rPr>
              <a:t>. </a:t>
            </a:r>
          </a:p>
        </p:txBody>
      </p:sp>
    </p:spTree>
    <p:extLst>
      <p:ext uri="{BB962C8B-B14F-4D97-AF65-F5344CB8AC3E}">
        <p14:creationId xmlns:p14="http://schemas.microsoft.com/office/powerpoint/2010/main" val="37655590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1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1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up)">
                                      <p:cBhvr>
                                        <p:cTn id="27" dur="1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build="p"/>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21070" y="1958978"/>
            <a:ext cx="7323992" cy="4520478"/>
          </a:xfrm>
        </p:spPr>
        <p:txBody>
          <a:bodyPr>
            <a:noAutofit/>
          </a:bodyPr>
          <a:lstStyle/>
          <a:p>
            <a:pPr>
              <a:lnSpc>
                <a:spcPct val="100000"/>
              </a:lnSpc>
            </a:pPr>
            <a:r>
              <a:rPr lang="fa-IR" sz="3000" dirty="0"/>
              <a:t>فمنیسم:</a:t>
            </a:r>
          </a:p>
          <a:p>
            <a:pPr lvl="1">
              <a:lnSpc>
                <a:spcPct val="100000"/>
              </a:lnSpc>
            </a:pPr>
            <a:r>
              <a:rPr lang="fa-IR" sz="2200" dirty="0"/>
              <a:t>پشت کردن به ارزش مادری در ستمی دیگر به زنان</a:t>
            </a:r>
          </a:p>
          <a:p>
            <a:pPr lvl="1">
              <a:lnSpc>
                <a:spcPct val="100000"/>
              </a:lnSpc>
            </a:pPr>
            <a:r>
              <a:rPr lang="fa-IR" sz="2200" dirty="0"/>
              <a:t>اسقاط و قتل جنین به عنوان ابزار اعتراض - مانیفست ۳۴۳ سال ۱۹۷۱ فرانسه - اقرار به اسقاط جنین خود، سیمون دوبووار</a:t>
            </a:r>
          </a:p>
          <a:p>
            <a:pPr>
              <a:lnSpc>
                <a:spcPct val="100000"/>
              </a:lnSpc>
            </a:pPr>
            <a:r>
              <a:rPr lang="fa-IR" sz="3000" dirty="0"/>
              <a:t>جهالت مدرن:</a:t>
            </a:r>
          </a:p>
          <a:p>
            <a:pPr lvl="1">
              <a:lnSpc>
                <a:spcPct val="100000"/>
              </a:lnSpc>
            </a:pPr>
            <a:r>
              <a:rPr lang="fa-IR" sz="2200" dirty="0"/>
              <a:t>حذف بازدارندگی نسبت به شهوت پرستی مدرن</a:t>
            </a:r>
          </a:p>
          <a:p>
            <a:pPr>
              <a:lnSpc>
                <a:spcPct val="100000"/>
              </a:lnSpc>
            </a:pPr>
            <a:r>
              <a:rPr lang="fa-IR" sz="3000" dirty="0"/>
              <a:t>تلاش پهلوی برای آسان سازی</a:t>
            </a:r>
          </a:p>
          <a:p>
            <a:pPr>
              <a:lnSpc>
                <a:spcPct val="100000"/>
              </a:lnSpc>
            </a:pPr>
            <a:r>
              <a:rPr lang="fa-IR" sz="3000" dirty="0"/>
              <a:t>بعد از انقلاب: تلاش جریان غرب گرا</a:t>
            </a:r>
            <a:endParaRPr lang="en-US" sz="3000" dirty="0"/>
          </a:p>
        </p:txBody>
      </p:sp>
      <p:sp>
        <p:nvSpPr>
          <p:cNvPr id="3" name="Title 2"/>
          <p:cNvSpPr>
            <a:spLocks noGrp="1"/>
          </p:cNvSpPr>
          <p:nvPr>
            <p:ph type="title"/>
          </p:nvPr>
        </p:nvSpPr>
        <p:spPr>
          <a:xfrm>
            <a:off x="279785" y="93134"/>
            <a:ext cx="10515600" cy="1325563"/>
          </a:xfrm>
        </p:spPr>
        <p:txBody>
          <a:bodyPr>
            <a:normAutofit/>
          </a:bodyPr>
          <a:lstStyle/>
          <a:p>
            <a:r>
              <a:rPr lang="fa-IR" sz="4400" dirty="0"/>
              <a:t>روند تاریخی معاصر</a:t>
            </a:r>
            <a:endParaRPr lang="en-US" sz="4400" dirty="0"/>
          </a:p>
        </p:txBody>
      </p:sp>
    </p:spTree>
    <p:extLst>
      <p:ext uri="{BB962C8B-B14F-4D97-AF65-F5344CB8AC3E}">
        <p14:creationId xmlns:p14="http://schemas.microsoft.com/office/powerpoint/2010/main" val="109644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fade">
                                      <p:cBhvr>
                                        <p:cTn id="3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73058" y="2648687"/>
            <a:ext cx="9331037" cy="1144298"/>
          </a:xfrm>
        </p:spPr>
        <p:txBody>
          <a:bodyPr>
            <a:normAutofit fontScale="90000"/>
          </a:bodyPr>
          <a:lstStyle/>
          <a:p>
            <a:pPr>
              <a:lnSpc>
                <a:spcPct val="150000"/>
              </a:lnSpc>
            </a:pPr>
            <a:r>
              <a:rPr lang="fa-IR" sz="6000" dirty="0"/>
              <a:t>جنبش های حمایت از جنین در ایران</a:t>
            </a:r>
            <a:endParaRPr lang="en-US" sz="4000" dirty="0"/>
          </a:p>
        </p:txBody>
      </p:sp>
    </p:spTree>
    <p:extLst>
      <p:ext uri="{BB962C8B-B14F-4D97-AF65-F5344CB8AC3E}">
        <p14:creationId xmlns:p14="http://schemas.microsoft.com/office/powerpoint/2010/main" val="35933386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38200" y="1003764"/>
            <a:ext cx="10515600" cy="1325563"/>
          </a:xfrm>
        </p:spPr>
        <p:txBody>
          <a:bodyPr>
            <a:normAutofit fontScale="90000"/>
          </a:bodyPr>
          <a:lstStyle/>
          <a:p>
            <a:pPr>
              <a:lnSpc>
                <a:spcPts val="6500"/>
              </a:lnSpc>
              <a:spcBef>
                <a:spcPts val="0"/>
              </a:spcBef>
            </a:pPr>
            <a:r>
              <a:rPr lang="fa-IR" sz="5000" dirty="0"/>
              <a:t>بررسی جنبش های ضد اسقاط و قتل جنین</a:t>
            </a:r>
            <a:br>
              <a:rPr lang="fa-IR" sz="5000" dirty="0"/>
            </a:br>
            <a:r>
              <a:rPr lang="fa-IR" sz="5000" dirty="0"/>
              <a:t> در ایران و جهان</a:t>
            </a:r>
            <a:endParaRPr lang="en-US" sz="4800" dirty="0">
              <a:cs typeface="B Jadid" panose="00000700000000000000" pitchFamily="2" charset="-78"/>
            </a:endParaRPr>
          </a:p>
        </p:txBody>
      </p:sp>
    </p:spTree>
    <p:custDataLst>
      <p:tags r:id="rId1"/>
    </p:custDataLst>
    <p:extLst>
      <p:ext uri="{BB962C8B-B14F-4D97-AF65-F5344CB8AC3E}">
        <p14:creationId xmlns:p14="http://schemas.microsoft.com/office/powerpoint/2010/main" val="130276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863600" y="1418697"/>
            <a:ext cx="9530080" cy="4878604"/>
          </a:xfrm>
        </p:spPr>
        <p:txBody>
          <a:bodyPr>
            <a:noAutofit/>
          </a:bodyPr>
          <a:lstStyle/>
          <a:p>
            <a:pPr>
              <a:lnSpc>
                <a:spcPct val="150000"/>
              </a:lnSpc>
            </a:pPr>
            <a:r>
              <a:rPr lang="fa-IR" sz="2800" dirty="0"/>
              <a:t>تبیین عمق آسیب های مادی و معنوی</a:t>
            </a:r>
          </a:p>
          <a:p>
            <a:pPr>
              <a:lnSpc>
                <a:spcPct val="150000"/>
              </a:lnSpc>
            </a:pPr>
            <a:r>
              <a:rPr lang="fa-IR" sz="2800" dirty="0"/>
              <a:t>تبیین قتل بودن سلب حیات جنین (در هر سنی) جهت توجه به قبح آن</a:t>
            </a:r>
          </a:p>
          <a:p>
            <a:pPr>
              <a:lnSpc>
                <a:spcPct val="150000"/>
              </a:lnSpc>
            </a:pPr>
            <a:r>
              <a:rPr lang="fa-IR" sz="2800" dirty="0"/>
              <a:t>صورت بندی و مرور پژوهش های فقهی، اخلاقی، پزشکی و اجتماعی</a:t>
            </a:r>
          </a:p>
          <a:p>
            <a:pPr>
              <a:lnSpc>
                <a:spcPct val="150000"/>
              </a:lnSpc>
            </a:pPr>
            <a:r>
              <a:rPr lang="fa-IR" sz="2800" dirty="0"/>
              <a:t>تجدید نظر در برخی روندها و پروتکل های حمایتی، قضایی و پزشکی</a:t>
            </a:r>
          </a:p>
          <a:p>
            <a:pPr>
              <a:lnSpc>
                <a:spcPct val="150000"/>
              </a:lnSpc>
            </a:pPr>
            <a:r>
              <a:rPr lang="fa-IR" sz="2800" dirty="0"/>
              <a:t>مشاوره و گفتگو با مادران و پدران در معرض</a:t>
            </a:r>
          </a:p>
          <a:p>
            <a:pPr>
              <a:lnSpc>
                <a:spcPct val="150000"/>
              </a:lnSpc>
            </a:pPr>
            <a:r>
              <a:rPr lang="fa-IR" sz="2800" dirty="0"/>
              <a:t>تلاش برای اصلاح قوانین</a:t>
            </a:r>
          </a:p>
          <a:p>
            <a:pPr>
              <a:lnSpc>
                <a:spcPct val="150000"/>
              </a:lnSpc>
            </a:pPr>
            <a:r>
              <a:rPr lang="fa-IR" sz="2800" dirty="0"/>
              <a:t>گفتگوی نخبگانی جهت ارتقای بینش های خود و جامعه نخبگانی</a:t>
            </a:r>
          </a:p>
        </p:txBody>
      </p:sp>
      <p:sp>
        <p:nvSpPr>
          <p:cNvPr id="3" name="Title 2"/>
          <p:cNvSpPr>
            <a:spLocks noGrp="1"/>
          </p:cNvSpPr>
          <p:nvPr>
            <p:ph type="title"/>
          </p:nvPr>
        </p:nvSpPr>
        <p:spPr>
          <a:xfrm>
            <a:off x="279785" y="93134"/>
            <a:ext cx="10515600" cy="1325563"/>
          </a:xfrm>
        </p:spPr>
        <p:txBody>
          <a:bodyPr>
            <a:normAutofit/>
          </a:bodyPr>
          <a:lstStyle/>
          <a:p>
            <a:r>
              <a:rPr lang="fa-IR" sz="4400" dirty="0"/>
              <a:t>راهبردهای اصلی جنبش های نجات جنین در ایران</a:t>
            </a:r>
            <a:endParaRPr lang="en-US" sz="4400" dirty="0"/>
          </a:p>
        </p:txBody>
      </p:sp>
    </p:spTree>
    <p:extLst>
      <p:ext uri="{BB962C8B-B14F-4D97-AF65-F5344CB8AC3E}">
        <p14:creationId xmlns:p14="http://schemas.microsoft.com/office/powerpoint/2010/main" val="256165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20213" y="5602768"/>
            <a:ext cx="9641306" cy="886147"/>
          </a:xfrm>
        </p:spPr>
        <p:txBody>
          <a:bodyPr>
            <a:normAutofit/>
          </a:bodyPr>
          <a:lstStyle/>
          <a:p>
            <a:r>
              <a:rPr lang="fa-IR" sz="4400" dirty="0"/>
              <a:t>نسبت قتل با سلب حیات جنین</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282" y="416584"/>
            <a:ext cx="7513334" cy="4814100"/>
          </a:xfrm>
          <a:prstGeom prst="rect">
            <a:avLst/>
          </a:prstGeom>
        </p:spPr>
      </p:pic>
    </p:spTree>
    <p:extLst>
      <p:ext uri="{BB962C8B-B14F-4D97-AF65-F5344CB8AC3E}">
        <p14:creationId xmlns:p14="http://schemas.microsoft.com/office/powerpoint/2010/main" val="16417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9681" y="5431946"/>
            <a:ext cx="9641306" cy="886147"/>
          </a:xfrm>
        </p:spPr>
        <p:txBody>
          <a:bodyPr>
            <a:normAutofit/>
          </a:bodyPr>
          <a:lstStyle/>
          <a:p>
            <a:r>
              <a:rPr lang="fa-IR" sz="4400" dirty="0"/>
              <a:t>نسبت قتل با سلب حیات جنین</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6513" y="215321"/>
            <a:ext cx="7020872" cy="5216626"/>
          </a:xfrm>
          <a:prstGeom prst="rect">
            <a:avLst/>
          </a:prstGeom>
        </p:spPr>
      </p:pic>
    </p:spTree>
    <p:extLst>
      <p:ext uri="{BB962C8B-B14F-4D97-AF65-F5344CB8AC3E}">
        <p14:creationId xmlns:p14="http://schemas.microsoft.com/office/powerpoint/2010/main" val="124059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9681" y="5431946"/>
            <a:ext cx="9641306" cy="886147"/>
          </a:xfrm>
        </p:spPr>
        <p:txBody>
          <a:bodyPr>
            <a:normAutofit/>
          </a:bodyPr>
          <a:lstStyle/>
          <a:p>
            <a:r>
              <a:rPr lang="fa-IR" sz="4400" dirty="0"/>
              <a:t>برگزاری جشنواره دفاع از جنین ها</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3616" y="477391"/>
            <a:ext cx="6406666" cy="4692486"/>
          </a:xfrm>
          <a:prstGeom prst="rect">
            <a:avLst/>
          </a:prstGeom>
        </p:spPr>
      </p:pic>
    </p:spTree>
    <p:extLst>
      <p:ext uri="{BB962C8B-B14F-4D97-AF65-F5344CB8AC3E}">
        <p14:creationId xmlns:p14="http://schemas.microsoft.com/office/powerpoint/2010/main" val="241973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9681" y="5431946"/>
            <a:ext cx="9641306" cy="886147"/>
          </a:xfrm>
        </p:spPr>
        <p:txBody>
          <a:bodyPr>
            <a:normAutofit/>
          </a:bodyPr>
          <a:lstStyle/>
          <a:p>
            <a:r>
              <a:rPr lang="fa-IR" sz="4400" dirty="0"/>
              <a:t>تبیین عوارض اسقاط عمدی</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8263" y="660400"/>
            <a:ext cx="5857370" cy="4326467"/>
          </a:xfrm>
          <a:prstGeom prst="rect">
            <a:avLst/>
          </a:prstGeom>
        </p:spPr>
      </p:pic>
    </p:spTree>
    <p:extLst>
      <p:ext uri="{BB962C8B-B14F-4D97-AF65-F5344CB8AC3E}">
        <p14:creationId xmlns:p14="http://schemas.microsoft.com/office/powerpoint/2010/main" val="94264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5189" y="5669338"/>
            <a:ext cx="9641306" cy="886147"/>
          </a:xfrm>
        </p:spPr>
        <p:txBody>
          <a:bodyPr>
            <a:normAutofit/>
          </a:bodyPr>
          <a:lstStyle/>
          <a:p>
            <a:r>
              <a:rPr lang="fa-IR" sz="4400" dirty="0"/>
              <a:t>مفهوم زندگی و زیستن</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567" y="449385"/>
            <a:ext cx="3639963" cy="5096360"/>
          </a:xfrm>
          <a:prstGeom prst="rect">
            <a:avLst/>
          </a:prstGeom>
        </p:spPr>
      </p:pic>
    </p:spTree>
    <p:extLst>
      <p:ext uri="{BB962C8B-B14F-4D97-AF65-F5344CB8AC3E}">
        <p14:creationId xmlns:p14="http://schemas.microsoft.com/office/powerpoint/2010/main" val="143242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9681" y="5431946"/>
            <a:ext cx="9641306" cy="886147"/>
          </a:xfrm>
        </p:spPr>
        <p:txBody>
          <a:bodyPr>
            <a:normAutofit/>
          </a:bodyPr>
          <a:lstStyle/>
          <a:p>
            <a:r>
              <a:rPr lang="fa-IR" sz="4400" dirty="0"/>
              <a:t>نسل</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1906" y="932962"/>
            <a:ext cx="3090084" cy="4326467"/>
          </a:xfrm>
          <a:prstGeom prst="rect">
            <a:avLst/>
          </a:prstGeom>
        </p:spPr>
      </p:pic>
    </p:spTree>
    <p:extLst>
      <p:ext uri="{BB962C8B-B14F-4D97-AF65-F5344CB8AC3E}">
        <p14:creationId xmlns:p14="http://schemas.microsoft.com/office/powerpoint/2010/main" val="198050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9681" y="5431946"/>
            <a:ext cx="9641306" cy="886147"/>
          </a:xfrm>
        </p:spPr>
        <p:txBody>
          <a:bodyPr>
            <a:normAutofit/>
          </a:bodyPr>
          <a:lstStyle/>
          <a:p>
            <a:r>
              <a:rPr lang="fa-IR" sz="4400" dirty="0"/>
              <a:t>اشاره به برکت</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1906" y="932962"/>
            <a:ext cx="3090084" cy="4326466"/>
          </a:xfrm>
          <a:prstGeom prst="rect">
            <a:avLst/>
          </a:prstGeom>
        </p:spPr>
      </p:pic>
    </p:spTree>
    <p:extLst>
      <p:ext uri="{BB962C8B-B14F-4D97-AF65-F5344CB8AC3E}">
        <p14:creationId xmlns:p14="http://schemas.microsoft.com/office/powerpoint/2010/main" val="42175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5720" y="5829476"/>
            <a:ext cx="9641306" cy="886147"/>
          </a:xfrm>
        </p:spPr>
        <p:txBody>
          <a:bodyPr>
            <a:normAutofit/>
          </a:bodyPr>
          <a:lstStyle/>
          <a:p>
            <a:r>
              <a:rPr lang="fa-IR" sz="4400" dirty="0"/>
              <a:t>انسان است</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7004" y="520066"/>
            <a:ext cx="3679888" cy="5152258"/>
          </a:xfrm>
          <a:prstGeom prst="rect">
            <a:avLst/>
          </a:prstGeom>
        </p:spPr>
      </p:pic>
    </p:spTree>
    <p:extLst>
      <p:ext uri="{BB962C8B-B14F-4D97-AF65-F5344CB8AC3E}">
        <p14:creationId xmlns:p14="http://schemas.microsoft.com/office/powerpoint/2010/main" val="413985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9681" y="5431946"/>
            <a:ext cx="9641306" cy="886147"/>
          </a:xfrm>
        </p:spPr>
        <p:txBody>
          <a:bodyPr>
            <a:normAutofit/>
          </a:bodyPr>
          <a:lstStyle/>
          <a:p>
            <a:r>
              <a:rPr lang="fa-IR" sz="4400" dirty="0"/>
              <a:t>نسل</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1906" y="932962"/>
            <a:ext cx="3090084" cy="4326467"/>
          </a:xfrm>
          <a:prstGeom prst="rect">
            <a:avLst/>
          </a:prstGeom>
        </p:spPr>
      </p:pic>
    </p:spTree>
    <p:extLst>
      <p:ext uri="{BB962C8B-B14F-4D97-AF65-F5344CB8AC3E}">
        <p14:creationId xmlns:p14="http://schemas.microsoft.com/office/powerpoint/2010/main" val="206706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3877" y="1371160"/>
            <a:ext cx="3740774" cy="391608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45343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6057" y="5599000"/>
            <a:ext cx="9641306" cy="886147"/>
          </a:xfrm>
        </p:spPr>
        <p:txBody>
          <a:bodyPr>
            <a:normAutofit/>
          </a:bodyPr>
          <a:lstStyle/>
          <a:p>
            <a:r>
              <a:rPr lang="fa-IR" sz="4000" dirty="0"/>
              <a:t>مقایسه آمار کشته های اسقاط جنین و کرونا</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074" y="218759"/>
            <a:ext cx="5209750" cy="5209750"/>
          </a:xfrm>
          <a:prstGeom prst="rect">
            <a:avLst/>
          </a:prstGeom>
        </p:spPr>
      </p:pic>
    </p:spTree>
    <p:extLst>
      <p:ext uri="{BB962C8B-B14F-4D97-AF65-F5344CB8AC3E}">
        <p14:creationId xmlns:p14="http://schemas.microsoft.com/office/powerpoint/2010/main" val="243648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6927" y="5581415"/>
            <a:ext cx="9641306" cy="886147"/>
          </a:xfrm>
        </p:spPr>
        <p:txBody>
          <a:bodyPr>
            <a:normAutofit fontScale="90000"/>
          </a:bodyPr>
          <a:lstStyle/>
          <a:p>
            <a:r>
              <a:rPr lang="fa-IR" sz="4000" dirty="0"/>
              <a:t>مطالبه گری برای اصلاح روندهای نادرست نظام سلامت</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9759" y="309784"/>
            <a:ext cx="3574380" cy="5027700"/>
          </a:xfrm>
          <a:prstGeom prst="rect">
            <a:avLst/>
          </a:prstGeom>
        </p:spPr>
      </p:pic>
    </p:spTree>
    <p:extLst>
      <p:ext uri="{BB962C8B-B14F-4D97-AF65-F5344CB8AC3E}">
        <p14:creationId xmlns:p14="http://schemas.microsoft.com/office/powerpoint/2010/main" val="128791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73058" y="2648687"/>
            <a:ext cx="9331037" cy="1144298"/>
          </a:xfrm>
        </p:spPr>
        <p:txBody>
          <a:bodyPr>
            <a:normAutofit fontScale="90000"/>
          </a:bodyPr>
          <a:lstStyle/>
          <a:p>
            <a:pPr>
              <a:lnSpc>
                <a:spcPct val="150000"/>
              </a:lnSpc>
            </a:pPr>
            <a:r>
              <a:rPr lang="fa-IR" sz="6000" dirty="0"/>
              <a:t>جنبش های تسهیل</a:t>
            </a:r>
            <a:br>
              <a:rPr lang="fa-IR" sz="6000" dirty="0"/>
            </a:br>
            <a:r>
              <a:rPr lang="fa-IR" sz="6000" dirty="0"/>
              <a:t> اسقاط و قتل جنین</a:t>
            </a:r>
            <a:endParaRPr lang="en-US" sz="4000" dirty="0"/>
          </a:p>
        </p:txBody>
      </p:sp>
    </p:spTree>
    <p:extLst>
      <p:ext uri="{BB962C8B-B14F-4D97-AF65-F5344CB8AC3E}">
        <p14:creationId xmlns:p14="http://schemas.microsoft.com/office/powerpoint/2010/main" val="30961911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22130" y="680307"/>
            <a:ext cx="9641306" cy="886147"/>
          </a:xfrm>
        </p:spPr>
        <p:txBody>
          <a:bodyPr>
            <a:normAutofit/>
          </a:bodyPr>
          <a:lstStyle/>
          <a:p>
            <a:r>
              <a:rPr lang="fa-IR" sz="4000" dirty="0"/>
              <a:t>بهانه های اسقاط جنین در کشور ما</a:t>
            </a:r>
          </a:p>
        </p:txBody>
      </p:sp>
      <p:sp>
        <p:nvSpPr>
          <p:cNvPr id="6" name="Text Placeholder 1"/>
          <p:cNvSpPr>
            <a:spLocks noGrp="1"/>
          </p:cNvSpPr>
          <p:nvPr>
            <p:ph type="body" sz="quarter" idx="13"/>
          </p:nvPr>
        </p:nvSpPr>
        <p:spPr>
          <a:xfrm>
            <a:off x="3571992" y="1689774"/>
            <a:ext cx="3903786" cy="4679279"/>
          </a:xfrm>
        </p:spPr>
        <p:txBody>
          <a:bodyPr>
            <a:noAutofit/>
          </a:bodyPr>
          <a:lstStyle/>
          <a:p>
            <a:pPr algn="r">
              <a:lnSpc>
                <a:spcPct val="150000"/>
              </a:lnSpc>
            </a:pPr>
            <a:r>
              <a:rPr lang="fa-IR" sz="2400" dirty="0"/>
              <a:t>انتخاب افراد</a:t>
            </a:r>
          </a:p>
          <a:p>
            <a:pPr algn="r">
              <a:lnSpc>
                <a:spcPct val="150000"/>
              </a:lnSpc>
            </a:pPr>
            <a:r>
              <a:rPr lang="fa-IR" sz="2400" dirty="0"/>
              <a:t>بهداشت و سلامت</a:t>
            </a:r>
          </a:p>
          <a:p>
            <a:pPr algn="r">
              <a:lnSpc>
                <a:spcPct val="150000"/>
              </a:lnSpc>
            </a:pPr>
            <a:r>
              <a:rPr lang="fa-IR" sz="2400" dirty="0"/>
              <a:t>بدن مادر</a:t>
            </a:r>
          </a:p>
          <a:p>
            <a:pPr algn="r">
              <a:lnSpc>
                <a:spcPct val="150000"/>
              </a:lnSpc>
            </a:pPr>
            <a:r>
              <a:rPr lang="fa-IR" sz="2400" dirty="0"/>
              <a:t>حقوق باروری</a:t>
            </a:r>
          </a:p>
          <a:p>
            <a:pPr algn="r">
              <a:lnSpc>
                <a:spcPct val="150000"/>
              </a:lnSpc>
            </a:pPr>
            <a:r>
              <a:rPr lang="fa-IR" sz="2400" dirty="0"/>
              <a:t>معلولیت</a:t>
            </a:r>
          </a:p>
          <a:p>
            <a:pPr algn="r">
              <a:lnSpc>
                <a:spcPct val="150000"/>
              </a:lnSpc>
            </a:pPr>
            <a:r>
              <a:rPr lang="fa-IR" sz="2400" dirty="0"/>
              <a:t>فرزند نامشروع</a:t>
            </a:r>
          </a:p>
          <a:p>
            <a:pPr algn="r">
              <a:lnSpc>
                <a:spcPct val="150000"/>
              </a:lnSpc>
            </a:pPr>
            <a:r>
              <a:rPr lang="fa-IR" sz="2400" dirty="0"/>
              <a:t>سقط های ضروری نما</a:t>
            </a:r>
            <a:endParaRPr lang="en-US" sz="2400" dirty="0"/>
          </a:p>
        </p:txBody>
      </p:sp>
    </p:spTree>
    <p:extLst>
      <p:ext uri="{BB962C8B-B14F-4D97-AF65-F5344CB8AC3E}">
        <p14:creationId xmlns:p14="http://schemas.microsoft.com/office/powerpoint/2010/main" val="249165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8182" y="5502457"/>
            <a:ext cx="9641306" cy="886147"/>
          </a:xfrm>
        </p:spPr>
        <p:txBody>
          <a:bodyPr>
            <a:normAutofit/>
          </a:bodyPr>
          <a:lstStyle/>
          <a:p>
            <a:r>
              <a:rPr lang="fa-IR" sz="4400" dirty="0"/>
              <a:t>کلان تشکل تسهیل اسقاط جنین</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586" y="2055633"/>
            <a:ext cx="4462561" cy="304746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35" y="2037825"/>
            <a:ext cx="4597588" cy="3068890"/>
          </a:xfrm>
          <a:prstGeom prst="rect">
            <a:avLst/>
          </a:prstGeom>
        </p:spPr>
      </p:pic>
      <p:sp>
        <p:nvSpPr>
          <p:cNvPr id="5" name="Title 2"/>
          <p:cNvSpPr txBox="1">
            <a:spLocks/>
          </p:cNvSpPr>
          <p:nvPr/>
        </p:nvSpPr>
        <p:spPr>
          <a:xfrm>
            <a:off x="922130" y="680307"/>
            <a:ext cx="9641306" cy="886147"/>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3200" b="0" kern="1200" baseline="0">
                <a:solidFill>
                  <a:schemeClr val="bg1"/>
                </a:solidFill>
                <a:latin typeface="+mj-lt"/>
                <a:ea typeface="+mj-ea"/>
                <a:cs typeface="B Titr" panose="00000700000000000000" pitchFamily="2" charset="-78"/>
              </a:defRPr>
            </a:lvl1pPr>
          </a:lstStyle>
          <a:p>
            <a:r>
              <a:rPr lang="fa-IR" sz="4000" dirty="0"/>
              <a:t>بهانه های اسقاط جنین در جهان</a:t>
            </a:r>
          </a:p>
        </p:txBody>
      </p:sp>
    </p:spTree>
    <p:extLst>
      <p:ext uri="{BB962C8B-B14F-4D97-AF65-F5344CB8AC3E}">
        <p14:creationId xmlns:p14="http://schemas.microsoft.com/office/powerpoint/2010/main" val="181151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0418" y="5708558"/>
            <a:ext cx="9641306" cy="886147"/>
          </a:xfrm>
        </p:spPr>
        <p:txBody>
          <a:bodyPr>
            <a:normAutofit/>
          </a:bodyPr>
          <a:lstStyle/>
          <a:p>
            <a:r>
              <a:rPr lang="fa-IR" sz="4400" dirty="0"/>
              <a:t>مفاهیم کلان توجیه اسقاط و قتل جنین</a:t>
            </a:r>
          </a:p>
        </p:txBody>
      </p:sp>
      <p:sp>
        <p:nvSpPr>
          <p:cNvPr id="2" name="Oval 1"/>
          <p:cNvSpPr/>
          <p:nvPr/>
        </p:nvSpPr>
        <p:spPr>
          <a:xfrm>
            <a:off x="5711071" y="231102"/>
            <a:ext cx="2926080" cy="292608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Oval 9"/>
          <p:cNvSpPr/>
          <p:nvPr/>
        </p:nvSpPr>
        <p:spPr>
          <a:xfrm>
            <a:off x="3263005" y="614600"/>
            <a:ext cx="2176332" cy="21763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Oval 10"/>
          <p:cNvSpPr/>
          <p:nvPr/>
        </p:nvSpPr>
        <p:spPr>
          <a:xfrm>
            <a:off x="4204635" y="2781927"/>
            <a:ext cx="2469404" cy="246940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p:cNvSpPr/>
          <p:nvPr/>
        </p:nvSpPr>
        <p:spPr>
          <a:xfrm>
            <a:off x="7188006" y="3295975"/>
            <a:ext cx="2226441" cy="227143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itle 2"/>
          <p:cNvSpPr txBox="1">
            <a:spLocks/>
          </p:cNvSpPr>
          <p:nvPr/>
        </p:nvSpPr>
        <p:spPr>
          <a:xfrm>
            <a:off x="4086193" y="3445313"/>
            <a:ext cx="2706288" cy="1239656"/>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3200" b="0" kern="1200" baseline="0">
                <a:solidFill>
                  <a:schemeClr val="bg1"/>
                </a:solidFill>
                <a:latin typeface="+mj-lt"/>
                <a:ea typeface="+mj-ea"/>
                <a:cs typeface="B Titr" panose="00000700000000000000" pitchFamily="2" charset="-78"/>
              </a:defRPr>
            </a:lvl1pPr>
          </a:lstStyle>
          <a:p>
            <a:pPr>
              <a:lnSpc>
                <a:spcPct val="120000"/>
              </a:lnSpc>
            </a:pPr>
            <a:r>
              <a:rPr lang="en-US" sz="2600" dirty="0">
                <a:cs typeface="B Koodak" panose="00000700000000000000" pitchFamily="2" charset="-78"/>
              </a:rPr>
              <a:t>Women’s Choice</a:t>
            </a:r>
            <a:endParaRPr lang="fa-IR" sz="2600" dirty="0">
              <a:cs typeface="B Koodak" panose="00000700000000000000" pitchFamily="2" charset="-78"/>
            </a:endParaRPr>
          </a:p>
          <a:p>
            <a:pPr>
              <a:lnSpc>
                <a:spcPct val="120000"/>
              </a:lnSpc>
            </a:pPr>
            <a:r>
              <a:rPr lang="fa-IR" dirty="0">
                <a:cs typeface="B Koodak" panose="00000700000000000000" pitchFamily="2" charset="-78"/>
              </a:rPr>
              <a:t>انتخاب زن</a:t>
            </a:r>
          </a:p>
        </p:txBody>
      </p:sp>
      <p:sp>
        <p:nvSpPr>
          <p:cNvPr id="6" name="Title 2"/>
          <p:cNvSpPr txBox="1">
            <a:spLocks/>
          </p:cNvSpPr>
          <p:nvPr/>
        </p:nvSpPr>
        <p:spPr>
          <a:xfrm>
            <a:off x="3202824" y="1027741"/>
            <a:ext cx="2337966" cy="1239656"/>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3200" b="0" kern="1200" baseline="0">
                <a:solidFill>
                  <a:schemeClr val="bg1"/>
                </a:solidFill>
                <a:latin typeface="+mj-lt"/>
                <a:ea typeface="+mj-ea"/>
                <a:cs typeface="B Titr" panose="00000700000000000000" pitchFamily="2" charset="-78"/>
              </a:defRPr>
            </a:lvl1pPr>
          </a:lstStyle>
          <a:p>
            <a:pPr>
              <a:lnSpc>
                <a:spcPct val="120000"/>
              </a:lnSpc>
            </a:pPr>
            <a:r>
              <a:rPr lang="en-US" sz="2800" dirty="0">
                <a:cs typeface="B Koodak" panose="00000700000000000000" pitchFamily="2" charset="-78"/>
              </a:rPr>
              <a:t>Health Care</a:t>
            </a:r>
            <a:endParaRPr lang="fa-IR" sz="2800" dirty="0">
              <a:cs typeface="B Koodak" panose="00000700000000000000" pitchFamily="2" charset="-78"/>
            </a:endParaRPr>
          </a:p>
          <a:p>
            <a:pPr>
              <a:lnSpc>
                <a:spcPct val="120000"/>
              </a:lnSpc>
            </a:pPr>
            <a:r>
              <a:rPr lang="fa-IR" sz="2800" dirty="0">
                <a:cs typeface="B Koodak" panose="00000700000000000000" pitchFamily="2" charset="-78"/>
              </a:rPr>
              <a:t>مراقبت بهداشتی</a:t>
            </a:r>
          </a:p>
        </p:txBody>
      </p:sp>
      <p:sp>
        <p:nvSpPr>
          <p:cNvPr id="7" name="Title 2"/>
          <p:cNvSpPr txBox="1">
            <a:spLocks/>
          </p:cNvSpPr>
          <p:nvPr/>
        </p:nvSpPr>
        <p:spPr>
          <a:xfrm>
            <a:off x="7051487" y="3721583"/>
            <a:ext cx="2488089" cy="1239656"/>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3200" b="0" kern="1200" baseline="0">
                <a:solidFill>
                  <a:schemeClr val="bg1"/>
                </a:solidFill>
                <a:latin typeface="+mj-lt"/>
                <a:ea typeface="+mj-ea"/>
                <a:cs typeface="B Titr" panose="00000700000000000000" pitchFamily="2" charset="-78"/>
              </a:defRPr>
            </a:lvl1pPr>
          </a:lstStyle>
          <a:p>
            <a:pPr rtl="0">
              <a:lnSpc>
                <a:spcPct val="120000"/>
              </a:lnSpc>
            </a:pPr>
            <a:r>
              <a:rPr lang="en-US" sz="2800" dirty="0">
                <a:cs typeface="B Koodak" panose="00000700000000000000" pitchFamily="2" charset="-78"/>
              </a:rPr>
              <a:t>Planned</a:t>
            </a:r>
            <a:endParaRPr lang="fa-IR" sz="2800" dirty="0">
              <a:cs typeface="B Koodak" panose="00000700000000000000" pitchFamily="2" charset="-78"/>
            </a:endParaRPr>
          </a:p>
          <a:p>
            <a:pPr rtl="0">
              <a:lnSpc>
                <a:spcPct val="120000"/>
              </a:lnSpc>
            </a:pPr>
            <a:r>
              <a:rPr lang="fa-IR" sz="2400" dirty="0">
                <a:cs typeface="B Koodak" panose="00000700000000000000" pitchFamily="2" charset="-78"/>
              </a:rPr>
              <a:t>برنامه ریزی شده</a:t>
            </a:r>
          </a:p>
        </p:txBody>
      </p:sp>
      <p:sp>
        <p:nvSpPr>
          <p:cNvPr id="8" name="Title 2"/>
          <p:cNvSpPr txBox="1">
            <a:spLocks/>
          </p:cNvSpPr>
          <p:nvPr/>
        </p:nvSpPr>
        <p:spPr>
          <a:xfrm>
            <a:off x="5943962" y="1190611"/>
            <a:ext cx="2488089" cy="1239656"/>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3200" b="0" kern="1200" baseline="0">
                <a:solidFill>
                  <a:schemeClr val="bg1"/>
                </a:solidFill>
                <a:latin typeface="+mj-lt"/>
                <a:ea typeface="+mj-ea"/>
                <a:cs typeface="B Titr" panose="00000700000000000000" pitchFamily="2" charset="-78"/>
              </a:defRPr>
            </a:lvl1pPr>
          </a:lstStyle>
          <a:p>
            <a:pPr rtl="0">
              <a:lnSpc>
                <a:spcPct val="120000"/>
              </a:lnSpc>
            </a:pPr>
            <a:r>
              <a:rPr lang="en-US" sz="2800" dirty="0">
                <a:cs typeface="B Koodak" panose="00000700000000000000" pitchFamily="2" charset="-78"/>
              </a:rPr>
              <a:t>Women’s Body</a:t>
            </a:r>
            <a:endParaRPr lang="fa-IR" sz="2800" dirty="0">
              <a:cs typeface="B Koodak" panose="00000700000000000000" pitchFamily="2" charset="-78"/>
            </a:endParaRPr>
          </a:p>
          <a:p>
            <a:pPr rtl="0">
              <a:lnSpc>
                <a:spcPct val="120000"/>
              </a:lnSpc>
            </a:pPr>
            <a:r>
              <a:rPr lang="fa-IR" sz="2800" dirty="0">
                <a:cs typeface="B Koodak" panose="00000700000000000000" pitchFamily="2" charset="-78"/>
              </a:rPr>
              <a:t>بدن زن</a:t>
            </a:r>
          </a:p>
        </p:txBody>
      </p:sp>
      <p:sp>
        <p:nvSpPr>
          <p:cNvPr id="13" name="Oval 12"/>
          <p:cNvSpPr/>
          <p:nvPr/>
        </p:nvSpPr>
        <p:spPr>
          <a:xfrm>
            <a:off x="1631282" y="2633417"/>
            <a:ext cx="2176332" cy="21763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Title 2"/>
          <p:cNvSpPr txBox="1">
            <a:spLocks/>
          </p:cNvSpPr>
          <p:nvPr/>
        </p:nvSpPr>
        <p:spPr>
          <a:xfrm>
            <a:off x="1550465" y="3009908"/>
            <a:ext cx="2337966" cy="1358086"/>
          </a:xfrm>
          <a:prstGeom prst="rect">
            <a:avLst/>
          </a:prstGeom>
        </p:spPr>
        <p:txBody>
          <a:bodyPr vert="horz" lIns="91440" tIns="45720" rIns="91440" bIns="45720" rtlCol="0" anchor="ctr">
            <a:normAutofit fontScale="77500" lnSpcReduction="20000"/>
          </a:bodyPr>
          <a:lstStyle>
            <a:lvl1pPr algn="ctr" defTabSz="914400" rtl="1" eaLnBrk="1" latinLnBrk="0" hangingPunct="1">
              <a:lnSpc>
                <a:spcPct val="90000"/>
              </a:lnSpc>
              <a:spcBef>
                <a:spcPct val="0"/>
              </a:spcBef>
              <a:buNone/>
              <a:defRPr sz="3200" b="0" kern="1200" baseline="0">
                <a:solidFill>
                  <a:schemeClr val="bg1"/>
                </a:solidFill>
                <a:latin typeface="+mj-lt"/>
                <a:ea typeface="+mj-ea"/>
                <a:cs typeface="B Titr" panose="00000700000000000000" pitchFamily="2" charset="-78"/>
              </a:defRPr>
            </a:lvl1pPr>
          </a:lstStyle>
          <a:p>
            <a:pPr>
              <a:lnSpc>
                <a:spcPct val="120000"/>
              </a:lnSpc>
            </a:pPr>
            <a:r>
              <a:rPr lang="en-US" sz="3600" dirty="0">
                <a:cs typeface="B Koodak" panose="00000700000000000000" pitchFamily="2" charset="-78"/>
              </a:rPr>
              <a:t>unintended Pregnancy</a:t>
            </a:r>
            <a:endParaRPr lang="fa-IR" sz="3600" dirty="0">
              <a:cs typeface="B Koodak" panose="00000700000000000000" pitchFamily="2" charset="-78"/>
            </a:endParaRPr>
          </a:p>
          <a:p>
            <a:pPr>
              <a:lnSpc>
                <a:spcPct val="120000"/>
              </a:lnSpc>
            </a:pPr>
            <a:r>
              <a:rPr lang="fa-IR" sz="2800" dirty="0">
                <a:cs typeface="B Koodak" panose="00000700000000000000" pitchFamily="2" charset="-78"/>
              </a:rPr>
              <a:t>بارداری قصدنشده</a:t>
            </a:r>
          </a:p>
        </p:txBody>
      </p:sp>
      <p:sp>
        <p:nvSpPr>
          <p:cNvPr id="16" name="Oval 15"/>
          <p:cNvSpPr/>
          <p:nvPr/>
        </p:nvSpPr>
        <p:spPr>
          <a:xfrm>
            <a:off x="8664942" y="1210835"/>
            <a:ext cx="2176332" cy="2176332"/>
          </a:xfrm>
          <a:prstGeom prst="ellipse">
            <a:avLst/>
          </a:prstGeom>
          <a:solidFill>
            <a:srgbClr val="F4B183"/>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7" name="Title 2"/>
          <p:cNvSpPr txBox="1">
            <a:spLocks/>
          </p:cNvSpPr>
          <p:nvPr/>
        </p:nvSpPr>
        <p:spPr>
          <a:xfrm>
            <a:off x="8584125" y="1471826"/>
            <a:ext cx="2337966" cy="1358086"/>
          </a:xfrm>
          <a:prstGeom prst="rect">
            <a:avLst/>
          </a:prstGeom>
        </p:spPr>
        <p:txBody>
          <a:bodyPr vert="horz" lIns="91440" tIns="45720" rIns="91440" bIns="45720" rtlCol="0" anchor="ctr">
            <a:normAutofit fontScale="77500" lnSpcReduction="20000"/>
          </a:bodyPr>
          <a:lstStyle>
            <a:lvl1pPr algn="ctr" defTabSz="914400" rtl="1" eaLnBrk="1" latinLnBrk="0" hangingPunct="1">
              <a:lnSpc>
                <a:spcPct val="90000"/>
              </a:lnSpc>
              <a:spcBef>
                <a:spcPct val="0"/>
              </a:spcBef>
              <a:buNone/>
              <a:defRPr sz="3200" b="0" kern="1200" baseline="0">
                <a:solidFill>
                  <a:schemeClr val="bg1"/>
                </a:solidFill>
                <a:latin typeface="+mj-lt"/>
                <a:ea typeface="+mj-ea"/>
                <a:cs typeface="B Titr" panose="00000700000000000000" pitchFamily="2" charset="-78"/>
              </a:defRPr>
            </a:lvl1pPr>
          </a:lstStyle>
          <a:p>
            <a:pPr>
              <a:lnSpc>
                <a:spcPct val="120000"/>
              </a:lnSpc>
            </a:pPr>
            <a:r>
              <a:rPr lang="en-US" sz="3600" dirty="0">
                <a:cs typeface="B Koodak" panose="00000700000000000000" pitchFamily="2" charset="-78"/>
              </a:rPr>
              <a:t>Bodily Autonomy</a:t>
            </a:r>
            <a:endParaRPr lang="fa-IR" sz="3600" dirty="0">
              <a:cs typeface="B Koodak" panose="00000700000000000000" pitchFamily="2" charset="-78"/>
            </a:endParaRPr>
          </a:p>
          <a:p>
            <a:pPr>
              <a:lnSpc>
                <a:spcPct val="120000"/>
              </a:lnSpc>
            </a:pPr>
            <a:r>
              <a:rPr lang="fa-IR" sz="2800" dirty="0">
                <a:cs typeface="B Koodak" panose="00000700000000000000" pitchFamily="2" charset="-78"/>
              </a:rPr>
              <a:t>اختیار نسبت به بدن</a:t>
            </a:r>
          </a:p>
        </p:txBody>
      </p:sp>
      <p:sp>
        <p:nvSpPr>
          <p:cNvPr id="18" name="Oval 17"/>
          <p:cNvSpPr/>
          <p:nvPr/>
        </p:nvSpPr>
        <p:spPr>
          <a:xfrm>
            <a:off x="960732" y="384095"/>
            <a:ext cx="1611130" cy="164368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 name="Title 2"/>
          <p:cNvSpPr txBox="1">
            <a:spLocks/>
          </p:cNvSpPr>
          <p:nvPr/>
        </p:nvSpPr>
        <p:spPr>
          <a:xfrm>
            <a:off x="503182" y="558980"/>
            <a:ext cx="2488089" cy="1239656"/>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3200" b="0" kern="1200" baseline="0">
                <a:solidFill>
                  <a:schemeClr val="bg1"/>
                </a:solidFill>
                <a:latin typeface="+mj-lt"/>
                <a:ea typeface="+mj-ea"/>
                <a:cs typeface="B Titr" panose="00000700000000000000" pitchFamily="2" charset="-78"/>
              </a:defRPr>
            </a:lvl1pPr>
          </a:lstStyle>
          <a:p>
            <a:pPr rtl="0">
              <a:lnSpc>
                <a:spcPct val="120000"/>
              </a:lnSpc>
            </a:pPr>
            <a:r>
              <a:rPr lang="en-US" sz="2800" dirty="0">
                <a:cs typeface="B Koodak" panose="00000700000000000000" pitchFamily="2" charset="-78"/>
              </a:rPr>
              <a:t>will</a:t>
            </a:r>
            <a:endParaRPr lang="fa-IR" sz="2800" dirty="0">
              <a:cs typeface="B Koodak" panose="00000700000000000000" pitchFamily="2" charset="-78"/>
            </a:endParaRPr>
          </a:p>
          <a:p>
            <a:pPr rtl="0">
              <a:lnSpc>
                <a:spcPct val="120000"/>
              </a:lnSpc>
            </a:pPr>
            <a:r>
              <a:rPr lang="fa-IR" sz="2400" dirty="0">
                <a:cs typeface="B Koodak" panose="00000700000000000000" pitchFamily="2" charset="-78"/>
              </a:rPr>
              <a:t>میل</a:t>
            </a:r>
          </a:p>
        </p:txBody>
      </p:sp>
    </p:spTree>
    <p:extLst>
      <p:ext uri="{BB962C8B-B14F-4D97-AF65-F5344CB8AC3E}">
        <p14:creationId xmlns:p14="http://schemas.microsoft.com/office/powerpoint/2010/main" val="417887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5" grpId="0"/>
      <p:bldP spid="17"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8652" y="5744676"/>
            <a:ext cx="9641306" cy="886147"/>
          </a:xfrm>
        </p:spPr>
        <p:txBody>
          <a:bodyPr>
            <a:normAutofit/>
          </a:bodyPr>
          <a:lstStyle/>
          <a:p>
            <a:r>
              <a:rPr lang="fa-IR" sz="4000" dirty="0"/>
              <a:t>بهانه های جهانی اسقاط جنین</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14067" r="45903"/>
          <a:stretch/>
        </p:blipFill>
        <p:spPr>
          <a:xfrm>
            <a:off x="527538" y="420259"/>
            <a:ext cx="2857499" cy="5082598"/>
          </a:xfrm>
          <a:prstGeom prst="rect">
            <a:avLst/>
          </a:prstGeom>
        </p:spPr>
      </p:pic>
      <p:sp>
        <p:nvSpPr>
          <p:cNvPr id="5" name="Text Placeholder 1"/>
          <p:cNvSpPr>
            <a:spLocks noGrp="1"/>
          </p:cNvSpPr>
          <p:nvPr>
            <p:ph type="body" sz="quarter" idx="13"/>
          </p:nvPr>
        </p:nvSpPr>
        <p:spPr>
          <a:xfrm>
            <a:off x="3613637" y="692818"/>
            <a:ext cx="3903786" cy="4679279"/>
          </a:xfrm>
        </p:spPr>
        <p:txBody>
          <a:bodyPr>
            <a:noAutofit/>
          </a:bodyPr>
          <a:lstStyle/>
          <a:p>
            <a:pPr algn="l" rtl="0">
              <a:lnSpc>
                <a:spcPct val="150000"/>
              </a:lnSpc>
            </a:pPr>
            <a:r>
              <a:rPr lang="en-US" sz="2000" dirty="0"/>
              <a:t>The inconvenience of pregnancy</a:t>
            </a:r>
          </a:p>
          <a:p>
            <a:pPr algn="l" rtl="0">
              <a:lnSpc>
                <a:spcPct val="150000"/>
              </a:lnSpc>
            </a:pPr>
            <a:r>
              <a:rPr lang="en-US" sz="2000" dirty="0"/>
              <a:t>Incompetence of parents</a:t>
            </a:r>
          </a:p>
          <a:p>
            <a:pPr algn="l" rtl="0">
              <a:lnSpc>
                <a:spcPct val="150000"/>
              </a:lnSpc>
            </a:pPr>
            <a:r>
              <a:rPr lang="en-US" sz="2000" dirty="0"/>
              <a:t>Infant disabilities</a:t>
            </a:r>
            <a:endParaRPr lang="fa-IR" sz="2000" dirty="0"/>
          </a:p>
          <a:p>
            <a:pPr algn="l" rtl="0">
              <a:lnSpc>
                <a:spcPct val="150000"/>
              </a:lnSpc>
            </a:pPr>
            <a:r>
              <a:rPr lang="en-US" sz="2000" dirty="0"/>
              <a:t>It’s the woman’s body</a:t>
            </a:r>
          </a:p>
          <a:p>
            <a:pPr algn="l" rtl="0">
              <a:lnSpc>
                <a:spcPct val="150000"/>
              </a:lnSpc>
            </a:pPr>
            <a:r>
              <a:rPr lang="en-US" sz="2000" dirty="0"/>
              <a:t>It’s not a baby</a:t>
            </a:r>
            <a:endParaRPr lang="fa-IR" sz="2000" dirty="0"/>
          </a:p>
          <a:p>
            <a:pPr algn="l" rtl="0">
              <a:lnSpc>
                <a:spcPct val="150000"/>
              </a:lnSpc>
            </a:pPr>
            <a:r>
              <a:rPr lang="en-US" sz="2000" dirty="0"/>
              <a:t>Rape</a:t>
            </a:r>
          </a:p>
          <a:p>
            <a:pPr algn="l" rtl="0">
              <a:lnSpc>
                <a:spcPct val="150000"/>
              </a:lnSpc>
            </a:pPr>
            <a:r>
              <a:rPr lang="en-US" sz="2000" dirty="0"/>
              <a:t>She’s not ready to be a parent</a:t>
            </a:r>
            <a:endParaRPr lang="en-US" sz="3000" dirty="0"/>
          </a:p>
        </p:txBody>
      </p:sp>
      <p:sp>
        <p:nvSpPr>
          <p:cNvPr id="6" name="Text Placeholder 1"/>
          <p:cNvSpPr>
            <a:spLocks noGrp="1"/>
          </p:cNvSpPr>
          <p:nvPr>
            <p:ph type="body" sz="quarter" idx="13"/>
          </p:nvPr>
        </p:nvSpPr>
        <p:spPr>
          <a:xfrm>
            <a:off x="7107147" y="692819"/>
            <a:ext cx="3903786" cy="4679279"/>
          </a:xfrm>
        </p:spPr>
        <p:txBody>
          <a:bodyPr>
            <a:noAutofit/>
          </a:bodyPr>
          <a:lstStyle/>
          <a:p>
            <a:pPr algn="r">
              <a:lnSpc>
                <a:spcPct val="150000"/>
              </a:lnSpc>
            </a:pPr>
            <a:r>
              <a:rPr lang="fa-IR" sz="2000" dirty="0"/>
              <a:t>ناخوشایندی نسبت به بارداری</a:t>
            </a:r>
          </a:p>
          <a:p>
            <a:pPr algn="r">
              <a:lnSpc>
                <a:spcPct val="150000"/>
              </a:lnSpc>
            </a:pPr>
            <a:r>
              <a:rPr lang="fa-IR" sz="2000" dirty="0"/>
              <a:t>بی کفایتی والدین</a:t>
            </a:r>
          </a:p>
          <a:p>
            <a:pPr algn="r">
              <a:lnSpc>
                <a:spcPct val="150000"/>
              </a:lnSpc>
            </a:pPr>
            <a:r>
              <a:rPr lang="fa-IR" sz="2000" dirty="0"/>
              <a:t>نقص و ناهنجاری در کودک</a:t>
            </a:r>
          </a:p>
          <a:p>
            <a:pPr algn="r">
              <a:lnSpc>
                <a:spcPct val="150000"/>
              </a:lnSpc>
            </a:pPr>
            <a:r>
              <a:rPr lang="fa-IR" sz="2000" dirty="0"/>
              <a:t>این بدن زن است.</a:t>
            </a:r>
          </a:p>
          <a:p>
            <a:pPr algn="r">
              <a:lnSpc>
                <a:spcPct val="150000"/>
              </a:lnSpc>
            </a:pPr>
            <a:r>
              <a:rPr lang="fa-IR" sz="2000" dirty="0"/>
              <a:t>این جنین، یک کودک نیست.</a:t>
            </a:r>
          </a:p>
          <a:p>
            <a:pPr algn="r">
              <a:lnSpc>
                <a:spcPct val="150000"/>
              </a:lnSpc>
            </a:pPr>
            <a:r>
              <a:rPr lang="fa-IR" sz="2000" dirty="0"/>
              <a:t>ناشی از تجاوز</a:t>
            </a:r>
          </a:p>
          <a:p>
            <a:pPr algn="r">
              <a:lnSpc>
                <a:spcPct val="150000"/>
              </a:lnSpc>
            </a:pPr>
            <a:r>
              <a:rPr lang="fa-IR" sz="2000" dirty="0"/>
              <a:t>او آماده نیست که مادر شود.</a:t>
            </a:r>
            <a:endParaRPr lang="en-US" sz="3000" dirty="0"/>
          </a:p>
        </p:txBody>
      </p:sp>
    </p:spTree>
    <p:extLst>
      <p:ext uri="{BB962C8B-B14F-4D97-AF65-F5344CB8AC3E}">
        <p14:creationId xmlns:p14="http://schemas.microsoft.com/office/powerpoint/2010/main" val="323851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0" end="0"/>
                                            </p:txEl>
                                          </p:spTgt>
                                        </p:tgtEl>
                                        <p:attrNameLst>
                                          <p:attrName>style.visibility</p:attrName>
                                        </p:attrNameLst>
                                      </p:cBhvr>
                                      <p:to>
                                        <p:strVal val="visible"/>
                                      </p:to>
                                    </p:set>
                                    <p:animEffect transition="in" filter="fade">
                                      <p:cBhvr>
                                        <p:cTn id="52" dur="500"/>
                                        <p:tgtEl>
                                          <p:spTgt spid="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1" end="1"/>
                                            </p:txEl>
                                          </p:spTgt>
                                        </p:tgtEl>
                                        <p:attrNameLst>
                                          <p:attrName>style.visibility</p:attrName>
                                        </p:attrNameLst>
                                      </p:cBhvr>
                                      <p:to>
                                        <p:strVal val="visible"/>
                                      </p:to>
                                    </p:set>
                                    <p:animEffect transition="in" filter="fade">
                                      <p:cBhvr>
                                        <p:cTn id="57" dur="500"/>
                                        <p:tgtEl>
                                          <p:spTgt spid="6">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2" end="2"/>
                                            </p:txEl>
                                          </p:spTgt>
                                        </p:tgtEl>
                                        <p:attrNameLst>
                                          <p:attrName>style.visibility</p:attrName>
                                        </p:attrNameLst>
                                      </p:cBhvr>
                                      <p:to>
                                        <p:strVal val="visible"/>
                                      </p:to>
                                    </p:set>
                                    <p:animEffect transition="in" filter="fade">
                                      <p:cBhvr>
                                        <p:cTn id="62" dur="500"/>
                                        <p:tgtEl>
                                          <p:spTgt spid="6">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xEl>
                                              <p:pRg st="3" end="3"/>
                                            </p:txEl>
                                          </p:spTgt>
                                        </p:tgtEl>
                                        <p:attrNameLst>
                                          <p:attrName>style.visibility</p:attrName>
                                        </p:attrNameLst>
                                      </p:cBhvr>
                                      <p:to>
                                        <p:strVal val="visible"/>
                                      </p:to>
                                    </p:set>
                                    <p:animEffect transition="in" filter="fade">
                                      <p:cBhvr>
                                        <p:cTn id="67" dur="500"/>
                                        <p:tgtEl>
                                          <p:spTgt spid="6">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txEl>
                                              <p:pRg st="4" end="4"/>
                                            </p:txEl>
                                          </p:spTgt>
                                        </p:tgtEl>
                                        <p:attrNameLst>
                                          <p:attrName>style.visibility</p:attrName>
                                        </p:attrNameLst>
                                      </p:cBhvr>
                                      <p:to>
                                        <p:strVal val="visible"/>
                                      </p:to>
                                    </p:set>
                                    <p:animEffect transition="in" filter="fade">
                                      <p:cBhvr>
                                        <p:cTn id="72" dur="500"/>
                                        <p:tgtEl>
                                          <p:spTgt spid="6">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
                                            <p:txEl>
                                              <p:pRg st="5" end="5"/>
                                            </p:txEl>
                                          </p:spTgt>
                                        </p:tgtEl>
                                        <p:attrNameLst>
                                          <p:attrName>style.visibility</p:attrName>
                                        </p:attrNameLst>
                                      </p:cBhvr>
                                      <p:to>
                                        <p:strVal val="visible"/>
                                      </p:to>
                                    </p:set>
                                    <p:animEffect transition="in" filter="fade">
                                      <p:cBhvr>
                                        <p:cTn id="77" dur="500"/>
                                        <p:tgtEl>
                                          <p:spTgt spid="6">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
                                            <p:txEl>
                                              <p:pRg st="6" end="6"/>
                                            </p:txEl>
                                          </p:spTgt>
                                        </p:tgtEl>
                                        <p:attrNameLst>
                                          <p:attrName>style.visibility</p:attrName>
                                        </p:attrNameLst>
                                      </p:cBhvr>
                                      <p:to>
                                        <p:strVal val="visible"/>
                                      </p:to>
                                    </p:set>
                                    <p:animEffect transition="in" filter="fade">
                                      <p:cBhvr>
                                        <p:cTn id="8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73058" y="2648687"/>
            <a:ext cx="9331037" cy="1144298"/>
          </a:xfrm>
        </p:spPr>
        <p:txBody>
          <a:bodyPr>
            <a:normAutofit fontScale="90000"/>
          </a:bodyPr>
          <a:lstStyle/>
          <a:p>
            <a:pPr>
              <a:lnSpc>
                <a:spcPct val="150000"/>
              </a:lnSpc>
            </a:pPr>
            <a:r>
              <a:rPr lang="fa-IR" sz="6000" dirty="0"/>
              <a:t>جنبش های ضد اسقاط و قتل در جهان</a:t>
            </a:r>
            <a:endParaRPr lang="en-US" sz="4000" dirty="0"/>
          </a:p>
        </p:txBody>
      </p:sp>
    </p:spTree>
    <p:extLst>
      <p:ext uri="{BB962C8B-B14F-4D97-AF65-F5344CB8AC3E}">
        <p14:creationId xmlns:p14="http://schemas.microsoft.com/office/powerpoint/2010/main" val="1033661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728658" y="1916878"/>
            <a:ext cx="9617853" cy="4520478"/>
          </a:xfrm>
        </p:spPr>
        <p:txBody>
          <a:bodyPr>
            <a:noAutofit/>
          </a:bodyPr>
          <a:lstStyle/>
          <a:p>
            <a:pPr marL="0" indent="0" algn="l" rtl="0">
              <a:lnSpc>
                <a:spcPct val="150000"/>
              </a:lnSpc>
              <a:buNone/>
            </a:pPr>
            <a:r>
              <a:rPr lang="en-US" sz="2000" dirty="0"/>
              <a:t> the US Supreme Court legalized abortion-on-demand on January 22, 1973.</a:t>
            </a:r>
            <a:endParaRPr lang="fa-IR" sz="2000" dirty="0"/>
          </a:p>
          <a:p>
            <a:pPr>
              <a:lnSpc>
                <a:spcPct val="150000"/>
              </a:lnSpc>
            </a:pPr>
            <a:r>
              <a:rPr lang="fa-IR" sz="3000" dirty="0"/>
              <a:t>قتل دانستن و قتل معرفی کردن سلب حیات جنین </a:t>
            </a:r>
            <a:r>
              <a:rPr lang="fa-IR" sz="2400" dirty="0"/>
              <a:t>(معمولاً در هر سنی)</a:t>
            </a:r>
          </a:p>
          <a:p>
            <a:pPr>
              <a:lnSpc>
                <a:spcPct val="150000"/>
              </a:lnSpc>
            </a:pPr>
            <a:r>
              <a:rPr lang="fa-IR" sz="3000" dirty="0"/>
              <a:t>مبارزه حقوقی در دادگاه ها برای کاهش قتل جنین</a:t>
            </a:r>
          </a:p>
          <a:p>
            <a:pPr>
              <a:lnSpc>
                <a:spcPct val="150000"/>
              </a:lnSpc>
            </a:pPr>
            <a:r>
              <a:rPr lang="fa-IR" sz="3000" dirty="0"/>
              <a:t>گفتگو با کسانی که می خواهند اقدام به قتل فرزندشان کنند</a:t>
            </a:r>
          </a:p>
          <a:p>
            <a:pPr>
              <a:lnSpc>
                <a:spcPct val="150000"/>
              </a:lnSpc>
            </a:pPr>
            <a:r>
              <a:rPr lang="fa-IR" sz="3000" dirty="0"/>
              <a:t>پیشنهاد پذیرفتن جنین به عنوان فرزندخوانده</a:t>
            </a:r>
          </a:p>
          <a:p>
            <a:pPr>
              <a:lnSpc>
                <a:spcPct val="150000"/>
              </a:lnSpc>
            </a:pPr>
            <a:r>
              <a:rPr lang="fa-IR" sz="3000" dirty="0"/>
              <a:t>نشان دادن بی رحمانه بودن قتل جنین</a:t>
            </a:r>
          </a:p>
          <a:p>
            <a:pPr>
              <a:lnSpc>
                <a:spcPct val="150000"/>
              </a:lnSpc>
            </a:pPr>
            <a:endParaRPr lang="fa-IR" sz="3000" dirty="0"/>
          </a:p>
          <a:p>
            <a:pPr>
              <a:lnSpc>
                <a:spcPct val="150000"/>
              </a:lnSpc>
            </a:pPr>
            <a:endParaRPr lang="en-US" sz="3000" dirty="0"/>
          </a:p>
        </p:txBody>
      </p:sp>
      <p:sp>
        <p:nvSpPr>
          <p:cNvPr id="3" name="Title 2"/>
          <p:cNvSpPr>
            <a:spLocks noGrp="1"/>
          </p:cNvSpPr>
          <p:nvPr>
            <p:ph type="title"/>
          </p:nvPr>
        </p:nvSpPr>
        <p:spPr>
          <a:xfrm>
            <a:off x="279785" y="93134"/>
            <a:ext cx="10515600" cy="1325563"/>
          </a:xfrm>
        </p:spPr>
        <p:txBody>
          <a:bodyPr>
            <a:normAutofit/>
          </a:bodyPr>
          <a:lstStyle/>
          <a:p>
            <a:r>
              <a:rPr lang="fa-IR" sz="4400" dirty="0"/>
              <a:t>راهبردهای اصلی جنبش های جهانی</a:t>
            </a:r>
            <a:endParaRPr lang="en-US" sz="4400" dirty="0"/>
          </a:p>
        </p:txBody>
      </p:sp>
    </p:spTree>
    <p:extLst>
      <p:ext uri="{BB962C8B-B14F-4D97-AF65-F5344CB8AC3E}">
        <p14:creationId xmlns:p14="http://schemas.microsoft.com/office/powerpoint/2010/main" val="151332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26366" y="1120568"/>
            <a:ext cx="7750172" cy="887412"/>
          </a:xfrm>
        </p:spPr>
        <p:txBody>
          <a:bodyPr>
            <a:normAutofit/>
          </a:bodyPr>
          <a:lstStyle/>
          <a:p>
            <a:r>
              <a:rPr lang="fa-IR" sz="4400" dirty="0"/>
              <a:t>فیلم</a:t>
            </a:r>
            <a:r>
              <a:rPr lang="en-US" sz="4400" dirty="0"/>
              <a:t> Unplanned </a:t>
            </a:r>
            <a:r>
              <a:rPr lang="fa-IR" sz="4400" dirty="0"/>
              <a:t>برنامه ریزی نشده</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b="12687"/>
          <a:stretch/>
        </p:blipFill>
        <p:spPr>
          <a:xfrm>
            <a:off x="6101452" y="2484782"/>
            <a:ext cx="5963189" cy="320729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928" y="2484782"/>
            <a:ext cx="5739959" cy="3207292"/>
          </a:xfrm>
          <a:prstGeom prst="rect">
            <a:avLst/>
          </a:prstGeom>
        </p:spPr>
      </p:pic>
    </p:spTree>
    <p:extLst>
      <p:ext uri="{BB962C8B-B14F-4D97-AF65-F5344CB8AC3E}">
        <p14:creationId xmlns:p14="http://schemas.microsoft.com/office/powerpoint/2010/main" val="391604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76531" y="2051419"/>
            <a:ext cx="11382013" cy="4489450"/>
          </a:xfrm>
        </p:spPr>
        <p:txBody>
          <a:bodyPr>
            <a:normAutofit fontScale="90000"/>
          </a:bodyPr>
          <a:lstStyle/>
          <a:p>
            <a:pPr>
              <a:lnSpc>
                <a:spcPct val="150000"/>
              </a:lnSpc>
            </a:pPr>
            <a:r>
              <a:rPr lang="fa-IR" sz="2500" b="1" dirty="0">
                <a:solidFill>
                  <a:schemeClr val="bg1">
                    <a:lumMod val="50000"/>
                  </a:schemeClr>
                </a:solidFill>
                <a:cs typeface="B Zar" panose="00000400000000000000" pitchFamily="2" charset="-78"/>
              </a:rPr>
              <a:t>تنظیم علمی و طراحی: </a:t>
            </a:r>
            <a:r>
              <a:rPr lang="fa-IR" sz="2500" dirty="0">
                <a:solidFill>
                  <a:schemeClr val="bg1">
                    <a:lumMod val="50000"/>
                  </a:schemeClr>
                </a:solidFill>
                <a:cs typeface="B Zar" panose="00000400000000000000" pitchFamily="2" charset="-78"/>
              </a:rPr>
              <a:t>جمعی از پژوهشگران حوزوری و دانشگاهی شامل پژوهشگران حوزوی، پزشکان، حقوقدانان، فعالان فرهنگی و اجتماعی و دیگر دلسوزان حوزوی و دانشگاهی (گروه پژوهشی حرمت حیات جنین)</a:t>
            </a:r>
            <a:br>
              <a:rPr lang="fa-IR" sz="2500" dirty="0">
                <a:solidFill>
                  <a:schemeClr val="bg1">
                    <a:lumMod val="50000"/>
                  </a:schemeClr>
                </a:solidFill>
                <a:cs typeface="B Zar" panose="00000400000000000000" pitchFamily="2" charset="-78"/>
              </a:rPr>
            </a:br>
            <a:br>
              <a:rPr lang="fa-IR" sz="800" b="1" dirty="0">
                <a:solidFill>
                  <a:schemeClr val="bg1">
                    <a:lumMod val="50000"/>
                  </a:schemeClr>
                </a:solidFill>
                <a:cs typeface="B Zar" panose="00000400000000000000" pitchFamily="2" charset="-78"/>
              </a:rPr>
            </a:br>
            <a:r>
              <a:rPr lang="fa-IR" sz="2500" b="1" dirty="0">
                <a:solidFill>
                  <a:schemeClr val="bg1">
                    <a:lumMod val="50000"/>
                  </a:schemeClr>
                </a:solidFill>
                <a:cs typeface="B Zar" panose="00000400000000000000" pitchFamily="2" charset="-78"/>
              </a:rPr>
              <a:t>هرگونه استفاده از آن حتی بدون ذکر نام طراحان، </a:t>
            </a:r>
            <a:r>
              <a:rPr lang="fa-IR" sz="3600" b="1" dirty="0">
                <a:cs typeface="B Zar" panose="00000400000000000000" pitchFamily="2" charset="-78"/>
              </a:rPr>
              <a:t>مجاز </a:t>
            </a:r>
            <a:r>
              <a:rPr lang="fa-IR" sz="2500" b="1" dirty="0">
                <a:solidFill>
                  <a:schemeClr val="bg1">
                    <a:lumMod val="50000"/>
                  </a:schemeClr>
                </a:solidFill>
                <a:cs typeface="B Zar" panose="00000400000000000000" pitchFamily="2" charset="-78"/>
              </a:rPr>
              <a:t>است.</a:t>
            </a:r>
            <a:br>
              <a:rPr lang="fa-IR" sz="2500" b="1" dirty="0">
                <a:solidFill>
                  <a:schemeClr val="bg1">
                    <a:lumMod val="50000"/>
                  </a:schemeClr>
                </a:solidFill>
                <a:cs typeface="B Zar" panose="00000400000000000000" pitchFamily="2" charset="-78"/>
              </a:rPr>
            </a:br>
            <a:br>
              <a:rPr lang="fa-IR" sz="900" b="1" dirty="0">
                <a:solidFill>
                  <a:schemeClr val="bg1">
                    <a:lumMod val="50000"/>
                  </a:schemeClr>
                </a:solidFill>
                <a:cs typeface="B Zar" panose="00000400000000000000" pitchFamily="2" charset="-78"/>
              </a:rPr>
            </a:br>
            <a:r>
              <a:rPr lang="fa-IR" sz="2500" b="1" dirty="0">
                <a:solidFill>
                  <a:schemeClr val="bg1">
                    <a:lumMod val="50000"/>
                  </a:schemeClr>
                </a:solidFill>
                <a:cs typeface="B Zar" panose="00000400000000000000" pitchFamily="2" charset="-78"/>
              </a:rPr>
              <a:t>تنها رعایت کردن این </a:t>
            </a:r>
            <a:r>
              <a:rPr lang="fa-IR" sz="3200" b="1" dirty="0">
                <a:cs typeface="B Zar" panose="00000400000000000000" pitchFamily="2" charset="-78"/>
              </a:rPr>
              <a:t>شرط</a:t>
            </a:r>
            <a:r>
              <a:rPr lang="fa-IR" sz="3200" b="1" dirty="0">
                <a:solidFill>
                  <a:schemeClr val="accent4">
                    <a:lumMod val="20000"/>
                    <a:lumOff val="80000"/>
                  </a:schemeClr>
                </a:solidFill>
                <a:cs typeface="B Zar" panose="00000400000000000000" pitchFamily="2" charset="-78"/>
              </a:rPr>
              <a:t> </a:t>
            </a:r>
            <a:r>
              <a:rPr lang="fa-IR" sz="2500" b="1" dirty="0">
                <a:solidFill>
                  <a:schemeClr val="bg1">
                    <a:lumMod val="50000"/>
                  </a:schemeClr>
                </a:solidFill>
                <a:cs typeface="B Zar" panose="00000400000000000000" pitchFamily="2" charset="-78"/>
              </a:rPr>
              <a:t>ضروری است:</a:t>
            </a:r>
            <a:br>
              <a:rPr lang="fa-IR" sz="2500" b="1" dirty="0">
                <a:solidFill>
                  <a:schemeClr val="bg1">
                    <a:lumMod val="50000"/>
                  </a:schemeClr>
                </a:solidFill>
                <a:cs typeface="B Zar" panose="00000400000000000000" pitchFamily="2" charset="-78"/>
              </a:rPr>
            </a:br>
            <a:r>
              <a:rPr lang="fa-IR" sz="2200" b="1" dirty="0">
                <a:solidFill>
                  <a:schemeClr val="bg1">
                    <a:lumMod val="50000"/>
                  </a:schemeClr>
                </a:solidFill>
                <a:cs typeface="B Zar" panose="00000400000000000000" pitchFamily="2" charset="-78"/>
              </a:rPr>
              <a:t>در صورت مواجهه با چالش و سوال، موارد را به ما منتقل فرمایید تا مباحث، موجب اندک هم کژفهمی نشود.</a:t>
            </a:r>
            <a:br>
              <a:rPr lang="fa-IR" sz="2200" b="1" dirty="0">
                <a:solidFill>
                  <a:schemeClr val="bg1">
                    <a:lumMod val="50000"/>
                  </a:schemeClr>
                </a:solidFill>
                <a:cs typeface="B Zar" panose="00000400000000000000" pitchFamily="2" charset="-78"/>
              </a:rPr>
            </a:br>
            <a:r>
              <a:rPr lang="fa-IR" sz="2200" b="1" dirty="0">
                <a:solidFill>
                  <a:schemeClr val="bg1">
                    <a:lumMod val="50000"/>
                  </a:schemeClr>
                </a:solidFill>
                <a:cs typeface="B Zar" panose="00000400000000000000" pitchFamily="2" charset="-78"/>
              </a:rPr>
              <a:t>صوت اساتید تدریس کننده را حتما استماع فرمایید.</a:t>
            </a:r>
            <a:br>
              <a:rPr lang="fa-IR" sz="2200" b="1" dirty="0">
                <a:solidFill>
                  <a:schemeClr val="bg1">
                    <a:lumMod val="50000"/>
                  </a:schemeClr>
                </a:solidFill>
                <a:cs typeface="B Zar" panose="00000400000000000000" pitchFamily="2" charset="-78"/>
              </a:rPr>
            </a:br>
            <a:r>
              <a:rPr lang="fa-IR" sz="2200" b="1" dirty="0">
                <a:solidFill>
                  <a:schemeClr val="bg1">
                    <a:lumMod val="50000"/>
                  </a:schemeClr>
                </a:solidFill>
                <a:cs typeface="B Zar" panose="00000400000000000000" pitchFamily="2" charset="-78"/>
              </a:rPr>
              <a:t>بدون تسلط کافی، هرگز بحث را ارائه نفرمایید.</a:t>
            </a:r>
            <a:br>
              <a:rPr lang="fa-IR" sz="2200" b="1" dirty="0">
                <a:solidFill>
                  <a:schemeClr val="bg1">
                    <a:lumMod val="50000"/>
                  </a:schemeClr>
                </a:solidFill>
                <a:cs typeface="B Zar" panose="00000400000000000000" pitchFamily="2" charset="-78"/>
              </a:rPr>
            </a:br>
            <a:r>
              <a:rPr lang="fa-IR" sz="2200" b="1" dirty="0">
                <a:solidFill>
                  <a:schemeClr val="bg1">
                    <a:lumMod val="50000"/>
                  </a:schemeClr>
                </a:solidFill>
                <a:cs typeface="B Zar" panose="00000400000000000000" pitchFamily="2" charset="-78"/>
              </a:rPr>
              <a:t>تولیدات علمی خود را اعم از مقاله، صوت و اسلاید ارائه برای ما ارسال فرمایید.</a:t>
            </a:r>
            <a:endParaRPr lang="en-US" sz="2200" b="1" dirty="0">
              <a:solidFill>
                <a:schemeClr val="bg1">
                  <a:lumMod val="50000"/>
                </a:schemeClr>
              </a:solidFill>
              <a:cs typeface="B Zar" panose="00000400000000000000" pitchFamily="2" charset="-78"/>
            </a:endParaRPr>
          </a:p>
        </p:txBody>
      </p:sp>
      <p:sp>
        <p:nvSpPr>
          <p:cNvPr id="3" name="Title 6"/>
          <p:cNvSpPr txBox="1">
            <a:spLocks/>
          </p:cNvSpPr>
          <p:nvPr/>
        </p:nvSpPr>
        <p:spPr>
          <a:xfrm>
            <a:off x="1516655" y="640251"/>
            <a:ext cx="9331037" cy="1144298"/>
          </a:xfrm>
          <a:prstGeom prst="rect">
            <a:avLst/>
          </a:prstGeom>
        </p:spPr>
        <p:txBody>
          <a:bodyPr>
            <a:noAutofit/>
          </a:bodyPr>
          <a:lstStyle>
            <a:lvl1pPr algn="ctr" defTabSz="914400" rtl="1" eaLnBrk="1" latinLnBrk="0" hangingPunct="1">
              <a:lnSpc>
                <a:spcPct val="90000"/>
              </a:lnSpc>
              <a:spcBef>
                <a:spcPct val="0"/>
              </a:spcBef>
              <a:buNone/>
              <a:defRPr sz="4800" kern="1200">
                <a:solidFill>
                  <a:schemeClr val="bg1"/>
                </a:solidFill>
                <a:latin typeface="+mj-lt"/>
                <a:ea typeface="+mj-ea"/>
                <a:cs typeface="B Titr" panose="00000700000000000000" pitchFamily="2" charset="-78"/>
              </a:defRPr>
            </a:lvl1pPr>
          </a:lstStyle>
          <a:p>
            <a:pPr>
              <a:lnSpc>
                <a:spcPct val="150000"/>
              </a:lnSpc>
            </a:pPr>
            <a:r>
              <a:rPr lang="fa-IR" sz="4400" dirty="0"/>
              <a:t>توضیحاتی درباره این اثر</a:t>
            </a:r>
            <a:endParaRPr lang="en-US" sz="4400" dirty="0"/>
          </a:p>
        </p:txBody>
      </p:sp>
      <p:sp>
        <p:nvSpPr>
          <p:cNvPr id="6" name="Title 6"/>
          <p:cNvSpPr txBox="1">
            <a:spLocks/>
          </p:cNvSpPr>
          <p:nvPr/>
        </p:nvSpPr>
        <p:spPr>
          <a:xfrm rot="20387262">
            <a:off x="371913" y="929761"/>
            <a:ext cx="3321476" cy="565278"/>
          </a:xfrm>
          <a:prstGeom prst="rect">
            <a:avLst/>
          </a:prstGeom>
        </p:spPr>
        <p:txBody>
          <a:bodyPr>
            <a:noAutofit/>
          </a:bodyPr>
          <a:lstStyle>
            <a:lvl1pPr algn="ctr" defTabSz="914400" rtl="1" eaLnBrk="1" latinLnBrk="0" hangingPunct="1">
              <a:lnSpc>
                <a:spcPct val="90000"/>
              </a:lnSpc>
              <a:spcBef>
                <a:spcPct val="0"/>
              </a:spcBef>
              <a:buNone/>
              <a:defRPr sz="4800" kern="1200">
                <a:solidFill>
                  <a:schemeClr val="bg1"/>
                </a:solidFill>
                <a:latin typeface="+mj-lt"/>
                <a:ea typeface="+mj-ea"/>
                <a:cs typeface="B Titr" panose="00000700000000000000" pitchFamily="2" charset="-78"/>
              </a:defRPr>
            </a:lvl1pPr>
          </a:lstStyle>
          <a:p>
            <a:pPr>
              <a:lnSpc>
                <a:spcPct val="150000"/>
              </a:lnSpc>
            </a:pPr>
            <a:r>
              <a:rPr lang="fa-IR" sz="2000" dirty="0">
                <a:solidFill>
                  <a:schemeClr val="accent4">
                    <a:lumMod val="75000"/>
                  </a:schemeClr>
                </a:solidFill>
                <a:cs typeface="B Sina" panose="00000700000000000000" pitchFamily="2" charset="-78"/>
              </a:rPr>
              <a:t>این ارائه در حال ارتقا است</a:t>
            </a:r>
            <a:endParaRPr lang="en-US" sz="2000" dirty="0">
              <a:solidFill>
                <a:schemeClr val="accent4">
                  <a:lumMod val="75000"/>
                </a:schemeClr>
              </a:solidFill>
              <a:cs typeface="B Sina" panose="00000700000000000000" pitchFamily="2" charset="-78"/>
            </a:endParaRPr>
          </a:p>
        </p:txBody>
      </p:sp>
    </p:spTree>
    <p:extLst>
      <p:ext uri="{BB962C8B-B14F-4D97-AF65-F5344CB8AC3E}">
        <p14:creationId xmlns:p14="http://schemas.microsoft.com/office/powerpoint/2010/main" val="330151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1250"/>
                                        <p:tgtEl>
                                          <p:spTgt spid="2"/>
                                        </p:tgtEl>
                                      </p:cBhvr>
                                    </p:animEffect>
                                  </p:childTnLst>
                                </p:cTn>
                              </p:par>
                            </p:childTnLst>
                          </p:cTn>
                        </p:par>
                        <p:par>
                          <p:cTn id="15" fill="hold">
                            <p:stCondLst>
                              <p:cond delay="1250"/>
                            </p:stCondLst>
                            <p:childTnLst>
                              <p:par>
                                <p:cTn id="16" presetID="5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750"/>
                            </p:stCondLst>
                            <p:childTnLst>
                              <p:par>
                                <p:cTn id="22" presetID="21" presetClass="emph" presetSubtype="0" fill="hold" grpId="1" nodeType="afterEffect">
                                  <p:stCondLst>
                                    <p:cond delay="0"/>
                                  </p:stCondLst>
                                  <p:childTnLst>
                                    <p:animClr clrSpc="hsl" dir="cw">
                                      <p:cBhvr override="childStyle">
                                        <p:cTn id="23" dur="500" fill="hold"/>
                                        <p:tgtEl>
                                          <p:spTgt spid="6"/>
                                        </p:tgtEl>
                                        <p:attrNameLst>
                                          <p:attrName>style.color</p:attrName>
                                        </p:attrNameLst>
                                      </p:cBhvr>
                                      <p:by>
                                        <p:hsl h="7200000" s="0" l="0"/>
                                      </p:by>
                                    </p:animClr>
                                    <p:animClr clrSpc="hsl" dir="cw">
                                      <p:cBhvr>
                                        <p:cTn id="24" dur="500" fill="hold"/>
                                        <p:tgtEl>
                                          <p:spTgt spid="6"/>
                                        </p:tgtEl>
                                        <p:attrNameLst>
                                          <p:attrName>fillcolor</p:attrName>
                                        </p:attrNameLst>
                                      </p:cBhvr>
                                      <p:by>
                                        <p:hsl h="7200000" s="0" l="0"/>
                                      </p:by>
                                    </p:animClr>
                                    <p:animClr clrSpc="hsl" dir="cw">
                                      <p:cBhvr>
                                        <p:cTn id="25" dur="500" fill="hold"/>
                                        <p:tgtEl>
                                          <p:spTgt spid="6"/>
                                        </p:tgtEl>
                                        <p:attrNameLst>
                                          <p:attrName>stroke.color</p:attrName>
                                        </p:attrNameLst>
                                      </p:cBhvr>
                                      <p:by>
                                        <p:hsl h="7200000" s="0" l="0"/>
                                      </p:by>
                                    </p:animClr>
                                    <p:set>
                                      <p:cBhvr>
                                        <p:cTn id="26"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6"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84768" y="5671461"/>
            <a:ext cx="4747057" cy="886147"/>
          </a:xfrm>
        </p:spPr>
        <p:txBody>
          <a:bodyPr>
            <a:normAutofit/>
          </a:bodyPr>
          <a:lstStyle/>
          <a:p>
            <a:r>
              <a:rPr lang="fa-IR" sz="4400" dirty="0"/>
              <a:t>مستند فریاد خاموش</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6056" y="1306544"/>
            <a:ext cx="4756638" cy="3441401"/>
          </a:xfrm>
          <a:prstGeom prst="rect">
            <a:avLst/>
          </a:prstGeom>
        </p:spPr>
      </p:pic>
    </p:spTree>
    <p:extLst>
      <p:ext uri="{BB962C8B-B14F-4D97-AF65-F5344CB8AC3E}">
        <p14:creationId xmlns:p14="http://schemas.microsoft.com/office/powerpoint/2010/main" val="86502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9681" y="5431946"/>
            <a:ext cx="9641306" cy="886147"/>
          </a:xfrm>
        </p:spPr>
        <p:txBody>
          <a:bodyPr>
            <a:normAutofit fontScale="90000"/>
          </a:bodyPr>
          <a:lstStyle/>
          <a:p>
            <a:r>
              <a:rPr lang="fa-IR" sz="4400" dirty="0"/>
              <a:t>قتل معرفی کردن سلب حیات جنین </a:t>
            </a:r>
            <a:r>
              <a:rPr lang="fa-IR" sz="3600" dirty="0"/>
              <a:t>(معمولاً در هر سنی)</a:t>
            </a:r>
            <a:endParaRPr lang="fa-IR" sz="44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660400"/>
            <a:ext cx="7691497" cy="4326467"/>
          </a:xfrm>
          <a:prstGeom prst="rect">
            <a:avLst/>
          </a:prstGeom>
        </p:spPr>
      </p:pic>
    </p:spTree>
    <p:extLst>
      <p:ext uri="{BB962C8B-B14F-4D97-AF65-F5344CB8AC3E}">
        <p14:creationId xmlns:p14="http://schemas.microsoft.com/office/powerpoint/2010/main" val="71263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9681" y="5431946"/>
            <a:ext cx="9641306" cy="886147"/>
          </a:xfrm>
        </p:spPr>
        <p:txBody>
          <a:bodyPr>
            <a:normAutofit/>
          </a:bodyPr>
          <a:lstStyle/>
          <a:p>
            <a:r>
              <a:rPr lang="fa-IR" sz="4400" dirty="0"/>
              <a:t>تبیین نسبت سلب حیات جنین با قتل</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821" y="1453336"/>
            <a:ext cx="5062849" cy="31161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681" y="1453336"/>
            <a:ext cx="4460731" cy="2986779"/>
          </a:xfrm>
          <a:prstGeom prst="rect">
            <a:avLst/>
          </a:prstGeom>
        </p:spPr>
      </p:pic>
    </p:spTree>
    <p:extLst>
      <p:ext uri="{BB962C8B-B14F-4D97-AF65-F5344CB8AC3E}">
        <p14:creationId xmlns:p14="http://schemas.microsoft.com/office/powerpoint/2010/main" val="101250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3162" y="5047124"/>
            <a:ext cx="9641306" cy="886147"/>
          </a:xfrm>
        </p:spPr>
        <p:txBody>
          <a:bodyPr>
            <a:normAutofit/>
          </a:bodyPr>
          <a:lstStyle/>
          <a:p>
            <a:r>
              <a:rPr lang="fa-IR" sz="4400" dirty="0"/>
              <a:t>زدودن جهالت ها برای تغییر مغزها و قلب ها</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0334" y="1274462"/>
            <a:ext cx="4844134" cy="3209194"/>
          </a:xfrm>
          <a:prstGeom prst="rect">
            <a:avLst/>
          </a:prstGeom>
          <a:ln>
            <a:solidFill>
              <a:schemeClr val="bg1"/>
            </a:solidFill>
          </a:ln>
        </p:spPr>
      </p:pic>
      <p:sp>
        <p:nvSpPr>
          <p:cNvPr id="4" name="Title 2"/>
          <p:cNvSpPr txBox="1">
            <a:spLocks/>
          </p:cNvSpPr>
          <p:nvPr/>
        </p:nvSpPr>
        <p:spPr>
          <a:xfrm>
            <a:off x="704174" y="5857548"/>
            <a:ext cx="9641306" cy="886147"/>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3200" b="0" kern="1200" baseline="0">
                <a:solidFill>
                  <a:schemeClr val="bg1"/>
                </a:solidFill>
                <a:latin typeface="+mj-lt"/>
                <a:ea typeface="+mj-ea"/>
                <a:cs typeface="B Titr" panose="00000700000000000000" pitchFamily="2" charset="-78"/>
              </a:defRPr>
            </a:lvl1pPr>
          </a:lstStyle>
          <a:p>
            <a:r>
              <a:rPr lang="fa-IR" sz="3600" dirty="0"/>
              <a:t>در مستند </a:t>
            </a:r>
            <a:r>
              <a:rPr lang="en-US" sz="3600" dirty="0"/>
              <a:t>7 Reasons</a:t>
            </a:r>
            <a:endParaRPr lang="fa-IR"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010" y="1381094"/>
            <a:ext cx="4844134" cy="2995930"/>
          </a:xfrm>
          <a:prstGeom prst="rect">
            <a:avLst/>
          </a:prstGeom>
          <a:noFill/>
          <a:ln>
            <a:noFill/>
          </a:ln>
        </p:spPr>
      </p:pic>
    </p:spTree>
    <p:extLst>
      <p:ext uri="{BB962C8B-B14F-4D97-AF65-F5344CB8AC3E}">
        <p14:creationId xmlns:p14="http://schemas.microsoft.com/office/powerpoint/2010/main" val="563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70558" y="5872462"/>
            <a:ext cx="4747057" cy="886147"/>
          </a:xfrm>
        </p:spPr>
        <p:txBody>
          <a:bodyPr>
            <a:normAutofit/>
          </a:bodyPr>
          <a:lstStyle/>
          <a:p>
            <a:r>
              <a:rPr lang="fa-IR" sz="4400" dirty="0"/>
              <a:t>احساس درد جنین</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878" y="671724"/>
            <a:ext cx="5070418" cy="5028164"/>
          </a:xfrm>
          <a:prstGeom prst="rect">
            <a:avLst/>
          </a:prstGeom>
        </p:spPr>
      </p:pic>
    </p:spTree>
    <p:extLst>
      <p:ext uri="{BB962C8B-B14F-4D97-AF65-F5344CB8AC3E}">
        <p14:creationId xmlns:p14="http://schemas.microsoft.com/office/powerpoint/2010/main" val="165645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9681" y="5651754"/>
            <a:ext cx="9641306" cy="886147"/>
          </a:xfrm>
        </p:spPr>
        <p:txBody>
          <a:bodyPr>
            <a:normAutofit/>
          </a:bodyPr>
          <a:lstStyle/>
          <a:p>
            <a:r>
              <a:rPr lang="fa-IR" sz="4400" dirty="0"/>
              <a:t>جزو آزارهای کودکان</a:t>
            </a:r>
            <a:endParaRPr lang="fa-IR" sz="24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9721" y="880208"/>
            <a:ext cx="6486531" cy="4326467"/>
          </a:xfrm>
          <a:prstGeom prst="rect">
            <a:avLst/>
          </a:prstGeom>
        </p:spPr>
      </p:pic>
    </p:spTree>
    <p:extLst>
      <p:ext uri="{BB962C8B-B14F-4D97-AF65-F5344CB8AC3E}">
        <p14:creationId xmlns:p14="http://schemas.microsoft.com/office/powerpoint/2010/main" val="425905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1081" y="5458323"/>
            <a:ext cx="9641306" cy="886147"/>
          </a:xfrm>
        </p:spPr>
        <p:txBody>
          <a:bodyPr>
            <a:normAutofit/>
          </a:bodyPr>
          <a:lstStyle/>
          <a:p>
            <a:r>
              <a:rPr lang="fa-IR" sz="4400" dirty="0"/>
              <a:t>انتخاب زندگی </a:t>
            </a:r>
            <a:r>
              <a:rPr lang="fa-IR" sz="2400" dirty="0"/>
              <a:t>(حتی اگر انتخاب است)</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811" y="651608"/>
            <a:ext cx="6489700" cy="4326467"/>
          </a:xfrm>
          <a:prstGeom prst="rect">
            <a:avLst/>
          </a:prstGeom>
        </p:spPr>
      </p:pic>
      <p:sp>
        <p:nvSpPr>
          <p:cNvPr id="4" name="Subtitle 2"/>
          <p:cNvSpPr txBox="1">
            <a:spLocks/>
          </p:cNvSpPr>
          <p:nvPr/>
        </p:nvSpPr>
        <p:spPr>
          <a:xfrm>
            <a:off x="7675683" y="1679330"/>
            <a:ext cx="3622431" cy="1680412"/>
          </a:xfrm>
          <a:prstGeom prst="rect">
            <a:avLst/>
          </a:prstGeom>
        </p:spPr>
        <p:txBody>
          <a:bodyPr>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B Yekan" panose="000004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B Mitra" panose="000004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B Mitra" panose="000004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lnSpc>
                <a:spcPct val="250000"/>
              </a:lnSpc>
              <a:buNone/>
            </a:pPr>
            <a:r>
              <a:rPr lang="en-US" sz="2800" dirty="0"/>
              <a:t>pro-life </a:t>
            </a:r>
            <a:r>
              <a:rPr lang="en-US" sz="4400" dirty="0"/>
              <a:t>≠</a:t>
            </a:r>
            <a:r>
              <a:rPr lang="en-US" sz="2800" dirty="0"/>
              <a:t> pro-choice</a:t>
            </a:r>
            <a:endParaRPr lang="fa-IR" sz="2800" dirty="0"/>
          </a:p>
        </p:txBody>
      </p:sp>
    </p:spTree>
    <p:extLst>
      <p:ext uri="{BB962C8B-B14F-4D97-AF65-F5344CB8AC3E}">
        <p14:creationId xmlns:p14="http://schemas.microsoft.com/office/powerpoint/2010/main" val="360519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9681" y="5651754"/>
            <a:ext cx="9641306" cy="886147"/>
          </a:xfrm>
        </p:spPr>
        <p:txBody>
          <a:bodyPr>
            <a:normAutofit/>
          </a:bodyPr>
          <a:lstStyle/>
          <a:p>
            <a:r>
              <a:rPr lang="fa-IR" sz="4400" dirty="0"/>
              <a:t>ابراز احساس پشیمانی از اسقاط جنین</a:t>
            </a:r>
            <a:endParaRPr lang="fa-IR" sz="24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920" y="1165599"/>
            <a:ext cx="7056134" cy="3755684"/>
          </a:xfrm>
          <a:prstGeom prst="rect">
            <a:avLst/>
          </a:prstGeom>
        </p:spPr>
      </p:pic>
    </p:spTree>
    <p:extLst>
      <p:ext uri="{BB962C8B-B14F-4D97-AF65-F5344CB8AC3E}">
        <p14:creationId xmlns:p14="http://schemas.microsoft.com/office/powerpoint/2010/main" val="62406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9681" y="5431946"/>
            <a:ext cx="9641306" cy="886147"/>
          </a:xfrm>
        </p:spPr>
        <p:txBody>
          <a:bodyPr>
            <a:normAutofit/>
          </a:bodyPr>
          <a:lstStyle/>
          <a:p>
            <a:r>
              <a:rPr lang="fa-IR" sz="4400" dirty="0"/>
              <a:t>تاکید بر اهمیت حفظ حیات انسان</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4021" y="757115"/>
            <a:ext cx="3805776" cy="432646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81" y="982603"/>
            <a:ext cx="4096893" cy="4039433"/>
          </a:xfrm>
          <a:prstGeom prst="rect">
            <a:avLst/>
          </a:prstGeom>
        </p:spPr>
      </p:pic>
    </p:spTree>
    <p:extLst>
      <p:ext uri="{BB962C8B-B14F-4D97-AF65-F5344CB8AC3E}">
        <p14:creationId xmlns:p14="http://schemas.microsoft.com/office/powerpoint/2010/main" val="312948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9681" y="5431946"/>
            <a:ext cx="9641306" cy="886147"/>
          </a:xfrm>
        </p:spPr>
        <p:txBody>
          <a:bodyPr>
            <a:normAutofit/>
          </a:bodyPr>
          <a:lstStyle/>
          <a:p>
            <a:r>
              <a:rPr lang="fa-IR" sz="4400" dirty="0"/>
              <a:t>بخشی از بدن من است؟</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585" y="1002692"/>
            <a:ext cx="3156475" cy="399754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020" y="1002692"/>
            <a:ext cx="4140388" cy="3978019"/>
          </a:xfrm>
          <a:prstGeom prst="rect">
            <a:avLst/>
          </a:prstGeom>
        </p:spPr>
      </p:pic>
    </p:spTree>
    <p:extLst>
      <p:ext uri="{BB962C8B-B14F-4D97-AF65-F5344CB8AC3E}">
        <p14:creationId xmlns:p14="http://schemas.microsoft.com/office/powerpoint/2010/main" val="361171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310388" y="2159866"/>
            <a:ext cx="7620000" cy="3706813"/>
          </a:xfrm>
        </p:spPr>
        <p:txBody>
          <a:bodyPr>
            <a:normAutofit/>
          </a:bodyPr>
          <a:lstStyle/>
          <a:p>
            <a:pPr>
              <a:lnSpc>
                <a:spcPct val="250000"/>
              </a:lnSpc>
            </a:pPr>
            <a:r>
              <a:rPr lang="fa-IR" dirty="0"/>
              <a:t>انگیزه ها و عوامل اجتماعی، نتایج اجتماعی</a:t>
            </a:r>
          </a:p>
          <a:p>
            <a:pPr>
              <a:lnSpc>
                <a:spcPct val="250000"/>
              </a:lnSpc>
            </a:pPr>
            <a:r>
              <a:rPr lang="fa-IR" sz="2800" dirty="0"/>
              <a:t>جنبش های ضد اسقاط و قتل جنین در ایران و جهان</a:t>
            </a:r>
          </a:p>
          <a:p>
            <a:pPr>
              <a:lnSpc>
                <a:spcPct val="250000"/>
              </a:lnSpc>
            </a:pPr>
            <a:r>
              <a:rPr lang="fa-IR" sz="2800" dirty="0"/>
              <a:t>راهکارهایی برای هیئت ها</a:t>
            </a:r>
            <a:endParaRPr lang="en-US" sz="2800" dirty="0"/>
          </a:p>
        </p:txBody>
      </p:sp>
      <p:sp>
        <p:nvSpPr>
          <p:cNvPr id="3" name="Title 2"/>
          <p:cNvSpPr>
            <a:spLocks noGrp="1"/>
          </p:cNvSpPr>
          <p:nvPr>
            <p:ph type="ctrTitle" idx="4294967295"/>
          </p:nvPr>
        </p:nvSpPr>
        <p:spPr>
          <a:xfrm>
            <a:off x="1454726" y="1015279"/>
            <a:ext cx="9331325" cy="1144587"/>
          </a:xfrm>
        </p:spPr>
        <p:txBody>
          <a:bodyPr/>
          <a:lstStyle/>
          <a:p>
            <a:r>
              <a:rPr lang="fa-IR" dirty="0"/>
              <a:t>بخش های بحث</a:t>
            </a:r>
            <a:endParaRPr lang="en-US" dirty="0"/>
          </a:p>
        </p:txBody>
      </p:sp>
    </p:spTree>
    <p:extLst>
      <p:ext uri="{BB962C8B-B14F-4D97-AF65-F5344CB8AC3E}">
        <p14:creationId xmlns:p14="http://schemas.microsoft.com/office/powerpoint/2010/main" val="20580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9681" y="5651754"/>
            <a:ext cx="9641306" cy="886147"/>
          </a:xfrm>
        </p:spPr>
        <p:txBody>
          <a:bodyPr>
            <a:normAutofit/>
          </a:bodyPr>
          <a:lstStyle/>
          <a:p>
            <a:r>
              <a:rPr lang="fa-IR" sz="4400" dirty="0"/>
              <a:t>بچه است و نه یک انتخاب</a:t>
            </a:r>
            <a:endParaRPr lang="fa-IR" sz="24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978" y="638184"/>
            <a:ext cx="6414018" cy="4810514"/>
          </a:xfrm>
          <a:prstGeom prst="rect">
            <a:avLst/>
          </a:prstGeom>
        </p:spPr>
      </p:pic>
    </p:spTree>
    <p:extLst>
      <p:ext uri="{BB962C8B-B14F-4D97-AF65-F5344CB8AC3E}">
        <p14:creationId xmlns:p14="http://schemas.microsoft.com/office/powerpoint/2010/main" val="182755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9681" y="5431946"/>
            <a:ext cx="9641306" cy="886147"/>
          </a:xfrm>
        </p:spPr>
        <p:txBody>
          <a:bodyPr>
            <a:normAutofit/>
          </a:bodyPr>
          <a:lstStyle/>
          <a:p>
            <a:r>
              <a:rPr lang="fa-IR" sz="4400" dirty="0"/>
              <a:t>تبلیغات روی لباس</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6687" t="7958" r="5145"/>
          <a:stretch/>
        </p:blipFill>
        <p:spPr>
          <a:xfrm>
            <a:off x="5996353" y="1339285"/>
            <a:ext cx="4796027" cy="353537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73" y="1339285"/>
            <a:ext cx="4857463" cy="3535371"/>
          </a:xfrm>
          <a:prstGeom prst="rect">
            <a:avLst/>
          </a:prstGeom>
        </p:spPr>
      </p:pic>
    </p:spTree>
    <p:extLst>
      <p:ext uri="{BB962C8B-B14F-4D97-AF65-F5344CB8AC3E}">
        <p14:creationId xmlns:p14="http://schemas.microsoft.com/office/powerpoint/2010/main" val="297372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7265" y="5766054"/>
            <a:ext cx="9641306" cy="886147"/>
          </a:xfrm>
        </p:spPr>
        <p:txBody>
          <a:bodyPr>
            <a:normAutofit/>
          </a:bodyPr>
          <a:lstStyle/>
          <a:p>
            <a:r>
              <a:rPr lang="fa-IR" sz="4400" dirty="0"/>
              <a:t>گفتگو با کسانی که می خواهند اقدام کنند</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3181" y="373851"/>
            <a:ext cx="4321594" cy="243089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265" y="418229"/>
            <a:ext cx="4186284" cy="23421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3763" y="3232818"/>
            <a:ext cx="4017295" cy="2342140"/>
          </a:xfrm>
          <a:prstGeom prst="rect">
            <a:avLst/>
          </a:prstGeom>
        </p:spPr>
      </p:pic>
    </p:spTree>
    <p:extLst>
      <p:ext uri="{BB962C8B-B14F-4D97-AF65-F5344CB8AC3E}">
        <p14:creationId xmlns:p14="http://schemas.microsoft.com/office/powerpoint/2010/main" val="378406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549668" y="5746550"/>
            <a:ext cx="9640888" cy="885825"/>
          </a:xfrm>
        </p:spPr>
        <p:txBody>
          <a:bodyPr>
            <a:normAutofit/>
          </a:bodyPr>
          <a:lstStyle/>
          <a:p>
            <a:r>
              <a:rPr lang="fa-IR" sz="4400" dirty="0"/>
              <a:t>تشکل مردمی، آموزش و سازماندهی</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525" y="1284354"/>
            <a:ext cx="10801528" cy="4101242"/>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777" y="1284354"/>
            <a:ext cx="5551019" cy="4103755"/>
          </a:xfrm>
          <a:prstGeom prst="rect">
            <a:avLst/>
          </a:prstGeom>
        </p:spPr>
      </p:pic>
    </p:spTree>
    <p:extLst>
      <p:ext uri="{BB962C8B-B14F-4D97-AF65-F5344CB8AC3E}">
        <p14:creationId xmlns:p14="http://schemas.microsoft.com/office/powerpoint/2010/main" val="329989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9681" y="5704507"/>
            <a:ext cx="9641306" cy="886147"/>
          </a:xfrm>
        </p:spPr>
        <p:txBody>
          <a:bodyPr>
            <a:normAutofit/>
          </a:bodyPr>
          <a:lstStyle/>
          <a:p>
            <a:r>
              <a:rPr lang="fa-IR" sz="4400" dirty="0"/>
              <a:t>تصاویر جنین ها، احترام به زندگی در شکم مادر</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9763" y="896127"/>
            <a:ext cx="2571224" cy="432646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131" y="896127"/>
            <a:ext cx="2553324" cy="4326467"/>
          </a:xfrm>
          <a:prstGeom prst="rect">
            <a:avLst/>
          </a:prstGeom>
        </p:spPr>
      </p:pic>
      <p:sp>
        <p:nvSpPr>
          <p:cNvPr id="5" name="Subtitle 2"/>
          <p:cNvSpPr txBox="1">
            <a:spLocks/>
          </p:cNvSpPr>
          <p:nvPr/>
        </p:nvSpPr>
        <p:spPr>
          <a:xfrm>
            <a:off x="382543" y="2637692"/>
            <a:ext cx="4227760" cy="1724374"/>
          </a:xfrm>
          <a:prstGeom prst="rect">
            <a:avLst/>
          </a:prstGeom>
        </p:spPr>
        <p:txBody>
          <a:bodyPr>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B Yekan" panose="000004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B Mitra" panose="000004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B Mitra" panose="000004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B Mitra"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lnSpc>
                <a:spcPct val="250000"/>
              </a:lnSpc>
            </a:pPr>
            <a:r>
              <a:rPr lang="en-US" sz="2400" dirty="0"/>
              <a:t>Life in the WOMB</a:t>
            </a:r>
          </a:p>
        </p:txBody>
      </p:sp>
    </p:spTree>
    <p:extLst>
      <p:ext uri="{BB962C8B-B14F-4D97-AF65-F5344CB8AC3E}">
        <p14:creationId xmlns:p14="http://schemas.microsoft.com/office/powerpoint/2010/main" val="93568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79559" y="2989808"/>
            <a:ext cx="4747057" cy="886147"/>
          </a:xfrm>
        </p:spPr>
        <p:txBody>
          <a:bodyPr>
            <a:normAutofit/>
          </a:bodyPr>
          <a:lstStyle/>
          <a:p>
            <a:r>
              <a:rPr lang="fa-IR" sz="4400" dirty="0"/>
              <a:t>مسئله فرزندخواندگی</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9712" y="598854"/>
            <a:ext cx="3985141" cy="5668056"/>
          </a:xfrm>
          <a:prstGeom prst="rect">
            <a:avLst/>
          </a:prstGeom>
        </p:spPr>
      </p:pic>
    </p:spTree>
    <p:extLst>
      <p:ext uri="{BB962C8B-B14F-4D97-AF65-F5344CB8AC3E}">
        <p14:creationId xmlns:p14="http://schemas.microsoft.com/office/powerpoint/2010/main" val="70441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0418" y="5708558"/>
            <a:ext cx="9641306" cy="886147"/>
          </a:xfrm>
        </p:spPr>
        <p:txBody>
          <a:bodyPr>
            <a:normAutofit/>
          </a:bodyPr>
          <a:lstStyle/>
          <a:p>
            <a:r>
              <a:rPr lang="fa-IR" sz="4400" dirty="0"/>
              <a:t>مفاهیم کلان نجات جان جنین ها</a:t>
            </a:r>
          </a:p>
        </p:txBody>
      </p:sp>
      <p:sp>
        <p:nvSpPr>
          <p:cNvPr id="2" name="Oval 1"/>
          <p:cNvSpPr/>
          <p:nvPr/>
        </p:nvSpPr>
        <p:spPr>
          <a:xfrm>
            <a:off x="5711071" y="231102"/>
            <a:ext cx="2926080" cy="292608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Oval 9"/>
          <p:cNvSpPr/>
          <p:nvPr/>
        </p:nvSpPr>
        <p:spPr>
          <a:xfrm>
            <a:off x="3263005" y="614600"/>
            <a:ext cx="2176332" cy="21763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Oval 10"/>
          <p:cNvSpPr/>
          <p:nvPr/>
        </p:nvSpPr>
        <p:spPr>
          <a:xfrm>
            <a:off x="4204635" y="2781927"/>
            <a:ext cx="2469404" cy="246940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p:cNvSpPr/>
          <p:nvPr/>
        </p:nvSpPr>
        <p:spPr>
          <a:xfrm>
            <a:off x="7188006" y="3191294"/>
            <a:ext cx="2226441" cy="227143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itle 2"/>
          <p:cNvSpPr txBox="1">
            <a:spLocks/>
          </p:cNvSpPr>
          <p:nvPr/>
        </p:nvSpPr>
        <p:spPr>
          <a:xfrm>
            <a:off x="4086193" y="2887047"/>
            <a:ext cx="2706288" cy="2240688"/>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3200" b="0" kern="1200" baseline="0">
                <a:solidFill>
                  <a:schemeClr val="bg1"/>
                </a:solidFill>
                <a:latin typeface="+mj-lt"/>
                <a:ea typeface="+mj-ea"/>
                <a:cs typeface="B Titr" panose="00000700000000000000" pitchFamily="2" charset="-78"/>
              </a:defRPr>
            </a:lvl1pPr>
          </a:lstStyle>
          <a:p>
            <a:pPr>
              <a:lnSpc>
                <a:spcPct val="120000"/>
              </a:lnSpc>
            </a:pPr>
            <a:r>
              <a:rPr lang="en-US" sz="2600" dirty="0">
                <a:cs typeface="B Koodak" panose="00000700000000000000" pitchFamily="2" charset="-78"/>
              </a:rPr>
              <a:t>Not Choice</a:t>
            </a:r>
          </a:p>
          <a:p>
            <a:pPr>
              <a:lnSpc>
                <a:spcPct val="120000"/>
              </a:lnSpc>
            </a:pPr>
            <a:r>
              <a:rPr lang="en-US" sz="2600" dirty="0">
                <a:cs typeface="B Koodak" panose="00000700000000000000" pitchFamily="2" charset="-78"/>
              </a:rPr>
              <a:t>Life Choice</a:t>
            </a:r>
            <a:endParaRPr lang="fa-IR" sz="2600" dirty="0">
              <a:cs typeface="B Koodak" panose="00000700000000000000" pitchFamily="2" charset="-78"/>
            </a:endParaRPr>
          </a:p>
          <a:p>
            <a:pPr>
              <a:lnSpc>
                <a:spcPct val="120000"/>
              </a:lnSpc>
            </a:pPr>
            <a:r>
              <a:rPr lang="fa-IR" sz="2400" dirty="0">
                <a:cs typeface="B Koodak" panose="00000700000000000000" pitchFamily="2" charset="-78"/>
              </a:rPr>
              <a:t>انتخاب نیست</a:t>
            </a:r>
          </a:p>
          <a:p>
            <a:pPr>
              <a:lnSpc>
                <a:spcPct val="120000"/>
              </a:lnSpc>
            </a:pPr>
            <a:r>
              <a:rPr lang="fa-IR" sz="2400" dirty="0">
                <a:cs typeface="B Koodak" panose="00000700000000000000" pitchFamily="2" charset="-78"/>
              </a:rPr>
              <a:t>انتخاب زندگی</a:t>
            </a:r>
          </a:p>
        </p:txBody>
      </p:sp>
      <p:sp>
        <p:nvSpPr>
          <p:cNvPr id="6" name="Title 2"/>
          <p:cNvSpPr txBox="1">
            <a:spLocks/>
          </p:cNvSpPr>
          <p:nvPr/>
        </p:nvSpPr>
        <p:spPr>
          <a:xfrm>
            <a:off x="3149496" y="1066568"/>
            <a:ext cx="2337966" cy="1239656"/>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3200" b="0" kern="1200" baseline="0">
                <a:solidFill>
                  <a:schemeClr val="bg1"/>
                </a:solidFill>
                <a:latin typeface="+mj-lt"/>
                <a:ea typeface="+mj-ea"/>
                <a:cs typeface="B Titr" panose="00000700000000000000" pitchFamily="2" charset="-78"/>
              </a:defRPr>
            </a:lvl1pPr>
          </a:lstStyle>
          <a:p>
            <a:pPr>
              <a:lnSpc>
                <a:spcPct val="120000"/>
              </a:lnSpc>
            </a:pPr>
            <a:r>
              <a:rPr lang="en-US" sz="2800" dirty="0">
                <a:cs typeface="B Koodak" panose="00000700000000000000" pitchFamily="2" charset="-78"/>
              </a:rPr>
              <a:t>Murder</a:t>
            </a:r>
            <a:endParaRPr lang="fa-IR" sz="2800" dirty="0">
              <a:cs typeface="B Koodak" panose="00000700000000000000" pitchFamily="2" charset="-78"/>
            </a:endParaRPr>
          </a:p>
          <a:p>
            <a:pPr>
              <a:lnSpc>
                <a:spcPct val="120000"/>
              </a:lnSpc>
            </a:pPr>
            <a:r>
              <a:rPr lang="fa-IR" sz="2800" dirty="0">
                <a:cs typeface="B Koodak" panose="00000700000000000000" pitchFamily="2" charset="-78"/>
              </a:rPr>
              <a:t>قتل</a:t>
            </a:r>
          </a:p>
        </p:txBody>
      </p:sp>
      <p:sp>
        <p:nvSpPr>
          <p:cNvPr id="7" name="Title 2"/>
          <p:cNvSpPr txBox="1">
            <a:spLocks/>
          </p:cNvSpPr>
          <p:nvPr/>
        </p:nvSpPr>
        <p:spPr>
          <a:xfrm>
            <a:off x="7051487" y="3673458"/>
            <a:ext cx="2488089" cy="1239656"/>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3200" b="0" kern="1200" baseline="0">
                <a:solidFill>
                  <a:schemeClr val="bg1"/>
                </a:solidFill>
                <a:latin typeface="+mj-lt"/>
                <a:ea typeface="+mj-ea"/>
                <a:cs typeface="B Titr" panose="00000700000000000000" pitchFamily="2" charset="-78"/>
              </a:defRPr>
            </a:lvl1pPr>
          </a:lstStyle>
          <a:p>
            <a:pPr rtl="0">
              <a:lnSpc>
                <a:spcPct val="120000"/>
              </a:lnSpc>
            </a:pPr>
            <a:r>
              <a:rPr lang="en-US" sz="2800" dirty="0">
                <a:cs typeface="B Koodak" panose="00000700000000000000" pitchFamily="2" charset="-78"/>
              </a:rPr>
              <a:t>Baby Pain</a:t>
            </a:r>
            <a:endParaRPr lang="fa-IR" sz="2800" dirty="0">
              <a:cs typeface="B Koodak" panose="00000700000000000000" pitchFamily="2" charset="-78"/>
            </a:endParaRPr>
          </a:p>
          <a:p>
            <a:pPr rtl="0">
              <a:lnSpc>
                <a:spcPct val="120000"/>
              </a:lnSpc>
            </a:pPr>
            <a:r>
              <a:rPr lang="fa-IR" sz="2000" dirty="0">
                <a:cs typeface="B Koodak" panose="00000700000000000000" pitchFamily="2" charset="-78"/>
              </a:rPr>
              <a:t>درد کشیدن کودکان</a:t>
            </a:r>
          </a:p>
        </p:txBody>
      </p:sp>
      <p:sp>
        <p:nvSpPr>
          <p:cNvPr id="8" name="Title 2"/>
          <p:cNvSpPr txBox="1">
            <a:spLocks/>
          </p:cNvSpPr>
          <p:nvPr/>
        </p:nvSpPr>
        <p:spPr>
          <a:xfrm>
            <a:off x="5943962" y="644895"/>
            <a:ext cx="2488089" cy="2177088"/>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3200" b="0" kern="1200" baseline="0">
                <a:solidFill>
                  <a:schemeClr val="bg1"/>
                </a:solidFill>
                <a:latin typeface="+mj-lt"/>
                <a:ea typeface="+mj-ea"/>
                <a:cs typeface="B Titr" panose="00000700000000000000" pitchFamily="2" charset="-78"/>
              </a:defRPr>
            </a:lvl1pPr>
          </a:lstStyle>
          <a:p>
            <a:pPr rtl="0">
              <a:lnSpc>
                <a:spcPct val="120000"/>
              </a:lnSpc>
            </a:pPr>
            <a:r>
              <a:rPr lang="en-US" sz="2800" dirty="0">
                <a:cs typeface="B Koodak" panose="00000700000000000000" pitchFamily="2" charset="-78"/>
              </a:rPr>
              <a:t>Women</a:t>
            </a:r>
            <a:r>
              <a:rPr lang="fa-IR" sz="2800" dirty="0">
                <a:cs typeface="B Koodak" panose="00000700000000000000" pitchFamily="2" charset="-78"/>
              </a:rPr>
              <a:t> </a:t>
            </a:r>
            <a:r>
              <a:rPr lang="en-US" sz="2800" dirty="0">
                <a:cs typeface="B Koodak" panose="00000700000000000000" pitchFamily="2" charset="-78"/>
              </a:rPr>
              <a:t>Protect</a:t>
            </a:r>
          </a:p>
          <a:p>
            <a:pPr rtl="0">
              <a:lnSpc>
                <a:spcPct val="120000"/>
              </a:lnSpc>
            </a:pPr>
            <a:r>
              <a:rPr lang="en-US" sz="2800" dirty="0">
                <a:cs typeface="B Koodak" panose="00000700000000000000" pitchFamily="2" charset="-78"/>
              </a:rPr>
              <a:t>Baby Protect</a:t>
            </a:r>
          </a:p>
          <a:p>
            <a:pPr rtl="0">
              <a:lnSpc>
                <a:spcPct val="120000"/>
              </a:lnSpc>
            </a:pPr>
            <a:r>
              <a:rPr lang="fa-IR" sz="2800" dirty="0">
                <a:cs typeface="B Koodak" panose="00000700000000000000" pitchFamily="2" charset="-78"/>
              </a:rPr>
              <a:t>حفاظت از زنان</a:t>
            </a:r>
          </a:p>
          <a:p>
            <a:pPr rtl="0">
              <a:lnSpc>
                <a:spcPct val="120000"/>
              </a:lnSpc>
            </a:pPr>
            <a:r>
              <a:rPr lang="fa-IR" sz="2800" dirty="0">
                <a:cs typeface="B Koodak" panose="00000700000000000000" pitchFamily="2" charset="-78"/>
              </a:rPr>
              <a:t>حفاظت از کودکان</a:t>
            </a:r>
          </a:p>
        </p:txBody>
      </p:sp>
      <p:sp>
        <p:nvSpPr>
          <p:cNvPr id="13" name="Oval 12"/>
          <p:cNvSpPr/>
          <p:nvPr/>
        </p:nvSpPr>
        <p:spPr>
          <a:xfrm>
            <a:off x="1631282" y="2633417"/>
            <a:ext cx="2176332" cy="21763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Title 2"/>
          <p:cNvSpPr txBox="1">
            <a:spLocks/>
          </p:cNvSpPr>
          <p:nvPr/>
        </p:nvSpPr>
        <p:spPr>
          <a:xfrm>
            <a:off x="1550465" y="3009908"/>
            <a:ext cx="2337966" cy="1358086"/>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3200" b="0" kern="1200" baseline="0">
                <a:solidFill>
                  <a:schemeClr val="bg1"/>
                </a:solidFill>
                <a:latin typeface="+mj-lt"/>
                <a:ea typeface="+mj-ea"/>
                <a:cs typeface="B Titr" panose="00000700000000000000" pitchFamily="2" charset="-78"/>
              </a:defRPr>
            </a:lvl1pPr>
          </a:lstStyle>
          <a:p>
            <a:pPr>
              <a:lnSpc>
                <a:spcPct val="120000"/>
              </a:lnSpc>
            </a:pPr>
            <a:r>
              <a:rPr lang="en-US" sz="3600" dirty="0">
                <a:cs typeface="B Koodak" panose="00000700000000000000" pitchFamily="2" charset="-78"/>
              </a:rPr>
              <a:t>Pro life</a:t>
            </a:r>
          </a:p>
          <a:p>
            <a:pPr>
              <a:lnSpc>
                <a:spcPct val="120000"/>
              </a:lnSpc>
            </a:pPr>
            <a:r>
              <a:rPr lang="fa-IR" sz="2800" dirty="0">
                <a:cs typeface="B Koodak" panose="00000700000000000000" pitchFamily="2" charset="-78"/>
              </a:rPr>
              <a:t>مدافع زندگی</a:t>
            </a:r>
            <a:endParaRPr lang="fa-IR" sz="2000" dirty="0">
              <a:cs typeface="B Koodak" panose="00000700000000000000" pitchFamily="2" charset="-78"/>
            </a:endParaRPr>
          </a:p>
        </p:txBody>
      </p:sp>
      <p:sp>
        <p:nvSpPr>
          <p:cNvPr id="16" name="Oval 15"/>
          <p:cNvSpPr/>
          <p:nvPr/>
        </p:nvSpPr>
        <p:spPr>
          <a:xfrm>
            <a:off x="8664942" y="1210835"/>
            <a:ext cx="2176332" cy="2176332"/>
          </a:xfrm>
          <a:prstGeom prst="ellipse">
            <a:avLst/>
          </a:prstGeom>
          <a:solidFill>
            <a:srgbClr val="F4B183"/>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7" name="Title 2"/>
          <p:cNvSpPr txBox="1">
            <a:spLocks/>
          </p:cNvSpPr>
          <p:nvPr/>
        </p:nvSpPr>
        <p:spPr>
          <a:xfrm>
            <a:off x="8584125" y="1603473"/>
            <a:ext cx="2337966" cy="1358086"/>
          </a:xfrm>
          <a:prstGeom prst="rect">
            <a:avLst/>
          </a:prstGeom>
        </p:spPr>
        <p:txBody>
          <a:bodyPr vert="horz" lIns="91440" tIns="45720" rIns="91440" bIns="45720" rtlCol="0" anchor="ctr">
            <a:normAutofit fontScale="85000" lnSpcReduction="10000"/>
          </a:bodyPr>
          <a:lstStyle>
            <a:lvl1pPr algn="ctr" defTabSz="914400" rtl="1" eaLnBrk="1" latinLnBrk="0" hangingPunct="1">
              <a:lnSpc>
                <a:spcPct val="90000"/>
              </a:lnSpc>
              <a:spcBef>
                <a:spcPct val="0"/>
              </a:spcBef>
              <a:buNone/>
              <a:defRPr sz="3200" b="0" kern="1200" baseline="0">
                <a:solidFill>
                  <a:schemeClr val="bg1"/>
                </a:solidFill>
                <a:latin typeface="+mj-lt"/>
                <a:ea typeface="+mj-ea"/>
                <a:cs typeface="B Titr" panose="00000700000000000000" pitchFamily="2" charset="-78"/>
              </a:defRPr>
            </a:lvl1pPr>
          </a:lstStyle>
          <a:p>
            <a:pPr>
              <a:lnSpc>
                <a:spcPct val="120000"/>
              </a:lnSpc>
            </a:pPr>
            <a:r>
              <a:rPr lang="en-US" sz="3100" dirty="0">
                <a:cs typeface="B Koodak" panose="00000700000000000000" pitchFamily="2" charset="-78"/>
              </a:rPr>
              <a:t>Fetus Is Human</a:t>
            </a:r>
            <a:endParaRPr lang="fa-IR" sz="3100" dirty="0">
              <a:cs typeface="B Koodak" panose="00000700000000000000" pitchFamily="2" charset="-78"/>
            </a:endParaRPr>
          </a:p>
          <a:p>
            <a:pPr>
              <a:lnSpc>
                <a:spcPct val="120000"/>
              </a:lnSpc>
            </a:pPr>
            <a:r>
              <a:rPr lang="fa-IR" sz="2800" dirty="0">
                <a:cs typeface="B Koodak" panose="00000700000000000000" pitchFamily="2" charset="-78"/>
              </a:rPr>
              <a:t> جنین انسان است.</a:t>
            </a:r>
          </a:p>
        </p:txBody>
      </p:sp>
    </p:spTree>
    <p:extLst>
      <p:ext uri="{BB962C8B-B14F-4D97-AF65-F5344CB8AC3E}">
        <p14:creationId xmlns:p14="http://schemas.microsoft.com/office/powerpoint/2010/main" val="206723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5" grpId="0"/>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2066" y="2877039"/>
            <a:ext cx="9331037" cy="1144298"/>
          </a:xfrm>
        </p:spPr>
        <p:txBody>
          <a:bodyPr>
            <a:noAutofit/>
          </a:bodyPr>
          <a:lstStyle/>
          <a:p>
            <a:pPr>
              <a:lnSpc>
                <a:spcPct val="150000"/>
              </a:lnSpc>
            </a:pPr>
            <a:r>
              <a:rPr lang="fa-IR" sz="6600" dirty="0"/>
              <a:t>راهکارهایی برای </a:t>
            </a:r>
            <a:br>
              <a:rPr lang="fa-IR" sz="6600" dirty="0"/>
            </a:br>
            <a:r>
              <a:rPr lang="fa-IR" sz="6600" dirty="0"/>
              <a:t>ظرفیت هیئات</a:t>
            </a:r>
            <a:endParaRPr lang="en-US" sz="6600" dirty="0"/>
          </a:p>
        </p:txBody>
      </p:sp>
    </p:spTree>
    <p:extLst>
      <p:ext uri="{BB962C8B-B14F-4D97-AF65-F5344CB8AC3E}">
        <p14:creationId xmlns:p14="http://schemas.microsoft.com/office/powerpoint/2010/main" val="289347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24749" y="1968833"/>
            <a:ext cx="9617853" cy="4520478"/>
          </a:xfrm>
        </p:spPr>
        <p:txBody>
          <a:bodyPr>
            <a:noAutofit/>
          </a:bodyPr>
          <a:lstStyle/>
          <a:p>
            <a:pPr algn="r">
              <a:lnSpc>
                <a:spcPct val="150000"/>
              </a:lnSpc>
            </a:pPr>
            <a:r>
              <a:rPr lang="fa-IR" sz="3800" dirty="0"/>
              <a:t>تبیینی یا عملیاتی</a:t>
            </a:r>
          </a:p>
          <a:p>
            <a:pPr algn="r">
              <a:lnSpc>
                <a:spcPct val="150000"/>
              </a:lnSpc>
            </a:pPr>
            <a:r>
              <a:rPr lang="fa-IR" sz="3800" dirty="0"/>
              <a:t>سلبی یا ایجابی</a:t>
            </a:r>
          </a:p>
          <a:p>
            <a:pPr algn="r">
              <a:lnSpc>
                <a:spcPct val="150000"/>
              </a:lnSpc>
            </a:pPr>
            <a:r>
              <a:rPr lang="fa-IR" sz="3800" dirty="0"/>
              <a:t>پژوهشی یا ترویجی</a:t>
            </a:r>
          </a:p>
          <a:p>
            <a:pPr algn="r">
              <a:lnSpc>
                <a:spcPct val="150000"/>
              </a:lnSpc>
            </a:pPr>
            <a:r>
              <a:rPr lang="fa-IR" sz="3800" dirty="0"/>
              <a:t>مطالبه گرانه از مسئولین یا ارتقای فرهنگ عمومی</a:t>
            </a:r>
          </a:p>
          <a:p>
            <a:pPr algn="r">
              <a:lnSpc>
                <a:spcPct val="150000"/>
              </a:lnSpc>
            </a:pPr>
            <a:endParaRPr lang="fa-IR" sz="3800" dirty="0"/>
          </a:p>
          <a:p>
            <a:pPr algn="r">
              <a:lnSpc>
                <a:spcPct val="150000"/>
              </a:lnSpc>
            </a:pPr>
            <a:endParaRPr lang="en-US" sz="3800" dirty="0"/>
          </a:p>
        </p:txBody>
      </p:sp>
      <p:sp>
        <p:nvSpPr>
          <p:cNvPr id="3" name="Title 2"/>
          <p:cNvSpPr>
            <a:spLocks noGrp="1"/>
          </p:cNvSpPr>
          <p:nvPr>
            <p:ph type="title"/>
          </p:nvPr>
        </p:nvSpPr>
        <p:spPr>
          <a:xfrm>
            <a:off x="279785" y="93134"/>
            <a:ext cx="10515600" cy="1325563"/>
          </a:xfrm>
        </p:spPr>
        <p:txBody>
          <a:bodyPr>
            <a:normAutofit/>
          </a:bodyPr>
          <a:lstStyle/>
          <a:p>
            <a:r>
              <a:rPr lang="fa-IR" sz="4400" dirty="0"/>
              <a:t>دسته بندی راهکارها</a:t>
            </a:r>
            <a:endParaRPr lang="en-US" sz="4400" dirty="0"/>
          </a:p>
        </p:txBody>
      </p:sp>
    </p:spTree>
    <p:extLst>
      <p:ext uri="{BB962C8B-B14F-4D97-AF65-F5344CB8AC3E}">
        <p14:creationId xmlns:p14="http://schemas.microsoft.com/office/powerpoint/2010/main" val="299012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5922" y="1573979"/>
            <a:ext cx="9617853" cy="4520478"/>
          </a:xfrm>
        </p:spPr>
        <p:txBody>
          <a:bodyPr>
            <a:noAutofit/>
          </a:bodyPr>
          <a:lstStyle/>
          <a:p>
            <a:pPr algn="r">
              <a:lnSpc>
                <a:spcPct val="150000"/>
              </a:lnSpc>
            </a:pPr>
            <a:r>
              <a:rPr lang="fa-IR" sz="3800" dirty="0"/>
              <a:t>نگاه تمدنی به اسقاط و قتل جنین</a:t>
            </a:r>
          </a:p>
          <a:p>
            <a:pPr algn="r">
              <a:lnSpc>
                <a:spcPct val="150000"/>
              </a:lnSpc>
            </a:pPr>
            <a:r>
              <a:rPr lang="fa-IR" sz="3800" dirty="0"/>
              <a:t>دوستدار جنین و مادر دانستن هیئت</a:t>
            </a:r>
          </a:p>
          <a:p>
            <a:pPr algn="r">
              <a:lnSpc>
                <a:spcPct val="150000"/>
              </a:lnSpc>
            </a:pPr>
            <a:r>
              <a:rPr lang="fa-IR" sz="3800" dirty="0"/>
              <a:t>درک ناپسندی اخلاقی اسقاط و قتل جنین</a:t>
            </a:r>
          </a:p>
          <a:p>
            <a:pPr algn="r">
              <a:lnSpc>
                <a:spcPct val="150000"/>
              </a:lnSpc>
            </a:pPr>
            <a:r>
              <a:rPr lang="fa-IR" sz="3800" dirty="0"/>
              <a:t>درک ناپسندی همکاری با استقاط و قتل جنین</a:t>
            </a:r>
          </a:p>
          <a:p>
            <a:pPr algn="r">
              <a:lnSpc>
                <a:spcPct val="150000"/>
              </a:lnSpc>
            </a:pPr>
            <a:r>
              <a:rPr lang="fa-IR" sz="3800" dirty="0"/>
              <a:t>دعوت دانستن هرگونه ارتباط خاص</a:t>
            </a:r>
          </a:p>
          <a:p>
            <a:pPr algn="r">
              <a:lnSpc>
                <a:spcPct val="150000"/>
              </a:lnSpc>
            </a:pPr>
            <a:endParaRPr lang="en-US" sz="3800" dirty="0"/>
          </a:p>
        </p:txBody>
      </p:sp>
      <p:sp>
        <p:nvSpPr>
          <p:cNvPr id="3" name="Title 2"/>
          <p:cNvSpPr>
            <a:spLocks noGrp="1"/>
          </p:cNvSpPr>
          <p:nvPr>
            <p:ph type="title"/>
          </p:nvPr>
        </p:nvSpPr>
        <p:spPr>
          <a:xfrm>
            <a:off x="279785" y="93134"/>
            <a:ext cx="10515600" cy="1325563"/>
          </a:xfrm>
        </p:spPr>
        <p:txBody>
          <a:bodyPr>
            <a:normAutofit/>
          </a:bodyPr>
          <a:lstStyle/>
          <a:p>
            <a:r>
              <a:rPr lang="fa-IR" sz="4400" dirty="0"/>
              <a:t>بینشی (جهت ترویج)</a:t>
            </a:r>
            <a:endParaRPr lang="en-US" sz="4400" dirty="0"/>
          </a:p>
        </p:txBody>
      </p:sp>
    </p:spTree>
    <p:extLst>
      <p:ext uri="{BB962C8B-B14F-4D97-AF65-F5344CB8AC3E}">
        <p14:creationId xmlns:p14="http://schemas.microsoft.com/office/powerpoint/2010/main" val="11739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a:off x="4218122" y="2109319"/>
            <a:ext cx="3816270" cy="3894190"/>
          </a:xfrm>
          <a:prstGeom prst="ellipse">
            <a:avLst/>
          </a:prstGeom>
          <a:solidFill>
            <a:srgbClr val="FF9900"/>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Oval 22"/>
          <p:cNvSpPr/>
          <p:nvPr/>
        </p:nvSpPr>
        <p:spPr>
          <a:xfrm>
            <a:off x="8220296" y="1801732"/>
            <a:ext cx="2093325" cy="2136552"/>
          </a:xfrm>
          <a:prstGeom prst="ellipse">
            <a:avLst/>
          </a:prstGeom>
          <a:solidFill>
            <a:srgbClr val="FFB03B"/>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Oval 20"/>
          <p:cNvSpPr/>
          <p:nvPr/>
        </p:nvSpPr>
        <p:spPr>
          <a:xfrm>
            <a:off x="712075" y="3338969"/>
            <a:ext cx="1685960" cy="1720620"/>
          </a:xfrm>
          <a:prstGeom prst="ellipse">
            <a:avLst/>
          </a:prstGeom>
          <a:solidFill>
            <a:srgbClr val="FFC97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Oval 18"/>
          <p:cNvSpPr/>
          <p:nvPr/>
        </p:nvSpPr>
        <p:spPr>
          <a:xfrm>
            <a:off x="7557714" y="5373623"/>
            <a:ext cx="837250" cy="854800"/>
          </a:xfrm>
          <a:prstGeom prst="ellipse">
            <a:avLst/>
          </a:prstGeom>
          <a:solidFill>
            <a:srgbClr val="FFE6C1"/>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Oval 16"/>
          <p:cNvSpPr/>
          <p:nvPr/>
        </p:nvSpPr>
        <p:spPr>
          <a:xfrm>
            <a:off x="3277817" y="1717545"/>
            <a:ext cx="1296678" cy="1323237"/>
          </a:xfrm>
          <a:prstGeom prst="ellipse">
            <a:avLst/>
          </a:prstGeom>
          <a:solidFill>
            <a:srgbClr val="FFDAA3"/>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Oval 14"/>
          <p:cNvSpPr/>
          <p:nvPr/>
        </p:nvSpPr>
        <p:spPr>
          <a:xfrm>
            <a:off x="2693261" y="3192345"/>
            <a:ext cx="969761" cy="989628"/>
          </a:xfrm>
          <a:prstGeom prst="ellipse">
            <a:avLst/>
          </a:prstGeom>
          <a:solidFill>
            <a:srgbClr val="FFFAF3"/>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Oval 12"/>
          <p:cNvSpPr/>
          <p:nvPr/>
        </p:nvSpPr>
        <p:spPr>
          <a:xfrm>
            <a:off x="8907745" y="4168176"/>
            <a:ext cx="1501080" cy="1531940"/>
          </a:xfrm>
          <a:prstGeom prst="ellipse">
            <a:avLst/>
          </a:prstGeom>
          <a:solidFill>
            <a:srgbClr val="FFC97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Text Box 7"/>
          <p:cNvSpPr txBox="1"/>
          <p:nvPr/>
        </p:nvSpPr>
        <p:spPr>
          <a:xfrm>
            <a:off x="4529079" y="3515055"/>
            <a:ext cx="3194356" cy="115685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rtl="1">
              <a:lnSpc>
                <a:spcPct val="115000"/>
              </a:lnSpc>
              <a:spcBef>
                <a:spcPts val="600"/>
              </a:spcBef>
              <a:spcAft>
                <a:spcPts val="1000"/>
              </a:spcAft>
            </a:pPr>
            <a:r>
              <a:rPr lang="fa-IR" sz="2400" dirty="0">
                <a:latin typeface="Times New Roman" panose="02020603050405020304" pitchFamily="18" charset="0"/>
                <a:ea typeface="Calibri" panose="020F0502020204030204" pitchFamily="34" charset="0"/>
                <a:cs typeface="B Yekan" panose="00000400000000000000" pitchFamily="2" charset="-78"/>
              </a:rPr>
              <a:t>غیرانسان، بدون روح و</a:t>
            </a:r>
          </a:p>
          <a:p>
            <a:pPr marL="0" marR="0" algn="ctr" rtl="1">
              <a:lnSpc>
                <a:spcPct val="115000"/>
              </a:lnSpc>
              <a:spcBef>
                <a:spcPts val="600"/>
              </a:spcBef>
              <a:spcAft>
                <a:spcPts val="1000"/>
              </a:spcAft>
            </a:pPr>
            <a:r>
              <a:rPr lang="fa-IR" sz="2400" dirty="0">
                <a:latin typeface="Times New Roman" panose="02020603050405020304" pitchFamily="18" charset="0"/>
                <a:ea typeface="Calibri" panose="020F0502020204030204" pitchFamily="34" charset="0"/>
                <a:cs typeface="B Yekan" panose="00000400000000000000" pitchFamily="2" charset="-78"/>
              </a:rPr>
              <a:t> بدون جان دانستن جنین</a:t>
            </a:r>
          </a:p>
        </p:txBody>
      </p:sp>
      <p:sp>
        <p:nvSpPr>
          <p:cNvPr id="29" name="Text Box 12"/>
          <p:cNvSpPr txBox="1"/>
          <p:nvPr/>
        </p:nvSpPr>
        <p:spPr>
          <a:xfrm>
            <a:off x="8512260" y="2318122"/>
            <a:ext cx="1509395" cy="9975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rtl="1">
              <a:lnSpc>
                <a:spcPct val="115000"/>
              </a:lnSpc>
              <a:spcBef>
                <a:spcPts val="600"/>
              </a:spcBef>
              <a:spcAft>
                <a:spcPts val="0"/>
              </a:spcAft>
            </a:pPr>
            <a:r>
              <a:rPr lang="fa-IR" dirty="0">
                <a:effectLst/>
                <a:latin typeface="Times New Roman" panose="02020603050405020304" pitchFamily="18" charset="0"/>
                <a:ea typeface="Calibri" panose="020F0502020204030204" pitchFamily="34" charset="0"/>
                <a:cs typeface="B Yekan" panose="00000400000000000000" pitchFamily="2" charset="-78"/>
              </a:rPr>
              <a:t>نگاه منفی نسبت به فرزند انسان</a:t>
            </a:r>
            <a:endParaRPr lang="en-US" sz="1400" dirty="0">
              <a:effectLst/>
              <a:latin typeface="Times New Roman" panose="02020603050405020304" pitchFamily="18" charset="0"/>
              <a:ea typeface="Calibri" panose="020F0502020204030204" pitchFamily="34" charset="0"/>
              <a:cs typeface="B Mitra" panose="00000400000000000000" pitchFamily="2" charset="-78"/>
            </a:endParaRPr>
          </a:p>
        </p:txBody>
      </p:sp>
      <p:sp>
        <p:nvSpPr>
          <p:cNvPr id="30" name="Text Box 36"/>
          <p:cNvSpPr txBox="1"/>
          <p:nvPr/>
        </p:nvSpPr>
        <p:spPr>
          <a:xfrm>
            <a:off x="8909069" y="4297741"/>
            <a:ext cx="1510030" cy="1203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rtl="1">
              <a:lnSpc>
                <a:spcPct val="115000"/>
              </a:lnSpc>
              <a:spcBef>
                <a:spcPts val="600"/>
              </a:spcBef>
              <a:spcAft>
                <a:spcPts val="1000"/>
              </a:spcAft>
            </a:pPr>
            <a:r>
              <a:rPr lang="fa-IR" dirty="0">
                <a:effectLst/>
                <a:latin typeface="Times New Roman" panose="02020603050405020304" pitchFamily="18" charset="0"/>
                <a:ea typeface="Calibri" panose="020F0502020204030204" pitchFamily="34" charset="0"/>
                <a:cs typeface="B Yekan" panose="00000400000000000000" pitchFamily="2" charset="-78"/>
              </a:rPr>
              <a:t>علمی دانستن برخی اسقاط جنین های نادرست</a:t>
            </a:r>
            <a:endParaRPr lang="en-US" sz="1200" dirty="0">
              <a:effectLst/>
              <a:latin typeface="Times New Roman" panose="02020603050405020304" pitchFamily="18" charset="0"/>
              <a:ea typeface="Calibri" panose="020F0502020204030204" pitchFamily="34" charset="0"/>
              <a:cs typeface="B Mitra" panose="00000400000000000000" pitchFamily="2" charset="-78"/>
            </a:endParaRPr>
          </a:p>
        </p:txBody>
      </p:sp>
      <p:sp>
        <p:nvSpPr>
          <p:cNvPr id="31" name="Text Box 27"/>
          <p:cNvSpPr txBox="1"/>
          <p:nvPr/>
        </p:nvSpPr>
        <p:spPr>
          <a:xfrm>
            <a:off x="7574162" y="5399999"/>
            <a:ext cx="808355" cy="9975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rtl="1">
              <a:lnSpc>
                <a:spcPct val="115000"/>
              </a:lnSpc>
              <a:spcBef>
                <a:spcPts val="0"/>
              </a:spcBef>
              <a:spcAft>
                <a:spcPts val="0"/>
              </a:spcAft>
            </a:pPr>
            <a:r>
              <a:rPr lang="fa-IR" sz="1100" dirty="0">
                <a:effectLst/>
                <a:latin typeface="Times New Roman" panose="02020603050405020304" pitchFamily="18" charset="0"/>
                <a:ea typeface="Calibri" panose="020F0502020204030204" pitchFamily="34" charset="0"/>
                <a:cs typeface="B Yekan" panose="00000400000000000000" pitchFamily="2" charset="-78"/>
              </a:rPr>
              <a:t>مانع دانستن برای زندگی</a:t>
            </a:r>
            <a:endParaRPr lang="en-US" sz="1100" dirty="0">
              <a:effectLst/>
              <a:latin typeface="Times New Roman" panose="02020603050405020304" pitchFamily="18" charset="0"/>
              <a:ea typeface="Calibri" panose="020F0502020204030204" pitchFamily="34" charset="0"/>
              <a:cs typeface="B Mitra" panose="00000400000000000000" pitchFamily="2" charset="-78"/>
            </a:endParaRPr>
          </a:p>
        </p:txBody>
      </p:sp>
      <p:sp>
        <p:nvSpPr>
          <p:cNvPr id="33" name="Text Box 30"/>
          <p:cNvSpPr txBox="1"/>
          <p:nvPr/>
        </p:nvSpPr>
        <p:spPr>
          <a:xfrm>
            <a:off x="3277817" y="1881932"/>
            <a:ext cx="1306830" cy="8994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rtl="1">
              <a:lnSpc>
                <a:spcPct val="115000"/>
              </a:lnSpc>
              <a:spcBef>
                <a:spcPts val="0"/>
              </a:spcBef>
              <a:spcAft>
                <a:spcPts val="0"/>
              </a:spcAft>
            </a:pPr>
            <a:r>
              <a:rPr lang="fa-IR" sz="1600" dirty="0">
                <a:effectLst/>
                <a:latin typeface="Times New Roman" panose="02020603050405020304" pitchFamily="18" charset="0"/>
                <a:ea typeface="Calibri" panose="020F0502020204030204" pitchFamily="34" charset="0"/>
                <a:cs typeface="B Yekan" panose="00000400000000000000" pitchFamily="2" charset="-78"/>
              </a:rPr>
              <a:t>ترس از مشکلات اقتصادی</a:t>
            </a:r>
            <a:endParaRPr lang="en-US" sz="1200" dirty="0">
              <a:effectLst/>
              <a:latin typeface="Times New Roman" panose="02020603050405020304" pitchFamily="18" charset="0"/>
              <a:ea typeface="Calibri" panose="020F0502020204030204" pitchFamily="34" charset="0"/>
              <a:cs typeface="B Mitra" panose="00000400000000000000" pitchFamily="2" charset="-78"/>
            </a:endParaRPr>
          </a:p>
        </p:txBody>
      </p:sp>
      <p:sp>
        <p:nvSpPr>
          <p:cNvPr id="34" name="Text Box 33"/>
          <p:cNvSpPr txBox="1"/>
          <p:nvPr/>
        </p:nvSpPr>
        <p:spPr>
          <a:xfrm>
            <a:off x="2622833" y="3478784"/>
            <a:ext cx="1110615" cy="49133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rtl="1">
              <a:lnSpc>
                <a:spcPct val="115000"/>
              </a:lnSpc>
              <a:spcBef>
                <a:spcPts val="0"/>
              </a:spcBef>
              <a:spcAft>
                <a:spcPts val="0"/>
              </a:spcAft>
            </a:pPr>
            <a:r>
              <a:rPr lang="fa-IR" sz="1400" dirty="0">
                <a:effectLst/>
                <a:latin typeface="Times New Roman" panose="02020603050405020304" pitchFamily="18" charset="0"/>
                <a:ea typeface="Calibri" panose="020F0502020204030204" pitchFamily="34" charset="0"/>
                <a:cs typeface="B Yekan" panose="00000400000000000000" pitchFamily="2" charset="-78"/>
              </a:rPr>
              <a:t>ترس از آینده</a:t>
            </a:r>
            <a:endParaRPr lang="en-US" sz="1200" dirty="0">
              <a:effectLst/>
              <a:latin typeface="Times New Roman" panose="02020603050405020304" pitchFamily="18" charset="0"/>
              <a:ea typeface="Calibri" panose="020F0502020204030204" pitchFamily="34" charset="0"/>
              <a:cs typeface="B Mitra" panose="00000400000000000000" pitchFamily="2" charset="-78"/>
            </a:endParaRPr>
          </a:p>
        </p:txBody>
      </p:sp>
      <p:sp>
        <p:nvSpPr>
          <p:cNvPr id="35" name="Text Box 24"/>
          <p:cNvSpPr txBox="1"/>
          <p:nvPr/>
        </p:nvSpPr>
        <p:spPr>
          <a:xfrm>
            <a:off x="783860" y="3739636"/>
            <a:ext cx="1510030" cy="9975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rtl="1">
              <a:lnSpc>
                <a:spcPct val="115000"/>
              </a:lnSpc>
              <a:spcBef>
                <a:spcPts val="600"/>
              </a:spcBef>
              <a:spcAft>
                <a:spcPts val="1000"/>
              </a:spcAft>
            </a:pPr>
            <a:r>
              <a:rPr lang="fa-IR" dirty="0">
                <a:effectLst/>
                <a:latin typeface="Times New Roman" panose="02020603050405020304" pitchFamily="18" charset="0"/>
                <a:ea typeface="Calibri" panose="020F0502020204030204" pitchFamily="34" charset="0"/>
                <a:cs typeface="B Yekan" panose="00000400000000000000" pitchFamily="2" charset="-78"/>
              </a:rPr>
              <a:t>سهل دانستن اسقاط و قتل جنین</a:t>
            </a:r>
            <a:endParaRPr lang="en-US" sz="1200" dirty="0">
              <a:effectLst/>
              <a:latin typeface="Times New Roman" panose="02020603050405020304" pitchFamily="18" charset="0"/>
              <a:ea typeface="Calibri" panose="020F0502020204030204" pitchFamily="34" charset="0"/>
              <a:cs typeface="B Mitra" panose="00000400000000000000" pitchFamily="2" charset="-78"/>
            </a:endParaRPr>
          </a:p>
        </p:txBody>
      </p:sp>
      <p:sp>
        <p:nvSpPr>
          <p:cNvPr id="18" name="Title 1"/>
          <p:cNvSpPr txBox="1">
            <a:spLocks/>
          </p:cNvSpPr>
          <p:nvPr/>
        </p:nvSpPr>
        <p:spPr>
          <a:xfrm>
            <a:off x="1023008" y="949334"/>
            <a:ext cx="10515600" cy="616648"/>
          </a:xfrm>
          <a:prstGeom prst="rect">
            <a:avLst/>
          </a:prstGeom>
        </p:spPr>
        <p:txBody>
          <a:bodyPr/>
          <a:lstStyle>
            <a:lvl1pPr algn="ctr" defTabSz="914400" rtl="1" eaLnBrk="1" latinLnBrk="0" hangingPunct="1">
              <a:lnSpc>
                <a:spcPct val="90000"/>
              </a:lnSpc>
              <a:spcBef>
                <a:spcPct val="0"/>
              </a:spcBef>
              <a:buNone/>
              <a:defRPr sz="4800" kern="1200">
                <a:solidFill>
                  <a:schemeClr val="bg1"/>
                </a:solidFill>
                <a:latin typeface="+mj-lt"/>
                <a:ea typeface="+mj-ea"/>
                <a:cs typeface="B Titr" panose="00000700000000000000" pitchFamily="2" charset="-78"/>
              </a:defRPr>
            </a:lvl1pPr>
          </a:lstStyle>
          <a:p>
            <a:r>
              <a:rPr lang="fa-IR" sz="4000" dirty="0"/>
              <a:t>انگیزه ها و عوامل اجتماعی</a:t>
            </a:r>
          </a:p>
        </p:txBody>
      </p:sp>
      <p:sp>
        <p:nvSpPr>
          <p:cNvPr id="20" name="Oval 19"/>
          <p:cNvSpPr/>
          <p:nvPr/>
        </p:nvSpPr>
        <p:spPr>
          <a:xfrm>
            <a:off x="2442744" y="4543199"/>
            <a:ext cx="2093325" cy="2136552"/>
          </a:xfrm>
          <a:prstGeom prst="ellipse">
            <a:avLst/>
          </a:prstGeom>
          <a:solidFill>
            <a:srgbClr val="FFB03B"/>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Text Box 12"/>
          <p:cNvSpPr txBox="1"/>
          <p:nvPr/>
        </p:nvSpPr>
        <p:spPr>
          <a:xfrm>
            <a:off x="2734708" y="5179084"/>
            <a:ext cx="1509395" cy="9975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rtl="1">
              <a:lnSpc>
                <a:spcPct val="115000"/>
              </a:lnSpc>
              <a:spcBef>
                <a:spcPts val="600"/>
              </a:spcBef>
              <a:spcAft>
                <a:spcPts val="0"/>
              </a:spcAft>
            </a:pPr>
            <a:r>
              <a:rPr lang="fa-IR" sz="2000" dirty="0">
                <a:latin typeface="Times New Roman" panose="02020603050405020304" pitchFamily="18" charset="0"/>
                <a:ea typeface="Calibri" panose="020F0502020204030204" pitchFamily="34" charset="0"/>
                <a:cs typeface="B Yekan" panose="00000400000000000000" pitchFamily="2" charset="-78"/>
              </a:rPr>
              <a:t>توقع کنترل کامل بارداری</a:t>
            </a:r>
            <a:endParaRPr lang="en-US" sz="1600" dirty="0">
              <a:effectLst/>
              <a:latin typeface="Times New Roman" panose="02020603050405020304" pitchFamily="18" charset="0"/>
              <a:ea typeface="Calibri" panose="020F0502020204030204" pitchFamily="34" charset="0"/>
              <a:cs typeface="B Mitra" panose="00000400000000000000" pitchFamily="2" charset="-78"/>
            </a:endParaRPr>
          </a:p>
        </p:txBody>
      </p:sp>
    </p:spTree>
    <p:extLst>
      <p:ext uri="{BB962C8B-B14F-4D97-AF65-F5344CB8AC3E}">
        <p14:creationId xmlns:p14="http://schemas.microsoft.com/office/powerpoint/2010/main" val="17981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Effect transition="in" filter="fade">
                                      <p:cBhvr>
                                        <p:cTn id="14" dur="10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fltVal val="0"/>
                                          </p:val>
                                        </p:tav>
                                        <p:tav tm="100000">
                                          <p:val>
                                            <p:strVal val="#ppt_w"/>
                                          </p:val>
                                        </p:tav>
                                      </p:tavLst>
                                    </p:anim>
                                    <p:anim calcmode="lin" valueType="num">
                                      <p:cBhvr>
                                        <p:cTn id="20" dur="1000" fill="hold"/>
                                        <p:tgtEl>
                                          <p:spTgt spid="29"/>
                                        </p:tgtEl>
                                        <p:attrNameLst>
                                          <p:attrName>ppt_h</p:attrName>
                                        </p:attrNameLst>
                                      </p:cBhvr>
                                      <p:tavLst>
                                        <p:tav tm="0">
                                          <p:val>
                                            <p:fltVal val="0"/>
                                          </p:val>
                                        </p:tav>
                                        <p:tav tm="100000">
                                          <p:val>
                                            <p:strVal val="#ppt_h"/>
                                          </p:val>
                                        </p:tav>
                                      </p:tavLst>
                                    </p:anim>
                                    <p:animEffect transition="in" filter="fade">
                                      <p:cBhvr>
                                        <p:cTn id="21" dur="1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p:cTn id="26" dur="1000" fill="hold"/>
                                        <p:tgtEl>
                                          <p:spTgt spid="35"/>
                                        </p:tgtEl>
                                        <p:attrNameLst>
                                          <p:attrName>ppt_w</p:attrName>
                                        </p:attrNameLst>
                                      </p:cBhvr>
                                      <p:tavLst>
                                        <p:tav tm="0">
                                          <p:val>
                                            <p:fltVal val="0"/>
                                          </p:val>
                                        </p:tav>
                                        <p:tav tm="100000">
                                          <p:val>
                                            <p:strVal val="#ppt_w"/>
                                          </p:val>
                                        </p:tav>
                                      </p:tavLst>
                                    </p:anim>
                                    <p:anim calcmode="lin" valueType="num">
                                      <p:cBhvr>
                                        <p:cTn id="27" dur="1000" fill="hold"/>
                                        <p:tgtEl>
                                          <p:spTgt spid="35"/>
                                        </p:tgtEl>
                                        <p:attrNameLst>
                                          <p:attrName>ppt_h</p:attrName>
                                        </p:attrNameLst>
                                      </p:cBhvr>
                                      <p:tavLst>
                                        <p:tav tm="0">
                                          <p:val>
                                            <p:fltVal val="0"/>
                                          </p:val>
                                        </p:tav>
                                        <p:tav tm="100000">
                                          <p:val>
                                            <p:strVal val="#ppt_h"/>
                                          </p:val>
                                        </p:tav>
                                      </p:tavLst>
                                    </p:anim>
                                    <p:animEffect transition="in" filter="fade">
                                      <p:cBhvr>
                                        <p:cTn id="28" dur="10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1000" fill="hold"/>
                                        <p:tgtEl>
                                          <p:spTgt spid="30"/>
                                        </p:tgtEl>
                                        <p:attrNameLst>
                                          <p:attrName>ppt_w</p:attrName>
                                        </p:attrNameLst>
                                      </p:cBhvr>
                                      <p:tavLst>
                                        <p:tav tm="0">
                                          <p:val>
                                            <p:fltVal val="0"/>
                                          </p:val>
                                        </p:tav>
                                        <p:tav tm="100000">
                                          <p:val>
                                            <p:strVal val="#ppt_w"/>
                                          </p:val>
                                        </p:tav>
                                      </p:tavLst>
                                    </p:anim>
                                    <p:anim calcmode="lin" valueType="num">
                                      <p:cBhvr>
                                        <p:cTn id="34" dur="1000" fill="hold"/>
                                        <p:tgtEl>
                                          <p:spTgt spid="30"/>
                                        </p:tgtEl>
                                        <p:attrNameLst>
                                          <p:attrName>ppt_h</p:attrName>
                                        </p:attrNameLst>
                                      </p:cBhvr>
                                      <p:tavLst>
                                        <p:tav tm="0">
                                          <p:val>
                                            <p:fltVal val="0"/>
                                          </p:val>
                                        </p:tav>
                                        <p:tav tm="100000">
                                          <p:val>
                                            <p:strVal val="#ppt_h"/>
                                          </p:val>
                                        </p:tav>
                                      </p:tavLst>
                                    </p:anim>
                                    <p:animEffect transition="in" filter="fade">
                                      <p:cBhvr>
                                        <p:cTn id="35" dur="10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fltVal val="0"/>
                                          </p:val>
                                        </p:tav>
                                        <p:tav tm="100000">
                                          <p:val>
                                            <p:strVal val="#ppt_w"/>
                                          </p:val>
                                        </p:tav>
                                      </p:tavLst>
                                    </p:anim>
                                    <p:anim calcmode="lin" valueType="num">
                                      <p:cBhvr>
                                        <p:cTn id="41" dur="1000" fill="hold"/>
                                        <p:tgtEl>
                                          <p:spTgt spid="33"/>
                                        </p:tgtEl>
                                        <p:attrNameLst>
                                          <p:attrName>ppt_h</p:attrName>
                                        </p:attrNameLst>
                                      </p:cBhvr>
                                      <p:tavLst>
                                        <p:tav tm="0">
                                          <p:val>
                                            <p:fltVal val="0"/>
                                          </p:val>
                                        </p:tav>
                                        <p:tav tm="100000">
                                          <p:val>
                                            <p:strVal val="#ppt_h"/>
                                          </p:val>
                                        </p:tav>
                                      </p:tavLst>
                                    </p:anim>
                                    <p:animEffect transition="in" filter="fade">
                                      <p:cBhvr>
                                        <p:cTn id="42" dur="10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1000" fill="hold"/>
                                        <p:tgtEl>
                                          <p:spTgt spid="31"/>
                                        </p:tgtEl>
                                        <p:attrNameLst>
                                          <p:attrName>ppt_w</p:attrName>
                                        </p:attrNameLst>
                                      </p:cBhvr>
                                      <p:tavLst>
                                        <p:tav tm="0">
                                          <p:val>
                                            <p:fltVal val="0"/>
                                          </p:val>
                                        </p:tav>
                                        <p:tav tm="100000">
                                          <p:val>
                                            <p:strVal val="#ppt_w"/>
                                          </p:val>
                                        </p:tav>
                                      </p:tavLst>
                                    </p:anim>
                                    <p:anim calcmode="lin" valueType="num">
                                      <p:cBhvr>
                                        <p:cTn id="48" dur="1000" fill="hold"/>
                                        <p:tgtEl>
                                          <p:spTgt spid="31"/>
                                        </p:tgtEl>
                                        <p:attrNameLst>
                                          <p:attrName>ppt_h</p:attrName>
                                        </p:attrNameLst>
                                      </p:cBhvr>
                                      <p:tavLst>
                                        <p:tav tm="0">
                                          <p:val>
                                            <p:fltVal val="0"/>
                                          </p:val>
                                        </p:tav>
                                        <p:tav tm="100000">
                                          <p:val>
                                            <p:strVal val="#ppt_h"/>
                                          </p:val>
                                        </p:tav>
                                      </p:tavLst>
                                    </p:anim>
                                    <p:animEffect transition="in" filter="fade">
                                      <p:cBhvr>
                                        <p:cTn id="49" dur="10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p:cTn id="54" dur="1000" fill="hold"/>
                                        <p:tgtEl>
                                          <p:spTgt spid="34"/>
                                        </p:tgtEl>
                                        <p:attrNameLst>
                                          <p:attrName>ppt_w</p:attrName>
                                        </p:attrNameLst>
                                      </p:cBhvr>
                                      <p:tavLst>
                                        <p:tav tm="0">
                                          <p:val>
                                            <p:fltVal val="0"/>
                                          </p:val>
                                        </p:tav>
                                        <p:tav tm="100000">
                                          <p:val>
                                            <p:strVal val="#ppt_w"/>
                                          </p:val>
                                        </p:tav>
                                      </p:tavLst>
                                    </p:anim>
                                    <p:anim calcmode="lin" valueType="num">
                                      <p:cBhvr>
                                        <p:cTn id="55" dur="1000" fill="hold"/>
                                        <p:tgtEl>
                                          <p:spTgt spid="34"/>
                                        </p:tgtEl>
                                        <p:attrNameLst>
                                          <p:attrName>ppt_h</p:attrName>
                                        </p:attrNameLst>
                                      </p:cBhvr>
                                      <p:tavLst>
                                        <p:tav tm="0">
                                          <p:val>
                                            <p:fltVal val="0"/>
                                          </p:val>
                                        </p:tav>
                                        <p:tav tm="100000">
                                          <p:val>
                                            <p:strVal val="#ppt_h"/>
                                          </p:val>
                                        </p:tav>
                                      </p:tavLst>
                                    </p:anim>
                                    <p:animEffect transition="in" filter="fade">
                                      <p:cBhvr>
                                        <p:cTn id="56" dur="10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1000" fill="hold"/>
                                        <p:tgtEl>
                                          <p:spTgt spid="22"/>
                                        </p:tgtEl>
                                        <p:attrNameLst>
                                          <p:attrName>ppt_w</p:attrName>
                                        </p:attrNameLst>
                                      </p:cBhvr>
                                      <p:tavLst>
                                        <p:tav tm="0">
                                          <p:val>
                                            <p:fltVal val="0"/>
                                          </p:val>
                                        </p:tav>
                                        <p:tav tm="100000">
                                          <p:val>
                                            <p:strVal val="#ppt_w"/>
                                          </p:val>
                                        </p:tav>
                                      </p:tavLst>
                                    </p:anim>
                                    <p:anim calcmode="lin" valueType="num">
                                      <p:cBhvr>
                                        <p:cTn id="62" dur="1000" fill="hold"/>
                                        <p:tgtEl>
                                          <p:spTgt spid="22"/>
                                        </p:tgtEl>
                                        <p:attrNameLst>
                                          <p:attrName>ppt_h</p:attrName>
                                        </p:attrNameLst>
                                      </p:cBhvr>
                                      <p:tavLst>
                                        <p:tav tm="0">
                                          <p:val>
                                            <p:fltVal val="0"/>
                                          </p:val>
                                        </p:tav>
                                        <p:tav tm="100000">
                                          <p:val>
                                            <p:strVal val="#ppt_h"/>
                                          </p:val>
                                        </p:tav>
                                      </p:tavLst>
                                    </p:anim>
                                    <p:animEffect transition="in" filter="fade">
                                      <p:cBhvr>
                                        <p:cTn id="6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3" grpId="0"/>
      <p:bldP spid="34" grpId="0"/>
      <p:bldP spid="35" grpId="0"/>
      <p:bldP spid="18" grpId="0"/>
      <p:bldP spid="2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00057" y="1553779"/>
            <a:ext cx="9617853" cy="4520478"/>
          </a:xfrm>
        </p:spPr>
        <p:txBody>
          <a:bodyPr>
            <a:noAutofit/>
          </a:bodyPr>
          <a:lstStyle/>
          <a:p>
            <a:pPr algn="r">
              <a:lnSpc>
                <a:spcPct val="150000"/>
              </a:lnSpc>
            </a:pPr>
            <a:r>
              <a:rPr lang="fa-IR" sz="3800" dirty="0"/>
              <a:t>کمک های هرچند کوچک برای</a:t>
            </a:r>
          </a:p>
          <a:p>
            <a:pPr lvl="1">
              <a:lnSpc>
                <a:spcPct val="150000"/>
              </a:lnSpc>
            </a:pPr>
            <a:r>
              <a:rPr lang="fa-IR" sz="3400" dirty="0"/>
              <a:t>افتخار کردن (جایگاه مادر باردار)</a:t>
            </a:r>
          </a:p>
          <a:p>
            <a:pPr lvl="1">
              <a:lnSpc>
                <a:spcPct val="150000"/>
              </a:lnSpc>
            </a:pPr>
            <a:r>
              <a:rPr lang="fa-IR" sz="3400" dirty="0"/>
              <a:t>نگهداری</a:t>
            </a:r>
          </a:p>
          <a:p>
            <a:pPr lvl="1">
              <a:lnSpc>
                <a:spcPct val="150000"/>
              </a:lnSpc>
            </a:pPr>
            <a:r>
              <a:rPr lang="fa-IR" sz="3400" dirty="0"/>
              <a:t>درمانی</a:t>
            </a:r>
          </a:p>
          <a:p>
            <a:pPr lvl="1">
              <a:lnSpc>
                <a:spcPct val="150000"/>
              </a:lnSpc>
            </a:pPr>
            <a:r>
              <a:rPr lang="fa-IR" sz="3400" dirty="0"/>
              <a:t>فرهنگی</a:t>
            </a:r>
          </a:p>
          <a:p>
            <a:pPr lvl="1">
              <a:lnSpc>
                <a:spcPct val="150000"/>
              </a:lnSpc>
            </a:pPr>
            <a:r>
              <a:rPr lang="fa-IR" sz="3400" dirty="0"/>
              <a:t>هزینه ها</a:t>
            </a:r>
          </a:p>
        </p:txBody>
      </p:sp>
      <p:sp>
        <p:nvSpPr>
          <p:cNvPr id="3" name="Title 2"/>
          <p:cNvSpPr>
            <a:spLocks noGrp="1"/>
          </p:cNvSpPr>
          <p:nvPr>
            <p:ph type="title"/>
          </p:nvPr>
        </p:nvSpPr>
        <p:spPr>
          <a:xfrm>
            <a:off x="279785" y="93134"/>
            <a:ext cx="10515600" cy="1325563"/>
          </a:xfrm>
        </p:spPr>
        <p:txBody>
          <a:bodyPr>
            <a:normAutofit/>
          </a:bodyPr>
          <a:lstStyle/>
          <a:p>
            <a:r>
              <a:rPr lang="fa-IR" sz="4400" dirty="0"/>
              <a:t>حمایت از مادران برای مادری</a:t>
            </a:r>
            <a:endParaRPr lang="en-US" sz="4400" dirty="0"/>
          </a:p>
        </p:txBody>
      </p:sp>
    </p:spTree>
    <p:extLst>
      <p:ext uri="{BB962C8B-B14F-4D97-AF65-F5344CB8AC3E}">
        <p14:creationId xmlns:p14="http://schemas.microsoft.com/office/powerpoint/2010/main" val="205774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35140" y="1542806"/>
            <a:ext cx="9617853" cy="4520478"/>
          </a:xfrm>
        </p:spPr>
        <p:txBody>
          <a:bodyPr>
            <a:noAutofit/>
          </a:bodyPr>
          <a:lstStyle/>
          <a:p>
            <a:pPr algn="r">
              <a:lnSpc>
                <a:spcPct val="200000"/>
              </a:lnSpc>
            </a:pPr>
            <a:r>
              <a:rPr lang="fa-IR" sz="3700" dirty="0"/>
              <a:t>فرزنددار شدن در دوره عقد (قبل از مراسم ازدواج)</a:t>
            </a:r>
          </a:p>
          <a:p>
            <a:pPr algn="r">
              <a:lnSpc>
                <a:spcPct val="200000"/>
              </a:lnSpc>
            </a:pPr>
            <a:r>
              <a:rPr lang="fa-IR" sz="3700" dirty="0"/>
              <a:t>نگهداری از فرزند دیگران</a:t>
            </a:r>
          </a:p>
          <a:p>
            <a:pPr algn="r">
              <a:lnSpc>
                <a:spcPct val="200000"/>
              </a:lnSpc>
            </a:pPr>
            <a:r>
              <a:rPr lang="fa-IR" sz="3700" dirty="0"/>
              <a:t>زیبا نبودن یا بیماری فرزند</a:t>
            </a:r>
          </a:p>
          <a:p>
            <a:pPr algn="r">
              <a:lnSpc>
                <a:spcPct val="200000"/>
              </a:lnSpc>
            </a:pPr>
            <a:r>
              <a:rPr lang="fa-IR" sz="3700" dirty="0"/>
              <a:t>خوشبخت ندیدن به خاطر ضعف در امکانات</a:t>
            </a:r>
            <a:endParaRPr lang="en-US" sz="3700" dirty="0"/>
          </a:p>
        </p:txBody>
      </p:sp>
      <p:sp>
        <p:nvSpPr>
          <p:cNvPr id="3" name="Title 2"/>
          <p:cNvSpPr>
            <a:spLocks noGrp="1"/>
          </p:cNvSpPr>
          <p:nvPr>
            <p:ph type="title"/>
          </p:nvPr>
        </p:nvSpPr>
        <p:spPr>
          <a:xfrm>
            <a:off x="279785" y="93134"/>
            <a:ext cx="10515600" cy="1325563"/>
          </a:xfrm>
        </p:spPr>
        <p:txBody>
          <a:bodyPr>
            <a:normAutofit/>
          </a:bodyPr>
          <a:lstStyle/>
          <a:p>
            <a:r>
              <a:rPr lang="fa-IR" sz="4400" dirty="0"/>
              <a:t>مقابله با تابوهای اجتماعی</a:t>
            </a:r>
            <a:endParaRPr lang="en-US" sz="4400" dirty="0"/>
          </a:p>
        </p:txBody>
      </p:sp>
    </p:spTree>
    <p:extLst>
      <p:ext uri="{BB962C8B-B14F-4D97-AF65-F5344CB8AC3E}">
        <p14:creationId xmlns:p14="http://schemas.microsoft.com/office/powerpoint/2010/main" val="8970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35140" y="1542806"/>
            <a:ext cx="9617853" cy="4520478"/>
          </a:xfrm>
        </p:spPr>
        <p:txBody>
          <a:bodyPr>
            <a:noAutofit/>
          </a:bodyPr>
          <a:lstStyle/>
          <a:p>
            <a:pPr algn="r">
              <a:lnSpc>
                <a:spcPct val="200000"/>
              </a:lnSpc>
            </a:pPr>
            <a:r>
              <a:rPr lang="fa-IR" sz="3600" dirty="0"/>
              <a:t>تجربه نگاری (جریان پژوهش در حوزه مهارت)</a:t>
            </a:r>
          </a:p>
          <a:p>
            <a:pPr algn="r">
              <a:lnSpc>
                <a:spcPct val="200000"/>
              </a:lnSpc>
            </a:pPr>
            <a:r>
              <a:rPr lang="fa-IR" sz="3600" dirty="0"/>
              <a:t>تقدیر از پزشکان حامی جنین و مادر</a:t>
            </a:r>
          </a:p>
          <a:p>
            <a:pPr algn="r">
              <a:lnSpc>
                <a:spcPct val="200000"/>
              </a:lnSpc>
            </a:pPr>
            <a:r>
              <a:rPr lang="fa-IR" sz="3600" dirty="0"/>
              <a:t>تقدیر از قبول فرزند به عنوان دایگی یا فرزندخواندگی</a:t>
            </a:r>
          </a:p>
          <a:p>
            <a:pPr algn="r">
              <a:lnSpc>
                <a:spcPct val="200000"/>
              </a:lnSpc>
            </a:pPr>
            <a:r>
              <a:rPr lang="fa-IR" sz="3600" dirty="0"/>
              <a:t>کاهش بار روانی و اقتصادی معلولین از خانواده ها</a:t>
            </a:r>
            <a:endParaRPr lang="en-US" sz="3600" dirty="0"/>
          </a:p>
        </p:txBody>
      </p:sp>
      <p:sp>
        <p:nvSpPr>
          <p:cNvPr id="3" name="Title 2"/>
          <p:cNvSpPr>
            <a:spLocks noGrp="1"/>
          </p:cNvSpPr>
          <p:nvPr>
            <p:ph type="title"/>
          </p:nvPr>
        </p:nvSpPr>
        <p:spPr>
          <a:xfrm>
            <a:off x="279785" y="93134"/>
            <a:ext cx="10515600" cy="1325563"/>
          </a:xfrm>
        </p:spPr>
        <p:txBody>
          <a:bodyPr>
            <a:normAutofit/>
          </a:bodyPr>
          <a:lstStyle/>
          <a:p>
            <a:r>
              <a:rPr lang="fa-IR" sz="4400" dirty="0"/>
              <a:t>دیگر فعالیت ها</a:t>
            </a:r>
            <a:endParaRPr lang="en-US" sz="4400" dirty="0"/>
          </a:p>
        </p:txBody>
      </p:sp>
    </p:spTree>
    <p:extLst>
      <p:ext uri="{BB962C8B-B14F-4D97-AF65-F5344CB8AC3E}">
        <p14:creationId xmlns:p14="http://schemas.microsoft.com/office/powerpoint/2010/main" val="370817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2066" y="2877039"/>
            <a:ext cx="9331037" cy="1144298"/>
          </a:xfrm>
        </p:spPr>
        <p:txBody>
          <a:bodyPr>
            <a:normAutofit/>
          </a:bodyPr>
          <a:lstStyle/>
          <a:p>
            <a:r>
              <a:rPr lang="fa-IR" sz="6600" dirty="0"/>
              <a:t>چرا باید قدمی بردارم؟</a:t>
            </a:r>
            <a:endParaRPr lang="en-US" sz="6600" dirty="0"/>
          </a:p>
        </p:txBody>
      </p:sp>
    </p:spTree>
    <p:extLst>
      <p:ext uri="{BB962C8B-B14F-4D97-AF65-F5344CB8AC3E}">
        <p14:creationId xmlns:p14="http://schemas.microsoft.com/office/powerpoint/2010/main" val="256687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6896" y="2885831"/>
            <a:ext cx="9331037" cy="1144298"/>
          </a:xfrm>
        </p:spPr>
        <p:txBody>
          <a:bodyPr>
            <a:normAutofit/>
          </a:bodyPr>
          <a:lstStyle/>
          <a:p>
            <a:r>
              <a:rPr lang="fa-IR" dirty="0"/>
              <a:t>مشارکت و معاونت در اسقاط و قتل جنین</a:t>
            </a:r>
            <a:endParaRPr lang="en-US" dirty="0"/>
          </a:p>
        </p:txBody>
      </p:sp>
      <p:sp>
        <p:nvSpPr>
          <p:cNvPr id="3" name="Subtitle 2"/>
          <p:cNvSpPr>
            <a:spLocks noGrp="1"/>
          </p:cNvSpPr>
          <p:nvPr>
            <p:ph type="subTitle" idx="1"/>
          </p:nvPr>
        </p:nvSpPr>
        <p:spPr>
          <a:xfrm>
            <a:off x="216341" y="4473679"/>
            <a:ext cx="9892148" cy="2111760"/>
          </a:xfrm>
        </p:spPr>
        <p:txBody>
          <a:bodyPr>
            <a:noAutofit/>
          </a:bodyPr>
          <a:lstStyle/>
          <a:p>
            <a:pPr>
              <a:lnSpc>
                <a:spcPct val="170000"/>
              </a:lnSpc>
            </a:pPr>
            <a:r>
              <a:rPr lang="fa-IR" sz="2400" dirty="0"/>
              <a:t>برای کسانی که </a:t>
            </a:r>
            <a:r>
              <a:rPr lang="fa-IR" sz="2400" dirty="0">
                <a:solidFill>
                  <a:srgbClr val="FFFF00"/>
                </a:solidFill>
              </a:rPr>
              <a:t>به طور مستقیم در اسقاط و قتل جنین</a:t>
            </a:r>
            <a:r>
              <a:rPr lang="fa-IR" sz="2400" dirty="0"/>
              <a:t> نقشی ندارند </a:t>
            </a:r>
          </a:p>
          <a:p>
            <a:pPr>
              <a:lnSpc>
                <a:spcPct val="170000"/>
              </a:lnSpc>
            </a:pPr>
            <a:r>
              <a:rPr lang="fa-IR" sz="2400" dirty="0"/>
              <a:t>ولی می توانند </a:t>
            </a:r>
            <a:r>
              <a:rPr lang="fa-IR" sz="2400" dirty="0">
                <a:solidFill>
                  <a:srgbClr val="FFFF00"/>
                </a:solidFill>
              </a:rPr>
              <a:t>با بیان یا عمل خود</a:t>
            </a:r>
            <a:r>
              <a:rPr lang="fa-IR" sz="2400" dirty="0"/>
              <a:t>، به </a:t>
            </a:r>
            <a:r>
              <a:rPr lang="fa-IR" sz="2400" dirty="0">
                <a:solidFill>
                  <a:srgbClr val="FFFF00"/>
                </a:solidFill>
              </a:rPr>
              <a:t>کاهش</a:t>
            </a:r>
            <a:r>
              <a:rPr lang="fa-IR" sz="2400" dirty="0"/>
              <a:t> آن کمک کنند</a:t>
            </a:r>
          </a:p>
        </p:txBody>
      </p:sp>
    </p:spTree>
    <p:extLst>
      <p:ext uri="{BB962C8B-B14F-4D97-AF65-F5344CB8AC3E}">
        <p14:creationId xmlns:p14="http://schemas.microsoft.com/office/powerpoint/2010/main" val="178163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808" y="70073"/>
            <a:ext cx="10515600" cy="1325563"/>
          </a:xfrm>
        </p:spPr>
        <p:txBody>
          <a:bodyPr/>
          <a:lstStyle/>
          <a:p>
            <a:r>
              <a:rPr lang="fa-IR" dirty="0"/>
              <a:t>زشتی قتل (برای موارد بعد از ولوج)</a:t>
            </a:r>
          </a:p>
        </p:txBody>
      </p:sp>
      <p:sp>
        <p:nvSpPr>
          <p:cNvPr id="3" name="Text Placeholder 2"/>
          <p:cNvSpPr>
            <a:spLocks noGrp="1"/>
          </p:cNvSpPr>
          <p:nvPr>
            <p:ph type="body" sz="quarter" idx="13"/>
          </p:nvPr>
        </p:nvSpPr>
        <p:spPr>
          <a:xfrm>
            <a:off x="333808" y="1500565"/>
            <a:ext cx="10670178" cy="4577506"/>
          </a:xfrm>
        </p:spPr>
        <p:txBody>
          <a:bodyPr>
            <a:noAutofit/>
          </a:bodyPr>
          <a:lstStyle/>
          <a:p>
            <a:pPr marL="0" indent="0" algn="ctr">
              <a:lnSpc>
                <a:spcPct val="150000"/>
              </a:lnSpc>
              <a:buNone/>
            </a:pPr>
            <a:r>
              <a:rPr lang="ar-SA" sz="1400" b="1" dirty="0">
                <a:cs typeface="B Mitra" pitchFamily="2" charset="-78"/>
              </a:rPr>
              <a:t>عَلِيُّ بْنُ إِبْرَاهِيمَ عَنْ أَبِيهِ عَنِ ابْنِ أَبِي عُمَيْرٍ عَنْ عَبْدِ الرَّحْمَنِ بْنِ الْحَجَّاجِ عَنْ عُبَيْدِ بْنِ زُرَارَةَ قَالَ: </a:t>
            </a:r>
          </a:p>
          <a:p>
            <a:pPr marL="0" indent="0" algn="ctr">
              <a:lnSpc>
                <a:spcPct val="150000"/>
              </a:lnSpc>
              <a:buNone/>
            </a:pPr>
            <a:r>
              <a:rPr lang="ar-SA" sz="2100" b="1" dirty="0">
                <a:cs typeface="B Mitra" pitchFamily="2" charset="-78"/>
              </a:rPr>
              <a:t>سأَلْتُ أَبَا عَبْدِ اللَّهِ ع عَنِ الْكَبَائِرِ فَقَالَ هُنَّ فِي كِتَابِ عَلِيٍّ ع </a:t>
            </a:r>
            <a:r>
              <a:rPr lang="ar-SA" sz="2100" b="1" dirty="0">
                <a:solidFill>
                  <a:srgbClr val="FFFF00"/>
                </a:solidFill>
                <a:cs typeface="B Mitra" pitchFamily="2" charset="-78"/>
              </a:rPr>
              <a:t>سَبْعٌ</a:t>
            </a:r>
            <a:r>
              <a:rPr lang="ar-SA" sz="2100" b="1" dirty="0">
                <a:cs typeface="B Mitra" pitchFamily="2" charset="-78"/>
              </a:rPr>
              <a:t>‏ </a:t>
            </a:r>
            <a:r>
              <a:rPr lang="ar-SA" sz="2100" b="1" dirty="0">
                <a:solidFill>
                  <a:srgbClr val="FFFF00"/>
                </a:solidFill>
                <a:cs typeface="B Mitra" pitchFamily="2" charset="-78"/>
              </a:rPr>
              <a:t>الْكُفْرُ بِاللَّهِ‏ وَ قَتْلُ النَّفْسِ وَ عُقُوقُ الْوَالِدَيْنِ </a:t>
            </a:r>
            <a:r>
              <a:rPr lang="ar-SA" sz="2100" b="1" dirty="0">
                <a:cs typeface="B Mitra" pitchFamily="2" charset="-78"/>
              </a:rPr>
              <a:t>وَ أَكْلُ الرِّبَا بَعْدَ الْبَيِّنَةِ وَ أَكْلُ مَالِ الْيَتِيمِ ظُلْماً وَ الْفِرَارُ مِنَ الزَّحْفِ</a:t>
            </a:r>
            <a:r>
              <a:rPr lang="fa-IR" sz="2100" b="1" dirty="0">
                <a:cs typeface="B Mitra" pitchFamily="2" charset="-78"/>
              </a:rPr>
              <a:t> (لشگر و میدان نبرد)</a:t>
            </a:r>
            <a:r>
              <a:rPr lang="ar-SA" sz="2100" b="1" dirty="0">
                <a:cs typeface="B Mitra" pitchFamily="2" charset="-78"/>
              </a:rPr>
              <a:t> وَ التَّعَرُّبُ بَعْدَ الْهِجْرَةِ </a:t>
            </a:r>
            <a:r>
              <a:rPr lang="ar-SA" sz="1400" b="1" dirty="0">
                <a:cs typeface="B Mitra" pitchFamily="2" charset="-78"/>
              </a:rPr>
              <a:t>(الكافي (ط - الإسلامية) ؛ ج‏2 ؛ ص278)</a:t>
            </a:r>
          </a:p>
          <a:p>
            <a:pPr marL="0" indent="0" algn="ctr">
              <a:lnSpc>
                <a:spcPct val="150000"/>
              </a:lnSpc>
              <a:buNone/>
            </a:pPr>
            <a:endParaRPr lang="ar-SA" sz="800" b="1" dirty="0">
              <a:cs typeface="B Mitra" pitchFamily="2" charset="-78"/>
            </a:endParaRPr>
          </a:p>
          <a:p>
            <a:pPr marL="0" indent="0" algn="ctr">
              <a:lnSpc>
                <a:spcPct val="150000"/>
              </a:lnSpc>
              <a:buNone/>
            </a:pPr>
            <a:r>
              <a:rPr lang="ar-SA" sz="1400" b="1" dirty="0">
                <a:cs typeface="B Mitra" pitchFamily="2" charset="-78"/>
              </a:rPr>
              <a:t>عَلِيُّ بْنُ إِبْرَاهِيمَ عَنْ مُحَمَّدِ بْنِ عِيسَى عَنْ يُونُسَ عَنْ عَبْدِ اللَّهِ بْنِ مُسْكَانَ عَنْ مُحَمَّدِ بْنِ مُسْلِمٍ</a:t>
            </a:r>
          </a:p>
          <a:p>
            <a:pPr marL="0" indent="0" algn="ctr">
              <a:lnSpc>
                <a:spcPct val="150000"/>
              </a:lnSpc>
              <a:buNone/>
            </a:pPr>
            <a:r>
              <a:rPr lang="ar-SA" sz="2200" b="1" dirty="0">
                <a:cs typeface="B Mitra" pitchFamily="2" charset="-78"/>
              </a:rPr>
              <a:t>ع</a:t>
            </a:r>
            <a:r>
              <a:rPr lang="ar-SA" sz="2100" b="1" dirty="0">
                <a:cs typeface="B Mitra" pitchFamily="2" charset="-78"/>
              </a:rPr>
              <a:t>َنْ أَبِي عَبْدِ اللَّهِ ع قَالَ سَمِعْتُهُ يَقُولُ‏ </a:t>
            </a:r>
            <a:r>
              <a:rPr lang="ar-SA" sz="2100" b="1" dirty="0">
                <a:solidFill>
                  <a:srgbClr val="FFFF00"/>
                </a:solidFill>
                <a:cs typeface="B Mitra" pitchFamily="2" charset="-78"/>
              </a:rPr>
              <a:t>الْكَبَائِرُ سَبْعٌ‏ قَتْلُ الْمُؤْمِنِ مُتَعَمِّداً وَ قَذْفُ الْمُحْصَنَةِ </a:t>
            </a:r>
            <a:r>
              <a:rPr lang="ar-SA" sz="2100" b="1" dirty="0">
                <a:cs typeface="B Mitra" pitchFamily="2" charset="-78"/>
              </a:rPr>
              <a:t>وَ الْفِرَارُ مِنَ الزَّحْفِ وَ التَّعَرُّبُ بَعْدَ الْهِجْرَةِ وَ أَكْلُ مَالِ الْيَتِيمِ ظُلْماً وَ أَكْلُ الرِّبَا بَعْدَ الْبَيِّنَةِ وَ كُلُّ مَا أَوْجَبَ اللَّهُ عَلَيْهِ النَّارَ</a:t>
            </a:r>
            <a:r>
              <a:rPr lang="ar-SA" sz="2200" b="1" dirty="0">
                <a:cs typeface="B Mitra" pitchFamily="2" charset="-78"/>
              </a:rPr>
              <a:t>.</a:t>
            </a:r>
            <a:r>
              <a:rPr lang="ar-SA" sz="1400" b="1" dirty="0">
                <a:cs typeface="B Mitra" pitchFamily="2" charset="-78"/>
              </a:rPr>
              <a:t> (الكافي (ط - الإسلامية) ؛ ج‏2 ؛ ص277)</a:t>
            </a:r>
          </a:p>
          <a:p>
            <a:pPr marL="0" indent="0" algn="ctr">
              <a:lnSpc>
                <a:spcPct val="150000"/>
              </a:lnSpc>
              <a:buNone/>
            </a:pPr>
            <a:endParaRPr lang="ar-SA" sz="800" b="1" dirty="0">
              <a:cs typeface="B Mitra" pitchFamily="2" charset="-78"/>
            </a:endParaRPr>
          </a:p>
          <a:p>
            <a:pPr marL="0" indent="0" algn="ctr">
              <a:lnSpc>
                <a:spcPct val="150000"/>
              </a:lnSpc>
              <a:buNone/>
            </a:pPr>
            <a:r>
              <a:rPr lang="ar-SA" sz="1400" b="1" dirty="0">
                <a:cs typeface="B Mitra" pitchFamily="2" charset="-78"/>
              </a:rPr>
              <a:t>الْحُسَيْنُ بْنُ مُحَمَّدٍ عَنْ مُعَلَّى بْنِ مُحَمَّدٍ عَنِ الْوَشَّاءِ عَنْ أَبَانٍ عَنْ أَبِي بَصِيرٍ</a:t>
            </a:r>
          </a:p>
          <a:p>
            <a:pPr marL="0" indent="0" algn="ctr">
              <a:lnSpc>
                <a:spcPct val="150000"/>
              </a:lnSpc>
              <a:buNone/>
            </a:pPr>
            <a:r>
              <a:rPr lang="ar-SA" sz="1800" b="1" dirty="0">
                <a:cs typeface="B Mitra" pitchFamily="2" charset="-78"/>
              </a:rPr>
              <a:t>عَنْ أَبِي عَبْدِ اللَّهِ ع قَالَ سَمِعْتُهُ يَقُولُ‏ الْكَبَائِرُ سَبْعَةٌ مِنْهَا </a:t>
            </a:r>
            <a:r>
              <a:rPr lang="ar-SA" sz="1800" b="1" dirty="0">
                <a:solidFill>
                  <a:srgbClr val="FFFF00"/>
                </a:solidFill>
                <a:cs typeface="B Mitra" pitchFamily="2" charset="-78"/>
              </a:rPr>
              <a:t>قَتْلُ النَّفْسِ مُتَعَمِّداً وَ الشِّرْكُ بِاللَّهِ الْعَظِيمِ </a:t>
            </a:r>
            <a:r>
              <a:rPr lang="ar-SA" sz="1800" b="1" dirty="0">
                <a:cs typeface="B Mitra" pitchFamily="2" charset="-78"/>
              </a:rPr>
              <a:t>وَ قَذْفُ الْمُحْصَنَةِ وَ أَكْلُ الرِّبَا بَعْدَ الْبَيِّنَةِ وَ الْفِرَارُ مِنَ الزَّحْفِ وَ التَّعَرُّبُ بَعْدَ الْهِجْرَةِ وَ عُقُوقُ الْوَالِدَيْنِ وَ أكْلُ مَالِ الْيَتِيمِ ظُلْماً قَالَ وَ التَّعَرُّبُ وَ الشِّرْكُ وَاحِدٌ.</a:t>
            </a:r>
            <a:r>
              <a:rPr lang="fa-IR" sz="1800" b="1" dirty="0">
                <a:cs typeface="B Mitra" pitchFamily="2" charset="-78"/>
              </a:rPr>
              <a:t> </a:t>
            </a:r>
            <a:r>
              <a:rPr lang="fa-IR" sz="1400" b="1" dirty="0">
                <a:cs typeface="B Mitra" pitchFamily="2" charset="-78"/>
              </a:rPr>
              <a:t>(الكافي (ط - الإسلامية) ؛ ج‏2 ؛ ص281)</a:t>
            </a:r>
            <a:endParaRPr lang="ar-SA" sz="2400" b="1" dirty="0">
              <a:cs typeface="B Mitra" pitchFamily="2" charset="-78"/>
            </a:endParaRPr>
          </a:p>
        </p:txBody>
      </p:sp>
    </p:spTree>
    <p:extLst>
      <p:ext uri="{BB962C8B-B14F-4D97-AF65-F5344CB8AC3E}">
        <p14:creationId xmlns:p14="http://schemas.microsoft.com/office/powerpoint/2010/main" val="242240202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1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1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1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1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up)">
                                      <p:cBhvr>
                                        <p:cTn id="32" dur="1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up)">
                                      <p:cBhvr>
                                        <p:cTn id="37" dur="1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03" y="147501"/>
            <a:ext cx="10515600" cy="1325563"/>
          </a:xfrm>
        </p:spPr>
        <p:txBody>
          <a:bodyPr/>
          <a:lstStyle/>
          <a:p>
            <a:r>
              <a:rPr lang="fa-IR" dirty="0"/>
              <a:t>روایات مربوط به یاری ستمگر و یاری مظلوم</a:t>
            </a:r>
          </a:p>
        </p:txBody>
      </p:sp>
      <p:sp>
        <p:nvSpPr>
          <p:cNvPr id="4" name="Text Placeholder 3"/>
          <p:cNvSpPr>
            <a:spLocks noGrp="1"/>
          </p:cNvSpPr>
          <p:nvPr>
            <p:ph type="body" sz="quarter" idx="13"/>
          </p:nvPr>
        </p:nvSpPr>
        <p:spPr>
          <a:xfrm>
            <a:off x="453127" y="1694445"/>
            <a:ext cx="10211551" cy="4590853"/>
          </a:xfrm>
        </p:spPr>
        <p:txBody>
          <a:bodyPr>
            <a:normAutofit fontScale="85000" lnSpcReduction="20000"/>
          </a:bodyPr>
          <a:lstStyle/>
          <a:p>
            <a:pPr marL="0" indent="0">
              <a:lnSpc>
                <a:spcPct val="100000"/>
              </a:lnSpc>
              <a:buNone/>
            </a:pPr>
            <a:r>
              <a:rPr lang="fa-IR" sz="1800" dirty="0"/>
              <a:t>وَ رَوَى ابْنُ أَبِي عُمَيْرٍ عَنْ غَيْرِ وَاحِدٍ </a:t>
            </a:r>
          </a:p>
          <a:p>
            <a:pPr marL="0" indent="0" algn="ctr">
              <a:lnSpc>
                <a:spcPct val="100000"/>
              </a:lnSpc>
              <a:buNone/>
            </a:pPr>
            <a:r>
              <a:rPr lang="fa-IR" sz="2800" dirty="0"/>
              <a:t>عَنْ أَبِي عَبْدِ اللَّهِ ع قَالَ: مَنْ أَعَانَ عَلَى مُؤْمِنٍ </a:t>
            </a:r>
            <a:r>
              <a:rPr lang="fa-IR" sz="2800" dirty="0">
                <a:solidFill>
                  <a:srgbClr val="FFFF00"/>
                </a:solidFill>
              </a:rPr>
              <a:t>بِشَطْرِ</a:t>
            </a:r>
            <a:r>
              <a:rPr lang="fa-IR" sz="1800" dirty="0">
                <a:solidFill>
                  <a:srgbClr val="FFFF00"/>
                </a:solidFill>
              </a:rPr>
              <a:t> (نصف)</a:t>
            </a:r>
            <a:r>
              <a:rPr lang="fa-IR" sz="2800" dirty="0">
                <a:solidFill>
                  <a:srgbClr val="FFFF00"/>
                </a:solidFill>
              </a:rPr>
              <a:t> كَلِمَةٍ </a:t>
            </a:r>
            <a:r>
              <a:rPr lang="fa-IR" sz="2800" dirty="0"/>
              <a:t>جَاءَ يَوْمَ الْقِيَامَةِ وَ ب</a:t>
            </a:r>
            <a:r>
              <a:rPr lang="fa-IR" sz="2800" dirty="0">
                <a:solidFill>
                  <a:srgbClr val="FFFF00"/>
                </a:solidFill>
              </a:rPr>
              <a:t>َيْنَ عَيْنَيْهِ مَكْتُوبٌ آيِسٌ‏ مِنْ‏ رَحْمَةِ اللَّهِ</a:t>
            </a:r>
            <a:r>
              <a:rPr lang="fa-IR" sz="2800" dirty="0"/>
              <a:t>‏ </a:t>
            </a:r>
          </a:p>
          <a:p>
            <a:pPr marL="0" indent="0" algn="ctr">
              <a:lnSpc>
                <a:spcPct val="100000"/>
              </a:lnSpc>
              <a:buNone/>
            </a:pPr>
            <a:r>
              <a:rPr lang="fa-IR" sz="1800" dirty="0"/>
              <a:t>من لا يحضره الفقيه ؛ ج‏4 ؛ ص94</a:t>
            </a:r>
          </a:p>
          <a:p>
            <a:pPr marL="0" indent="0" algn="ctr">
              <a:lnSpc>
                <a:spcPct val="100000"/>
              </a:lnSpc>
              <a:buNone/>
            </a:pPr>
            <a:endParaRPr lang="fa-IR" sz="2800" dirty="0"/>
          </a:p>
          <a:p>
            <a:pPr marL="0" indent="0">
              <a:lnSpc>
                <a:spcPct val="100000"/>
              </a:lnSpc>
              <a:buNone/>
            </a:pPr>
            <a:r>
              <a:rPr lang="fa-IR" sz="1800" dirty="0"/>
              <a:t>وَ بِهَذَا الْإِسْنَادِ قَالَ </a:t>
            </a:r>
          </a:p>
          <a:p>
            <a:pPr marL="0" indent="0" algn="ctr">
              <a:lnSpc>
                <a:spcPct val="100000"/>
              </a:lnSpc>
              <a:buNone/>
            </a:pPr>
            <a:r>
              <a:rPr lang="fa-IR" sz="2800" dirty="0"/>
              <a:t>قَالَ رَسُولُ اللَّهِ ص‏ مَنْ نَكَثَ بَيْعَةً أَوْ رَفَعَ لِوَاءَ ضَلَالَةٍ أَوْ كَتَمَ عِلْماً أَوِ اعْتَقَلَ مَالًا ظُلْماً </a:t>
            </a:r>
            <a:r>
              <a:rPr lang="fa-IR" sz="2800" dirty="0">
                <a:solidFill>
                  <a:srgbClr val="FFFF00"/>
                </a:solidFill>
              </a:rPr>
              <a:t>أَوْ أَعَانَ‏ ظَالِماً عَلَى ظُلْمِهِ وَ هُوَ يَعْلَمُ أَنَّهُ ظَالِمٌ فَقَدْ بَرِئَ مِنَ الْإِسْلَامِ</a:t>
            </a:r>
          </a:p>
          <a:p>
            <a:pPr marL="0" indent="0" algn="ctr">
              <a:lnSpc>
                <a:spcPct val="100000"/>
              </a:lnSpc>
              <a:buNone/>
            </a:pPr>
            <a:r>
              <a:rPr lang="fa-IR" sz="2400" dirty="0"/>
              <a:t> </a:t>
            </a:r>
            <a:r>
              <a:rPr lang="fa-IR" sz="1800" dirty="0"/>
              <a:t>(بحار الأنوار (ط - بيروت) ؛ ج‏72 ؛ ص379)</a:t>
            </a:r>
          </a:p>
          <a:p>
            <a:pPr marL="0" indent="0" algn="ctr">
              <a:lnSpc>
                <a:spcPct val="100000"/>
              </a:lnSpc>
              <a:buNone/>
            </a:pPr>
            <a:endParaRPr lang="fa-IR" sz="1800" dirty="0"/>
          </a:p>
          <a:p>
            <a:pPr marL="0" indent="0" algn="ctr">
              <a:lnSpc>
                <a:spcPct val="100000"/>
              </a:lnSpc>
              <a:buNone/>
            </a:pPr>
            <a:r>
              <a:rPr lang="fa-IR" sz="3000" dirty="0"/>
              <a:t>عَنِ الصَّادِقِ ع قَالَ: </a:t>
            </a:r>
            <a:r>
              <a:rPr lang="fa-IR" sz="3000" dirty="0">
                <a:solidFill>
                  <a:srgbClr val="FFFF00"/>
                </a:solidFill>
              </a:rPr>
              <a:t>يُسْأَلُ الْمَرْءُ عَنْ جَاهِه</a:t>
            </a:r>
            <a:r>
              <a:rPr lang="fa-IR" sz="3000" dirty="0"/>
              <a:t>ِ كَمَا يُسْأَلُ عَنْ مَالِهِ يَقُولُ </a:t>
            </a:r>
            <a:r>
              <a:rPr lang="fa-IR" sz="3000" dirty="0">
                <a:solidFill>
                  <a:srgbClr val="FFFF00"/>
                </a:solidFill>
              </a:rPr>
              <a:t>جَعَلْتُ لَكَ جَاهاً فَهَلْ‏ نَصَرْتَ‏ بِهِ‏ مَظْلُوماً</a:t>
            </a:r>
            <a:r>
              <a:rPr lang="fa-IR" sz="3000" dirty="0"/>
              <a:t> أَوْ قَمَعْتَ بِهِ ظَالِماً أَوْ أَغَثْتَ بِهِ مَكْرُوبا </a:t>
            </a:r>
          </a:p>
          <a:p>
            <a:pPr marL="0" indent="0" algn="ctr">
              <a:lnSpc>
                <a:spcPct val="100000"/>
              </a:lnSpc>
              <a:buNone/>
            </a:pPr>
            <a:r>
              <a:rPr lang="fa-IR" sz="1900" dirty="0"/>
              <a:t>(مستدرك الوسائل و مستنبط المسائل ؛ ج‏12 ؛ ص429)</a:t>
            </a:r>
          </a:p>
          <a:p>
            <a:pPr marL="0" indent="0" algn="ctr">
              <a:lnSpc>
                <a:spcPct val="100000"/>
              </a:lnSpc>
              <a:buNone/>
            </a:pPr>
            <a:endParaRPr lang="fa-IR" sz="1800" dirty="0"/>
          </a:p>
        </p:txBody>
      </p:sp>
    </p:spTree>
    <p:extLst>
      <p:ext uri="{BB962C8B-B14F-4D97-AF65-F5344CB8AC3E}">
        <p14:creationId xmlns:p14="http://schemas.microsoft.com/office/powerpoint/2010/main" val="29172648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03" y="147501"/>
            <a:ext cx="10515600" cy="1325563"/>
          </a:xfrm>
        </p:spPr>
        <p:txBody>
          <a:bodyPr/>
          <a:lstStyle/>
          <a:p>
            <a:r>
              <a:rPr lang="fa-IR" dirty="0"/>
              <a:t>روایات مربوط به یاری ستمگر و یاری مظلوم</a:t>
            </a:r>
          </a:p>
        </p:txBody>
      </p:sp>
      <p:sp>
        <p:nvSpPr>
          <p:cNvPr id="4" name="Text Placeholder 3"/>
          <p:cNvSpPr>
            <a:spLocks noGrp="1"/>
          </p:cNvSpPr>
          <p:nvPr>
            <p:ph type="body" sz="quarter" idx="13"/>
          </p:nvPr>
        </p:nvSpPr>
        <p:spPr>
          <a:xfrm>
            <a:off x="540094" y="1694445"/>
            <a:ext cx="10037618" cy="5093990"/>
          </a:xfrm>
        </p:spPr>
        <p:txBody>
          <a:bodyPr>
            <a:normAutofit fontScale="85000" lnSpcReduction="20000"/>
          </a:bodyPr>
          <a:lstStyle/>
          <a:p>
            <a:pPr marL="0" indent="0" algn="ctr">
              <a:lnSpc>
                <a:spcPct val="100000"/>
              </a:lnSpc>
              <a:buNone/>
            </a:pPr>
            <a:r>
              <a:rPr lang="fa-IR" sz="2800" dirty="0"/>
              <a:t>قال الرضا ع: ... مَنْ رَضِيَ شَيْئاً كَانَ كَمَنْ أَتَاهُ وَ </a:t>
            </a:r>
            <a:r>
              <a:rPr lang="fa-IR" sz="2800" dirty="0">
                <a:solidFill>
                  <a:srgbClr val="FFFF00"/>
                </a:solidFill>
              </a:rPr>
              <a:t>لَوْ أَنَّ رَجُلًا قُتِلَ بِالْمَشْرِقِ فَرَضِيَ‏ بِقَتْلِهِ‏ رَجُلٌ‏ فِي الْمَغْرِبِ لَكَانَ الرَّاضِي‏ عِنْدَ اللَّهِ عَزَّ وَ جَلَّ شَرِيكَ الْقَاتِل</a:t>
            </a:r>
            <a:r>
              <a:rPr lang="fa-IR" sz="2800" dirty="0"/>
              <a:t>‏.</a:t>
            </a:r>
          </a:p>
          <a:p>
            <a:pPr marL="0" indent="0" algn="ctr">
              <a:lnSpc>
                <a:spcPct val="100000"/>
              </a:lnSpc>
              <a:buNone/>
            </a:pPr>
            <a:r>
              <a:rPr lang="fa-IR" sz="1800" dirty="0"/>
              <a:t>(عيون أخبار الرضا عليه السلام ؛ ج‏1 ؛ ص273)</a:t>
            </a:r>
          </a:p>
          <a:p>
            <a:pPr marL="0" indent="0" algn="ctr">
              <a:lnSpc>
                <a:spcPct val="100000"/>
              </a:lnSpc>
              <a:buNone/>
            </a:pPr>
            <a:endParaRPr lang="fa-IR" sz="1800" dirty="0"/>
          </a:p>
          <a:p>
            <a:pPr marL="0" indent="0" algn="ctr">
              <a:lnSpc>
                <a:spcPct val="100000"/>
              </a:lnSpc>
              <a:buNone/>
            </a:pPr>
            <a:r>
              <a:rPr lang="fa-IR" sz="1800" dirty="0"/>
              <a:t>أَبِي ره قَالَ حَدَّثَنِي سَعْدُ بْنُ عَبْدِ اللَّهِ قَالَ حَدَّثَنِي مُحَمَّدُ بْنُ عِيسَى عَنِ الْحَسَنِ بْنِ مَحْبُوبٍ عَنْ عَبْدِ اللَّهِ بْنِ سِنَانٍ قَالَ </a:t>
            </a:r>
          </a:p>
          <a:p>
            <a:pPr marL="0" indent="0" algn="ctr">
              <a:lnSpc>
                <a:spcPct val="100000"/>
              </a:lnSpc>
              <a:buNone/>
            </a:pPr>
            <a:r>
              <a:rPr lang="fa-IR" sz="2800" dirty="0"/>
              <a:t>سَمِعْتُ أَبَا عَبْدِ اللَّهِ ع يَقُولُ‏ </a:t>
            </a:r>
            <a:r>
              <a:rPr lang="fa-IR" sz="2800" dirty="0">
                <a:solidFill>
                  <a:srgbClr val="FFFF00"/>
                </a:solidFill>
              </a:rPr>
              <a:t>مَنْ أَعَانَ ظَالِماً عَلَى مَظْلُومٍ</a:t>
            </a:r>
            <a:r>
              <a:rPr lang="fa-IR" sz="2800" dirty="0"/>
              <a:t> لَمْ يَزَلِ اللَّهُ عَلَيْهِ سَاخِطاً حَتَّى يَنْزِعَ مِنْ مَعُونَتِهِ. </a:t>
            </a:r>
          </a:p>
          <a:p>
            <a:pPr marL="0" indent="0" algn="ctr">
              <a:lnSpc>
                <a:spcPct val="100000"/>
              </a:lnSpc>
              <a:buNone/>
            </a:pPr>
            <a:r>
              <a:rPr lang="fa-IR" sz="1800" dirty="0"/>
              <a:t>(ثواب الأعمال و عقاب الأعمال، النص، ص: 274)</a:t>
            </a:r>
          </a:p>
          <a:p>
            <a:pPr marL="0" indent="0" algn="ctr">
              <a:lnSpc>
                <a:spcPct val="100000"/>
              </a:lnSpc>
              <a:buNone/>
            </a:pPr>
            <a:endParaRPr lang="fa-IR" sz="1800" dirty="0"/>
          </a:p>
          <a:p>
            <a:pPr marL="0" indent="0" algn="ctr">
              <a:lnSpc>
                <a:spcPct val="100000"/>
              </a:lnSpc>
              <a:buNone/>
            </a:pPr>
            <a:r>
              <a:rPr lang="fa-IR" sz="1600" dirty="0"/>
              <a:t>عيون أخبار الرضا عليه السلام جَعْفَرُ بْنُ نُعَيْمٍ الشَّاذَانِيُّ عَنْ أَحْمَدَ بْنِ إِدْرِيسَ عَنْ إِبْرَاهِيمَ بْنِ هَاشِمٍ عَنْ إِبْرَاهِيمَ بْنِ مُحَمَّدٍ الْهَمَدَانِيِّ </a:t>
            </a:r>
          </a:p>
          <a:p>
            <a:pPr marL="0" indent="0" algn="ctr">
              <a:lnSpc>
                <a:spcPct val="100000"/>
              </a:lnSpc>
              <a:buNone/>
            </a:pPr>
            <a:r>
              <a:rPr lang="fa-IR" sz="2800" dirty="0"/>
              <a:t>قَالَ سَمِعْتُ الرِّضَا ع يَقُولُ‏ مَنْ أَحَبَّ عَاصِياً فَهُوَ عَاصٍ وَ مَنْ أَحَبَّ مُطِيعاً فَهُوَ مُطِيعٌ وَ </a:t>
            </a:r>
            <a:r>
              <a:rPr lang="fa-IR" sz="2800" dirty="0">
                <a:solidFill>
                  <a:srgbClr val="FFFF00"/>
                </a:solidFill>
              </a:rPr>
              <a:t>مَنْ أَعَانَ‏ ظَالِماً فَهُوَ ظَالِمٌ</a:t>
            </a:r>
            <a:r>
              <a:rPr lang="fa-IR" sz="2800" dirty="0"/>
              <a:t> وَ مَنْ خَذَلَ عَادِلًا فَهُوَ خَاذِلٌ إِنَّهُ لَيْسَ بَيْنَ اللَّهِ وَ بَيْنَ أَحَدٍ قَرَابَةٌ وَ لَا يَنَالُ أَحَدٌ وَلَايَةَ اللَّهِ إِلَّا بِالطَّاعَةِ وَ لَقَدْ قَالَ رَسُولُ اللَّهِ ص لِبَنِي عَبْدِ الْمُطَّلِبِ ائْتُونِي بِأَعْمَالِكُمْ لَا بِأَنْسَابِكُمْ وَ أَحْسَابِكُمْ قَالَ اللَّهُ‏ </a:t>
            </a:r>
          </a:p>
          <a:p>
            <a:pPr marL="0" indent="0" algn="ctr">
              <a:lnSpc>
                <a:spcPct val="100000"/>
              </a:lnSpc>
              <a:buNone/>
            </a:pPr>
            <a:r>
              <a:rPr lang="fa-IR" sz="1800" dirty="0"/>
              <a:t>(بحار الأنوار (ط - بيروت) ؛ ج‏7 ؛ ص241)</a:t>
            </a:r>
          </a:p>
          <a:p>
            <a:pPr marL="0" indent="0" algn="ctr">
              <a:lnSpc>
                <a:spcPct val="100000"/>
              </a:lnSpc>
              <a:buNone/>
            </a:pPr>
            <a:endParaRPr lang="fa-IR" sz="2800" dirty="0"/>
          </a:p>
          <a:p>
            <a:pPr marL="0" indent="0" algn="ctr">
              <a:lnSpc>
                <a:spcPct val="100000"/>
              </a:lnSpc>
              <a:buNone/>
            </a:pPr>
            <a:endParaRPr lang="en-US" sz="2800" dirty="0"/>
          </a:p>
        </p:txBody>
      </p:sp>
    </p:spTree>
    <p:extLst>
      <p:ext uri="{BB962C8B-B14F-4D97-AF65-F5344CB8AC3E}">
        <p14:creationId xmlns:p14="http://schemas.microsoft.com/office/powerpoint/2010/main" val="23355085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03" y="147501"/>
            <a:ext cx="10515600" cy="1325563"/>
          </a:xfrm>
        </p:spPr>
        <p:txBody>
          <a:bodyPr/>
          <a:lstStyle/>
          <a:p>
            <a:r>
              <a:rPr lang="fa-IR" dirty="0"/>
              <a:t>نوشته شدن گناه قتل برای دیگران</a:t>
            </a:r>
          </a:p>
        </p:txBody>
      </p:sp>
      <p:sp>
        <p:nvSpPr>
          <p:cNvPr id="4" name="Text Placeholder 3"/>
          <p:cNvSpPr>
            <a:spLocks noGrp="1"/>
          </p:cNvSpPr>
          <p:nvPr>
            <p:ph type="body" sz="quarter" idx="13"/>
          </p:nvPr>
        </p:nvSpPr>
        <p:spPr>
          <a:xfrm>
            <a:off x="540094" y="1703671"/>
            <a:ext cx="10037618" cy="4670877"/>
          </a:xfrm>
        </p:spPr>
        <p:txBody>
          <a:bodyPr>
            <a:normAutofit lnSpcReduction="10000"/>
          </a:bodyPr>
          <a:lstStyle/>
          <a:p>
            <a:pPr marL="0" indent="0" algn="ctr">
              <a:lnSpc>
                <a:spcPct val="150000"/>
              </a:lnSpc>
              <a:buNone/>
            </a:pPr>
            <a:r>
              <a:rPr lang="fa-IR" sz="2000" dirty="0"/>
              <a:t>عن محمد بن الأرقط عن أبي عبد الله ع‏ </a:t>
            </a:r>
          </a:p>
          <a:p>
            <a:pPr marL="0" indent="0" algn="ctr">
              <a:lnSpc>
                <a:spcPct val="150000"/>
              </a:lnSpc>
              <a:buNone/>
            </a:pPr>
            <a:r>
              <a:rPr lang="fa-IR" sz="2400" dirty="0"/>
              <a:t>قال لي تنزل الكوفة قلت: نعم- قال: فترون قتلة الحسين ع بين أظهركم قال: قلت جعلت فداك ما رأيت منهم أحدا- قال: فإذا أنت </a:t>
            </a:r>
            <a:r>
              <a:rPr lang="fa-IR" sz="2400" dirty="0">
                <a:solidFill>
                  <a:srgbClr val="FFFF00"/>
                </a:solidFill>
              </a:rPr>
              <a:t>لا ترى القاتل إلا من قتل أو من وَلِيَ القتل</a:t>
            </a:r>
            <a:r>
              <a:rPr lang="fa-IR" sz="2400" dirty="0"/>
              <a:t>، أ لم تسمع إلى قول الله </a:t>
            </a:r>
          </a:p>
          <a:p>
            <a:pPr marL="0" indent="0" algn="ctr">
              <a:lnSpc>
                <a:spcPct val="150000"/>
              </a:lnSpc>
              <a:buNone/>
            </a:pPr>
            <a:r>
              <a:rPr lang="fa-IR" sz="2400" dirty="0"/>
              <a:t>«قُلْ قَدْ جاءَكُمْ رُسُلٌ مِنْ قَبْلِي بِالْبَيِّناتِ وَ بِالَّذِي قُلْتُمْ- فَلِمَ قَتَلْتُمُوهُمْ إِنْ كُنْتُمْ صادِقِينَ‏» </a:t>
            </a:r>
          </a:p>
          <a:p>
            <a:pPr marL="0" indent="0" algn="ctr">
              <a:lnSpc>
                <a:spcPct val="150000"/>
              </a:lnSpc>
              <a:buNone/>
            </a:pPr>
            <a:r>
              <a:rPr lang="fa-IR" sz="2400" dirty="0">
                <a:solidFill>
                  <a:srgbClr val="FFFF00"/>
                </a:solidFill>
              </a:rPr>
              <a:t>فأي‏ رسول‏ قبل‏ الذي كان محمد ص بين أظهرهم</a:t>
            </a:r>
            <a:r>
              <a:rPr lang="fa-IR" sz="2400" dirty="0"/>
              <a:t>، و لم يكن بينه و بين عيسى رسول، إنما رضوا قتل أولئك فسموا قاتلين‏.</a:t>
            </a:r>
          </a:p>
          <a:p>
            <a:pPr marL="0" indent="0" algn="ctr">
              <a:lnSpc>
                <a:spcPct val="150000"/>
              </a:lnSpc>
              <a:buNone/>
            </a:pPr>
            <a:r>
              <a:rPr lang="fa-IR" sz="1800" dirty="0"/>
              <a:t>(تفسير العياشي ؛ ج‏1 ؛ ص209)</a:t>
            </a:r>
            <a:endParaRPr lang="en-US" sz="1800" dirty="0"/>
          </a:p>
        </p:txBody>
      </p:sp>
    </p:spTree>
    <p:extLst>
      <p:ext uri="{BB962C8B-B14F-4D97-AF65-F5344CB8AC3E}">
        <p14:creationId xmlns:p14="http://schemas.microsoft.com/office/powerpoint/2010/main" val="42021204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9529" y="822803"/>
            <a:ext cx="10858500" cy="707886"/>
          </a:xfrm>
          <a:prstGeom prst="rect">
            <a:avLst/>
          </a:prstGeom>
          <a:noFill/>
        </p:spPr>
        <p:txBody>
          <a:bodyPr wrap="square" rtlCol="0">
            <a:spAutoFit/>
          </a:bodyPr>
          <a:lstStyle/>
          <a:p>
            <a:pPr algn="ctr" rtl="1"/>
            <a:r>
              <a:rPr lang="fa-IR" sz="4000" dirty="0">
                <a:solidFill>
                  <a:srgbClr val="FFC000"/>
                </a:solidFill>
                <a:cs typeface="B Yekan" panose="00000400000000000000" pitchFamily="2" charset="-78"/>
              </a:rPr>
              <a:t>راهکارهای قدم برداشتن برای نجات جان جنین ها</a:t>
            </a:r>
            <a:endParaRPr lang="en-US" sz="4000" dirty="0">
              <a:solidFill>
                <a:srgbClr val="FFC000"/>
              </a:solidFill>
              <a:cs typeface="B Yekan" panose="00000400000000000000" pitchFamily="2" charset="-78"/>
            </a:endParaRPr>
          </a:p>
        </p:txBody>
      </p:sp>
      <p:sp>
        <p:nvSpPr>
          <p:cNvPr id="9" name="Rectangle 8"/>
          <p:cNvSpPr/>
          <p:nvPr/>
        </p:nvSpPr>
        <p:spPr>
          <a:xfrm>
            <a:off x="308344" y="1412597"/>
            <a:ext cx="8677394" cy="5049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r" rtl="1">
              <a:lnSpc>
                <a:spcPct val="150000"/>
              </a:lnSpc>
              <a:buFont typeface="Arial" panose="020B0604020202020204" pitchFamily="34" charset="0"/>
              <a:buChar char="•"/>
            </a:pPr>
            <a:r>
              <a:rPr lang="fa-IR" sz="2800" b="1" dirty="0">
                <a:solidFill>
                  <a:schemeClr val="bg1"/>
                </a:solidFill>
                <a:cs typeface="B Mitra" pitchFamily="2" charset="-78"/>
              </a:rPr>
              <a:t>دیدگاه های نادرست درباره فرزند را اصلاح کنیم.</a:t>
            </a:r>
          </a:p>
          <a:p>
            <a:pPr marL="571500" indent="-571500" algn="r" rtl="1">
              <a:lnSpc>
                <a:spcPct val="150000"/>
              </a:lnSpc>
              <a:buFont typeface="Arial" panose="020B0604020202020204" pitchFamily="34" charset="0"/>
              <a:buChar char="•"/>
            </a:pPr>
            <a:r>
              <a:rPr lang="fa-IR" sz="2800" b="1" dirty="0">
                <a:solidFill>
                  <a:schemeClr val="bg1"/>
                </a:solidFill>
                <a:cs typeface="B Mitra" pitchFamily="2" charset="-78"/>
              </a:rPr>
              <a:t>حرمت آن را درک و برای جامعه تبیین کنیم.</a:t>
            </a:r>
          </a:p>
          <a:p>
            <a:pPr marL="571500" indent="-571500" algn="r" rtl="1">
              <a:lnSpc>
                <a:spcPct val="150000"/>
              </a:lnSpc>
              <a:buFont typeface="Arial" panose="020B0604020202020204" pitchFamily="34" charset="0"/>
              <a:buChar char="•"/>
            </a:pPr>
            <a:r>
              <a:rPr lang="fa-IR" sz="2800" b="1" dirty="0">
                <a:solidFill>
                  <a:schemeClr val="bg1"/>
                </a:solidFill>
                <a:cs typeface="B Mitra" pitchFamily="2" charset="-78"/>
              </a:rPr>
              <a:t>به خانواده های ضعیف در سرپرستی کمک کنیم.</a:t>
            </a:r>
          </a:p>
          <a:p>
            <a:pPr marL="571500" indent="-571500" algn="r" rtl="1">
              <a:lnSpc>
                <a:spcPct val="150000"/>
              </a:lnSpc>
              <a:buFont typeface="Arial" panose="020B0604020202020204" pitchFamily="34" charset="0"/>
              <a:buChar char="•"/>
            </a:pPr>
            <a:r>
              <a:rPr lang="fa-IR" sz="2800" b="1" dirty="0">
                <a:solidFill>
                  <a:schemeClr val="bg1"/>
                </a:solidFill>
                <a:cs typeface="B Mitra" pitchFamily="2" charset="-78"/>
              </a:rPr>
              <a:t>برای اصلاح قوانین و روندهای نادرست، مطالبه کنیم.</a:t>
            </a:r>
          </a:p>
          <a:p>
            <a:pPr marL="571500" indent="-571500" algn="r" rtl="1">
              <a:lnSpc>
                <a:spcPct val="150000"/>
              </a:lnSpc>
              <a:buFont typeface="Arial" panose="020B0604020202020204" pitchFamily="34" charset="0"/>
              <a:buChar char="•"/>
            </a:pPr>
            <a:r>
              <a:rPr lang="fa-IR" sz="2400" b="1" dirty="0">
                <a:solidFill>
                  <a:schemeClr val="bg1"/>
                </a:solidFill>
                <a:cs typeface="B Mitra" pitchFamily="2" charset="-78"/>
              </a:rPr>
              <a:t>غیرعقلانی بودن بهانه های قتل جنین را برای جامعه توضیح دهیم.</a:t>
            </a:r>
          </a:p>
          <a:p>
            <a:pPr marL="571500" indent="-571500" algn="r" rtl="1">
              <a:lnSpc>
                <a:spcPct val="150000"/>
              </a:lnSpc>
              <a:buFont typeface="Arial" panose="020B0604020202020204" pitchFamily="34" charset="0"/>
              <a:buChar char="•"/>
            </a:pPr>
            <a:r>
              <a:rPr lang="fa-IR" sz="2400" b="1" dirty="0">
                <a:solidFill>
                  <a:schemeClr val="bg1"/>
                </a:solidFill>
                <a:cs typeface="B Mitra" pitchFamily="2" charset="-78"/>
              </a:rPr>
              <a:t>با تبیین جایگاه الهی انسان، نگاه به فرزند انسان را اصلاح کنیم.</a:t>
            </a:r>
          </a:p>
          <a:p>
            <a:pPr marL="571500" indent="-571500" algn="r" rtl="1">
              <a:lnSpc>
                <a:spcPct val="150000"/>
              </a:lnSpc>
              <a:buFont typeface="Arial" panose="020B0604020202020204" pitchFamily="34" charset="0"/>
              <a:buChar char="•"/>
            </a:pPr>
            <a:r>
              <a:rPr lang="fa-IR" sz="2400" b="1" dirty="0">
                <a:solidFill>
                  <a:schemeClr val="bg1"/>
                </a:solidFill>
                <a:cs typeface="B Mitra" pitchFamily="2" charset="-78"/>
              </a:rPr>
              <a:t>با تبیین جایگاه الهی انسان، نگاه به معلولین را اصلاح کنیم.</a:t>
            </a:r>
            <a:endParaRPr lang="ar-SA" sz="2400" b="1" dirty="0">
              <a:solidFill>
                <a:schemeClr val="bg1"/>
              </a:solidFill>
              <a:cs typeface="B Mitra" pitchFamily="2" charset="-78"/>
            </a:endParaRPr>
          </a:p>
        </p:txBody>
      </p:sp>
      <p:pic>
        <p:nvPicPr>
          <p:cNvPr id="4" name="Picture 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9249611" y="3301249"/>
            <a:ext cx="1221570" cy="2906263"/>
          </a:xfrm>
          <a:prstGeom prst="rect">
            <a:avLst/>
          </a:prstGeom>
        </p:spPr>
      </p:pic>
      <p:pic>
        <p:nvPicPr>
          <p:cNvPr id="6" name="Picture 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471181" y="2132184"/>
            <a:ext cx="1114683" cy="2765947"/>
          </a:xfrm>
          <a:prstGeom prst="rect">
            <a:avLst/>
          </a:prstGeom>
        </p:spPr>
      </p:pic>
    </p:spTree>
    <p:extLst>
      <p:ext uri="{BB962C8B-B14F-4D97-AF65-F5344CB8AC3E}">
        <p14:creationId xmlns:p14="http://schemas.microsoft.com/office/powerpoint/2010/main" val="232794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1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right)">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wipe(right)">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wipe(right)">
                                      <p:cBhvr>
                                        <p:cTn id="32" dur="5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wipe(right)">
                                      <p:cBhvr>
                                        <p:cTn id="37" dur="500"/>
                                        <p:tgtEl>
                                          <p:spTgt spid="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wipe(right)">
                                      <p:cBhvr>
                                        <p:cTn id="42" dur="500"/>
                                        <p:tgtEl>
                                          <p:spTgt spid="9">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9">
                                            <p:txEl>
                                              <p:pRg st="5" end="5"/>
                                            </p:txEl>
                                          </p:spTgt>
                                        </p:tgtEl>
                                        <p:attrNameLst>
                                          <p:attrName>style.visibility</p:attrName>
                                        </p:attrNameLst>
                                      </p:cBhvr>
                                      <p:to>
                                        <p:strVal val="visible"/>
                                      </p:to>
                                    </p:set>
                                    <p:animEffect transition="in" filter="wipe(right)">
                                      <p:cBhvr>
                                        <p:cTn id="47" dur="500"/>
                                        <p:tgtEl>
                                          <p:spTgt spid="9">
                                            <p:txEl>
                                              <p:pRg st="5" end="5"/>
                                            </p:txEl>
                                          </p:spTgt>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9">
                                            <p:txEl>
                                              <p:pRg st="6" end="6"/>
                                            </p:txEl>
                                          </p:spTgt>
                                        </p:tgtEl>
                                        <p:attrNameLst>
                                          <p:attrName>style.visibility</p:attrName>
                                        </p:attrNameLst>
                                      </p:cBhvr>
                                      <p:to>
                                        <p:strVal val="visible"/>
                                      </p:to>
                                    </p:set>
                                    <p:animEffect transition="in" filter="wipe(right)">
                                      <p:cBhvr>
                                        <p:cTn id="50"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84909" y="1807585"/>
            <a:ext cx="10037618" cy="4520478"/>
          </a:xfrm>
        </p:spPr>
        <p:txBody>
          <a:bodyPr/>
          <a:lstStyle/>
          <a:p>
            <a:pPr>
              <a:lnSpc>
                <a:spcPct val="200000"/>
              </a:lnSpc>
            </a:pPr>
            <a:r>
              <a:rPr lang="fa-IR" dirty="0"/>
              <a:t>گسترش ناپسندی های اخلاقی</a:t>
            </a:r>
          </a:p>
          <a:p>
            <a:pPr>
              <a:lnSpc>
                <a:spcPct val="200000"/>
              </a:lnSpc>
            </a:pPr>
            <a:r>
              <a:rPr lang="fa-IR" dirty="0"/>
              <a:t>آثار تکوینی در جامعه</a:t>
            </a:r>
          </a:p>
          <a:p>
            <a:pPr>
              <a:lnSpc>
                <a:spcPct val="200000"/>
              </a:lnSpc>
            </a:pPr>
            <a:r>
              <a:rPr lang="fa-IR" dirty="0"/>
              <a:t>تضعیف عفاف و خویشتنداری</a:t>
            </a:r>
          </a:p>
          <a:p>
            <a:pPr>
              <a:lnSpc>
                <a:spcPct val="200000"/>
              </a:lnSpc>
            </a:pPr>
            <a:r>
              <a:rPr lang="fa-IR" dirty="0"/>
              <a:t>اثرگذاری بر مسئله جمعیت</a:t>
            </a:r>
            <a:endParaRPr lang="en-US" dirty="0"/>
          </a:p>
        </p:txBody>
      </p:sp>
      <p:sp>
        <p:nvSpPr>
          <p:cNvPr id="3" name="Title 2"/>
          <p:cNvSpPr>
            <a:spLocks noGrp="1"/>
          </p:cNvSpPr>
          <p:nvPr>
            <p:ph type="title"/>
          </p:nvPr>
        </p:nvSpPr>
        <p:spPr/>
        <p:txBody>
          <a:bodyPr/>
          <a:lstStyle/>
          <a:p>
            <a:r>
              <a:rPr lang="fa-IR" dirty="0"/>
              <a:t>نتایج اجتماعی</a:t>
            </a:r>
            <a:endParaRPr lang="en-US" dirty="0"/>
          </a:p>
        </p:txBody>
      </p:sp>
    </p:spTree>
    <p:extLst>
      <p:ext uri="{BB962C8B-B14F-4D97-AF65-F5344CB8AC3E}">
        <p14:creationId xmlns:p14="http://schemas.microsoft.com/office/powerpoint/2010/main" val="2366301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5617" y="1206500"/>
            <a:ext cx="11710556" cy="5201424"/>
          </a:xfrm>
          <a:prstGeom prst="rect">
            <a:avLst/>
          </a:prstGeom>
          <a:noFill/>
        </p:spPr>
        <p:txBody>
          <a:bodyPr wrap="square" rtlCol="0">
            <a:spAutoFit/>
          </a:bodyPr>
          <a:lstStyle/>
          <a:p>
            <a:pPr algn="ctr" rtl="1"/>
            <a:r>
              <a:rPr lang="fa-IR" sz="4000" dirty="0">
                <a:solidFill>
                  <a:schemeClr val="bg1"/>
                </a:solidFill>
                <a:cs typeface="B Yekan" panose="00000400000000000000" pitchFamily="2" charset="-78"/>
              </a:rPr>
              <a:t>برای نجات جان جنین ها قدمی برداریم.</a:t>
            </a:r>
          </a:p>
          <a:p>
            <a:pPr algn="ctr" rtl="1"/>
            <a:endParaRPr lang="fa-IR" sz="4000" dirty="0">
              <a:solidFill>
                <a:schemeClr val="bg1"/>
              </a:solidFill>
              <a:cs typeface="B Yekan" panose="00000400000000000000" pitchFamily="2" charset="-78"/>
            </a:endParaRPr>
          </a:p>
          <a:p>
            <a:pPr algn="ctr" rtl="1"/>
            <a:endParaRPr lang="fa-IR" sz="4000" dirty="0">
              <a:solidFill>
                <a:schemeClr val="bg1"/>
              </a:solidFill>
              <a:cs typeface="B Yekan" panose="00000400000000000000" pitchFamily="2" charset="-78"/>
            </a:endParaRPr>
          </a:p>
          <a:p>
            <a:pPr algn="ctr" rtl="1"/>
            <a:endParaRPr lang="fa-IR" sz="4000" dirty="0">
              <a:solidFill>
                <a:schemeClr val="bg1"/>
              </a:solidFill>
              <a:cs typeface="B Yekan" panose="00000400000000000000" pitchFamily="2" charset="-78"/>
            </a:endParaRPr>
          </a:p>
          <a:p>
            <a:pPr algn="ctr" rtl="1"/>
            <a:endParaRPr lang="fa-IR" sz="4000" dirty="0">
              <a:solidFill>
                <a:schemeClr val="bg1"/>
              </a:solidFill>
              <a:cs typeface="B Yekan" panose="00000400000000000000" pitchFamily="2" charset="-78"/>
            </a:endParaRPr>
          </a:p>
          <a:p>
            <a:pPr algn="ctr" rtl="1"/>
            <a:endParaRPr lang="fa-IR" sz="4000" dirty="0">
              <a:solidFill>
                <a:schemeClr val="bg1"/>
              </a:solidFill>
              <a:cs typeface="B Yekan" panose="00000400000000000000" pitchFamily="2" charset="-78"/>
            </a:endParaRPr>
          </a:p>
          <a:p>
            <a:pPr algn="ctr" rtl="1"/>
            <a:endParaRPr lang="fa-IR" sz="6000" dirty="0">
              <a:solidFill>
                <a:schemeClr val="bg1"/>
              </a:solidFill>
              <a:cs typeface="B Yekan" panose="00000400000000000000" pitchFamily="2" charset="-78"/>
            </a:endParaRPr>
          </a:p>
          <a:p>
            <a:pPr algn="ctr" rtl="1"/>
            <a:r>
              <a:rPr lang="fa-IR" sz="3200" dirty="0">
                <a:solidFill>
                  <a:schemeClr val="bg1"/>
                </a:solidFill>
                <a:cs typeface="B Yekan" panose="00000400000000000000" pitchFamily="2" charset="-78"/>
              </a:rPr>
              <a:t>از توجه شما سپاسگزاریم.</a:t>
            </a:r>
            <a:endParaRPr lang="en-US" sz="3200" dirty="0">
              <a:solidFill>
                <a:schemeClr val="bg1"/>
              </a:solidFill>
              <a:cs typeface="B Yekan" panose="00000400000000000000" pitchFamily="2" charset="-78"/>
            </a:endParaRPr>
          </a:p>
        </p:txBody>
      </p:sp>
      <p:pic>
        <p:nvPicPr>
          <p:cNvPr id="2" name="Picture 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4856908" y="2629346"/>
            <a:ext cx="1221570" cy="2906263"/>
          </a:xfrm>
          <a:prstGeom prst="rect">
            <a:avLst/>
          </a:prstGeom>
        </p:spPr>
      </p:pic>
      <p:pic>
        <p:nvPicPr>
          <p:cNvPr id="3" name="Picture 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578435" y="2091729"/>
            <a:ext cx="1114683" cy="2765947"/>
          </a:xfrm>
          <a:prstGeom prst="rect">
            <a:avLst/>
          </a:prstGeom>
        </p:spPr>
      </p:pic>
    </p:spTree>
    <p:extLst>
      <p:ext uri="{BB962C8B-B14F-4D97-AF65-F5344CB8AC3E}">
        <p14:creationId xmlns:p14="http://schemas.microsoft.com/office/powerpoint/2010/main" val="411012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3877" y="1371160"/>
            <a:ext cx="3740774" cy="391608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93206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3217" y="2501900"/>
            <a:ext cx="11710556" cy="1862048"/>
          </a:xfrm>
          <a:prstGeom prst="rect">
            <a:avLst/>
          </a:prstGeom>
          <a:noFill/>
        </p:spPr>
        <p:txBody>
          <a:bodyPr wrap="square" rtlCol="0">
            <a:spAutoFit/>
          </a:bodyPr>
          <a:lstStyle/>
          <a:p>
            <a:pPr algn="ctr" rtl="1"/>
            <a:r>
              <a:rPr lang="fa-IR" sz="11500" dirty="0">
                <a:solidFill>
                  <a:schemeClr val="bg1"/>
                </a:solidFill>
                <a:cs typeface="B Yekan" panose="00000400000000000000" pitchFamily="2" charset="-78"/>
              </a:rPr>
              <a:t>پایان</a:t>
            </a:r>
            <a:endParaRPr lang="en-US" sz="8800" dirty="0">
              <a:solidFill>
                <a:schemeClr val="bg1"/>
              </a:solidFill>
              <a:cs typeface="B Yekan" panose="00000400000000000000" pitchFamily="2" charset="-78"/>
            </a:endParaRPr>
          </a:p>
        </p:txBody>
      </p:sp>
    </p:spTree>
    <p:extLst>
      <p:ext uri="{BB962C8B-B14F-4D97-AF65-F5344CB8AC3E}">
        <p14:creationId xmlns:p14="http://schemas.microsoft.com/office/powerpoint/2010/main" val="373823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64592" y="2834954"/>
            <a:ext cx="9331037" cy="1144298"/>
          </a:xfrm>
        </p:spPr>
        <p:txBody>
          <a:bodyPr>
            <a:normAutofit fontScale="90000"/>
          </a:bodyPr>
          <a:lstStyle/>
          <a:p>
            <a:pPr>
              <a:lnSpc>
                <a:spcPct val="150000"/>
              </a:lnSpc>
            </a:pPr>
            <a:r>
              <a:rPr lang="fa-IR" sz="6000" dirty="0"/>
              <a:t>روند تاریخی شکل گیری</a:t>
            </a:r>
            <a:br>
              <a:rPr lang="fa-IR" sz="6000" dirty="0"/>
            </a:br>
            <a:r>
              <a:rPr lang="fa-IR" sz="4000" dirty="0"/>
              <a:t>(چه شد که چنین شد؟)</a:t>
            </a:r>
            <a:endParaRPr lang="en-US" sz="4000" dirty="0"/>
          </a:p>
        </p:txBody>
      </p:sp>
    </p:spTree>
    <p:extLst>
      <p:ext uri="{BB962C8B-B14F-4D97-AF65-F5344CB8AC3E}">
        <p14:creationId xmlns:p14="http://schemas.microsoft.com/office/powerpoint/2010/main" val="38395746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73384" y="3160270"/>
            <a:ext cx="9331037" cy="1144298"/>
          </a:xfrm>
        </p:spPr>
        <p:txBody>
          <a:bodyPr>
            <a:normAutofit fontScale="90000"/>
          </a:bodyPr>
          <a:lstStyle/>
          <a:p>
            <a:pPr>
              <a:lnSpc>
                <a:spcPct val="150000"/>
              </a:lnSpc>
            </a:pPr>
            <a:r>
              <a:rPr lang="fa-IR" sz="6000" dirty="0"/>
              <a:t>تقاطع مسائل</a:t>
            </a:r>
            <a:br>
              <a:rPr lang="fa-IR" sz="6000" dirty="0"/>
            </a:br>
            <a:r>
              <a:rPr lang="fa-IR" sz="3600" dirty="0"/>
              <a:t>کنترل جمعیت</a:t>
            </a:r>
            <a:br>
              <a:rPr lang="fa-IR" sz="3600" dirty="0"/>
            </a:br>
            <a:r>
              <a:rPr lang="fa-IR" sz="3600" dirty="0"/>
              <a:t>قصدشده بودن پدری و مادری </a:t>
            </a:r>
            <a:br>
              <a:rPr lang="fa-IR" sz="3600" dirty="0"/>
            </a:br>
            <a:r>
              <a:rPr lang="fa-IR" sz="3600" dirty="0"/>
              <a:t>آزادی حقوقی</a:t>
            </a:r>
            <a:br>
              <a:rPr lang="fa-IR" sz="3600" dirty="0"/>
            </a:br>
            <a:r>
              <a:rPr lang="fa-IR" sz="3600" dirty="0"/>
              <a:t>میل گرایی</a:t>
            </a:r>
            <a:br>
              <a:rPr lang="fa-IR" sz="3600" dirty="0"/>
            </a:br>
            <a:r>
              <a:rPr lang="fa-IR" sz="3600" dirty="0"/>
              <a:t>حق حیات</a:t>
            </a:r>
            <a:br>
              <a:rPr lang="en-US" sz="2000" dirty="0"/>
            </a:br>
            <a:r>
              <a:rPr lang="fa-IR" sz="3600" dirty="0"/>
              <a:t>پزشکی</a:t>
            </a:r>
            <a:br>
              <a:rPr lang="fa-IR" sz="3600" dirty="0"/>
            </a:br>
            <a:endParaRPr lang="en-US" sz="2000" dirty="0"/>
          </a:p>
        </p:txBody>
      </p:sp>
    </p:spTree>
    <p:extLst>
      <p:ext uri="{BB962C8B-B14F-4D97-AF65-F5344CB8AC3E}">
        <p14:creationId xmlns:p14="http://schemas.microsoft.com/office/powerpoint/2010/main" val="9208280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جلسه آموزشی آمران و ناهیان - تیر98.potx" id="{417EDE4C-97F7-4F94-B3CD-DE00BF810317}" vid="{7511B082-2614-4F13-BEA2-352C6EF2E3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6323</TotalTime>
  <Words>2986</Words>
  <Application>Microsoft Office PowerPoint</Application>
  <PresentationFormat>Widescreen</PresentationFormat>
  <Paragraphs>305</Paragraphs>
  <Slides>72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Arial</vt:lpstr>
      <vt:lpstr>B Titr</vt:lpstr>
      <vt:lpstr>Calibri</vt:lpstr>
      <vt:lpstr>Calibri Light</vt:lpstr>
      <vt:lpstr>Times New Roman</vt:lpstr>
      <vt:lpstr>Office Theme</vt:lpstr>
      <vt:lpstr>PowerPoint Presentation</vt:lpstr>
      <vt:lpstr>بررسی جنبش های ضد اسقاط و قتل جنین  در ایران و جهان</vt:lpstr>
      <vt:lpstr>PowerPoint Presentation</vt:lpstr>
      <vt:lpstr>تنظیم علمی و طراحی: جمعی از پژوهشگران حوزوری و دانشگاهی شامل پژوهشگران حوزوی، پزشکان، حقوقدانان، فعالان فرهنگی و اجتماعی و دیگر دلسوزان حوزوی و دانشگاهی (گروه پژوهشی حرمت حیات جنین)  هرگونه استفاده از آن حتی بدون ذکر نام طراحان، مجاز است.  تنها رعایت کردن این شرط ضروری است: در صورت مواجهه با چالش و سوال، موارد را به ما منتقل فرمایید تا مباحث، موجب اندک هم کژفهمی نشود. صوت اساتید تدریس کننده را حتما استماع فرمایید. بدون تسلط کافی، هرگز بحث را ارائه نفرمایید. تولیدات علمی خود را اعم از مقاله، صوت و اسلاید ارائه برای ما ارسال فرمایید.</vt:lpstr>
      <vt:lpstr>بخش های بحث</vt:lpstr>
      <vt:lpstr>PowerPoint Presentation</vt:lpstr>
      <vt:lpstr>نتایج اجتماعی</vt:lpstr>
      <vt:lpstr>روند تاریخی شکل گیری (چه شد که چنین شد؟)</vt:lpstr>
      <vt:lpstr>تقاطع مسائل کنترل جمعیت قصدشده بودن پدری و مادری  آزادی حقوقی میل گرایی حق حیات پزشکی </vt:lpstr>
      <vt:lpstr>بی توجهی به جان جنین در دوران باستان</vt:lpstr>
      <vt:lpstr>قبل از انقلاب اسلامی</vt:lpstr>
      <vt:lpstr>در غرب معاصر</vt:lpstr>
      <vt:lpstr>در کشورهای جهان</vt:lpstr>
      <vt:lpstr>نقل از فرزند شهید سیدرضا پاک نژاد</vt:lpstr>
      <vt:lpstr>جهان هوشمند یا جهان تصادفی</vt:lpstr>
      <vt:lpstr>تسهیل اسقاط جنین از منظر سرمایه داری </vt:lpstr>
      <vt:lpstr>پیامبر اکرم (ص) به فرمان خدا از زنان عهد می گیرند که اولادشان را نکشند.</vt:lpstr>
      <vt:lpstr>روند تاریخی معاصر</vt:lpstr>
      <vt:lpstr>جنبش های حمایت از جنین در ایران</vt:lpstr>
      <vt:lpstr>راهبردهای اصلی جنبش های نجات جنین در ایران</vt:lpstr>
      <vt:lpstr>نسبت قتل با سلب حیات جنین</vt:lpstr>
      <vt:lpstr>نسبت قتل با سلب حیات جنین</vt:lpstr>
      <vt:lpstr>برگزاری جشنواره دفاع از جنین ها</vt:lpstr>
      <vt:lpstr>تبیین عوارض اسقاط عمدی</vt:lpstr>
      <vt:lpstr>مفهوم زندگی و زیستن</vt:lpstr>
      <vt:lpstr>نسل</vt:lpstr>
      <vt:lpstr>اشاره به برکت</vt:lpstr>
      <vt:lpstr>انسان است</vt:lpstr>
      <vt:lpstr>نسل</vt:lpstr>
      <vt:lpstr>مقایسه آمار کشته های اسقاط جنین و کرونا</vt:lpstr>
      <vt:lpstr>مطالبه گری برای اصلاح روندهای نادرست نظام سلامت</vt:lpstr>
      <vt:lpstr>جنبش های تسهیل  اسقاط و قتل جنین</vt:lpstr>
      <vt:lpstr>بهانه های اسقاط جنین در کشور ما</vt:lpstr>
      <vt:lpstr>کلان تشکل تسهیل اسقاط جنین</vt:lpstr>
      <vt:lpstr>مفاهیم کلان توجیه اسقاط و قتل جنین</vt:lpstr>
      <vt:lpstr>بهانه های جهانی اسقاط جنین</vt:lpstr>
      <vt:lpstr>جنبش های ضد اسقاط و قتل در جهان</vt:lpstr>
      <vt:lpstr>راهبردهای اصلی جنبش های جهانی</vt:lpstr>
      <vt:lpstr>فیلم Unplanned برنامه ریزی نشده</vt:lpstr>
      <vt:lpstr>مستند فریاد خاموش</vt:lpstr>
      <vt:lpstr>قتل معرفی کردن سلب حیات جنین (معمولاً در هر سنی)</vt:lpstr>
      <vt:lpstr>تبیین نسبت سلب حیات جنین با قتل</vt:lpstr>
      <vt:lpstr>زدودن جهالت ها برای تغییر مغزها و قلب ها</vt:lpstr>
      <vt:lpstr>احساس درد جنین</vt:lpstr>
      <vt:lpstr>جزو آزارهای کودکان</vt:lpstr>
      <vt:lpstr>انتخاب زندگی (حتی اگر انتخاب است)</vt:lpstr>
      <vt:lpstr>ابراز احساس پشیمانی از اسقاط جنین</vt:lpstr>
      <vt:lpstr>تاکید بر اهمیت حفظ حیات انسان</vt:lpstr>
      <vt:lpstr>بخشی از بدن من است؟</vt:lpstr>
      <vt:lpstr>بچه است و نه یک انتخاب</vt:lpstr>
      <vt:lpstr>تبلیغات روی لباس</vt:lpstr>
      <vt:lpstr>گفتگو با کسانی که می خواهند اقدام کنند</vt:lpstr>
      <vt:lpstr>تشکل مردمی، آموزش و سازماندهی</vt:lpstr>
      <vt:lpstr>تصاویر جنین ها، احترام به زندگی در شکم مادر</vt:lpstr>
      <vt:lpstr>مسئله فرزندخواندگی</vt:lpstr>
      <vt:lpstr>مفاهیم کلان نجات جان جنین ها</vt:lpstr>
      <vt:lpstr>راهکارهایی برای  ظرفیت هیئات</vt:lpstr>
      <vt:lpstr>دسته بندی راهکارها</vt:lpstr>
      <vt:lpstr>بینشی (جهت ترویج)</vt:lpstr>
      <vt:lpstr>حمایت از مادران برای مادری</vt:lpstr>
      <vt:lpstr>مقابله با تابوهای اجتماعی</vt:lpstr>
      <vt:lpstr>دیگر فعالیت ها</vt:lpstr>
      <vt:lpstr>چرا باید قدمی بردارم؟</vt:lpstr>
      <vt:lpstr>مشارکت و معاونت در اسقاط و قتل جنین</vt:lpstr>
      <vt:lpstr>زشتی قتل (برای موارد بعد از ولوج)</vt:lpstr>
      <vt:lpstr>روایات مربوط به یاری ستمگر و یاری مظلوم</vt:lpstr>
      <vt:lpstr>روایات مربوط به یاری ستمگر و یاری مظلوم</vt:lpstr>
      <vt:lpstr>نوشته شدن گناه قتل برای دیگران</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حجت حاجی کاظم</dc:creator>
  <cp:lastModifiedBy>hojat hajikazem</cp:lastModifiedBy>
  <cp:revision>887</cp:revision>
  <dcterms:created xsi:type="dcterms:W3CDTF">2019-06-25T08:23:10Z</dcterms:created>
  <dcterms:modified xsi:type="dcterms:W3CDTF">2021-12-31T05:56:38Z</dcterms:modified>
</cp:coreProperties>
</file>