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Default Extension="tiff" ContentType="image/tiff"/>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8"/>
  </p:notesMasterIdLst>
  <p:sldIdLst>
    <p:sldId id="528" r:id="rId2"/>
    <p:sldId id="698" r:id="rId3"/>
    <p:sldId id="534" r:id="rId4"/>
    <p:sldId id="535" r:id="rId5"/>
    <p:sldId id="536" r:id="rId6"/>
    <p:sldId id="677" r:id="rId7"/>
    <p:sldId id="678" r:id="rId8"/>
    <p:sldId id="538" r:id="rId9"/>
    <p:sldId id="529" r:id="rId10"/>
    <p:sldId id="531" r:id="rId11"/>
    <p:sldId id="548" r:id="rId12"/>
    <p:sldId id="786" r:id="rId13"/>
    <p:sldId id="552" r:id="rId14"/>
    <p:sldId id="549" r:id="rId15"/>
    <p:sldId id="573" r:id="rId16"/>
    <p:sldId id="787" r:id="rId17"/>
    <p:sldId id="751" r:id="rId18"/>
    <p:sldId id="788" r:id="rId19"/>
    <p:sldId id="789" r:id="rId20"/>
    <p:sldId id="790" r:id="rId21"/>
    <p:sldId id="791" r:id="rId22"/>
    <p:sldId id="752" r:id="rId23"/>
    <p:sldId id="711" r:id="rId24"/>
    <p:sldId id="753" r:id="rId25"/>
    <p:sldId id="712" r:id="rId26"/>
    <p:sldId id="713" r:id="rId27"/>
    <p:sldId id="714" r:id="rId28"/>
    <p:sldId id="715" r:id="rId29"/>
    <p:sldId id="837" r:id="rId30"/>
    <p:sldId id="792" r:id="rId31"/>
    <p:sldId id="717" r:id="rId32"/>
    <p:sldId id="763" r:id="rId33"/>
    <p:sldId id="718" r:id="rId34"/>
    <p:sldId id="719" r:id="rId35"/>
    <p:sldId id="720" r:id="rId36"/>
    <p:sldId id="754" r:id="rId37"/>
    <p:sldId id="857" r:id="rId38"/>
    <p:sldId id="858" r:id="rId39"/>
    <p:sldId id="859" r:id="rId40"/>
    <p:sldId id="861" r:id="rId41"/>
    <p:sldId id="862" r:id="rId42"/>
    <p:sldId id="863" r:id="rId43"/>
    <p:sldId id="860" r:id="rId44"/>
    <p:sldId id="864" r:id="rId45"/>
    <p:sldId id="865" r:id="rId46"/>
    <p:sldId id="866" r:id="rId47"/>
    <p:sldId id="867" r:id="rId48"/>
    <p:sldId id="870" r:id="rId49"/>
    <p:sldId id="888" r:id="rId50"/>
    <p:sldId id="889" r:id="rId51"/>
    <p:sldId id="890" r:id="rId52"/>
    <p:sldId id="891" r:id="rId53"/>
    <p:sldId id="892" r:id="rId54"/>
    <p:sldId id="893" r:id="rId55"/>
    <p:sldId id="894" r:id="rId56"/>
    <p:sldId id="895" r:id="rId57"/>
    <p:sldId id="896" r:id="rId58"/>
    <p:sldId id="897" r:id="rId59"/>
    <p:sldId id="898" r:id="rId60"/>
    <p:sldId id="899" r:id="rId61"/>
    <p:sldId id="900" r:id="rId62"/>
    <p:sldId id="901" r:id="rId63"/>
    <p:sldId id="902" r:id="rId64"/>
    <p:sldId id="903" r:id="rId65"/>
    <p:sldId id="904" r:id="rId66"/>
    <p:sldId id="905" r:id="rId67"/>
    <p:sldId id="756" r:id="rId68"/>
    <p:sldId id="874" r:id="rId69"/>
    <p:sldId id="758" r:id="rId70"/>
    <p:sldId id="838" r:id="rId71"/>
    <p:sldId id="872" r:id="rId72"/>
    <p:sldId id="873" r:id="rId73"/>
    <p:sldId id="839" r:id="rId74"/>
    <p:sldId id="761" r:id="rId75"/>
    <p:sldId id="841" r:id="rId76"/>
    <p:sldId id="844" r:id="rId77"/>
    <p:sldId id="845" r:id="rId78"/>
    <p:sldId id="846" r:id="rId79"/>
    <p:sldId id="875" r:id="rId80"/>
    <p:sldId id="848" r:id="rId81"/>
    <p:sldId id="849" r:id="rId82"/>
    <p:sldId id="876" r:id="rId83"/>
    <p:sldId id="823" r:id="rId84"/>
    <p:sldId id="824" r:id="rId85"/>
    <p:sldId id="877" r:id="rId86"/>
    <p:sldId id="878" r:id="rId87"/>
    <p:sldId id="827" r:id="rId88"/>
    <p:sldId id="725" r:id="rId89"/>
    <p:sldId id="831" r:id="rId90"/>
    <p:sldId id="832" r:id="rId91"/>
    <p:sldId id="833" r:id="rId92"/>
    <p:sldId id="834" r:id="rId93"/>
    <p:sldId id="835" r:id="rId94"/>
    <p:sldId id="836" r:id="rId95"/>
    <p:sldId id="879" r:id="rId96"/>
    <p:sldId id="880" r:id="rId97"/>
    <p:sldId id="881" r:id="rId98"/>
    <p:sldId id="854" r:id="rId99"/>
    <p:sldId id="855" r:id="rId100"/>
    <p:sldId id="856" r:id="rId101"/>
    <p:sldId id="736" r:id="rId102"/>
    <p:sldId id="737" r:id="rId103"/>
    <p:sldId id="882" r:id="rId104"/>
    <p:sldId id="883" r:id="rId105"/>
    <p:sldId id="773" r:id="rId106"/>
    <p:sldId id="774" r:id="rId107"/>
    <p:sldId id="828" r:id="rId108"/>
    <p:sldId id="884" r:id="rId109"/>
    <p:sldId id="776" r:id="rId110"/>
    <p:sldId id="777" r:id="rId111"/>
    <p:sldId id="829" r:id="rId112"/>
    <p:sldId id="778" r:id="rId113"/>
    <p:sldId id="779" r:id="rId114"/>
    <p:sldId id="780" r:id="rId115"/>
    <p:sldId id="885" r:id="rId116"/>
    <p:sldId id="886" r:id="rId117"/>
    <p:sldId id="887" r:id="rId118"/>
    <p:sldId id="783" r:id="rId119"/>
    <p:sldId id="275" r:id="rId120"/>
    <p:sldId id="276" r:id="rId121"/>
    <p:sldId id="572" r:id="rId122"/>
    <p:sldId id="324" r:id="rId123"/>
    <p:sldId id="784" r:id="rId124"/>
    <p:sldId id="434" r:id="rId125"/>
    <p:sldId id="613" r:id="rId126"/>
    <p:sldId id="409" r:id="rId127"/>
    <p:sldId id="436" r:id="rId128"/>
    <p:sldId id="435" r:id="rId129"/>
    <p:sldId id="485" r:id="rId130"/>
    <p:sldId id="487" r:id="rId131"/>
    <p:sldId id="437" r:id="rId132"/>
    <p:sldId id="617" r:id="rId133"/>
    <p:sldId id="493" r:id="rId134"/>
    <p:sldId id="491" r:id="rId135"/>
    <p:sldId id="492" r:id="rId136"/>
    <p:sldId id="439" r:id="rId137"/>
    <p:sldId id="618" r:id="rId138"/>
    <p:sldId id="619" r:id="rId139"/>
    <p:sldId id="502" r:id="rId140"/>
    <p:sldId id="503" r:id="rId141"/>
    <p:sldId id="504" r:id="rId142"/>
    <p:sldId id="629" r:id="rId143"/>
    <p:sldId id="630" r:id="rId144"/>
    <p:sldId id="631" r:id="rId145"/>
    <p:sldId id="632" r:id="rId146"/>
    <p:sldId id="508" r:id="rId147"/>
    <p:sldId id="509" r:id="rId148"/>
    <p:sldId id="511" r:id="rId149"/>
    <p:sldId id="620" r:id="rId150"/>
    <p:sldId id="513" r:id="rId151"/>
    <p:sldId id="621" r:id="rId152"/>
    <p:sldId id="622" r:id="rId153"/>
    <p:sldId id="624" r:id="rId154"/>
    <p:sldId id="627" r:id="rId155"/>
    <p:sldId id="628" r:id="rId156"/>
    <p:sldId id="495" r:id="rId157"/>
    <p:sldId id="633" r:id="rId158"/>
    <p:sldId id="634" r:id="rId159"/>
    <p:sldId id="635" r:id="rId160"/>
    <p:sldId id="636" r:id="rId161"/>
    <p:sldId id="438" r:id="rId162"/>
    <p:sldId id="411" r:id="rId163"/>
    <p:sldId id="637" r:id="rId164"/>
    <p:sldId id="638" r:id="rId165"/>
    <p:sldId id="478" r:id="rId166"/>
    <p:sldId id="639" r:id="rId167"/>
    <p:sldId id="640" r:id="rId168"/>
    <p:sldId id="641" r:id="rId169"/>
    <p:sldId id="642" r:id="rId170"/>
    <p:sldId id="474" r:id="rId171"/>
    <p:sldId id="643" r:id="rId172"/>
    <p:sldId id="499" r:id="rId173"/>
    <p:sldId id="518" r:id="rId174"/>
    <p:sldId id="519" r:id="rId175"/>
    <p:sldId id="520" r:id="rId176"/>
    <p:sldId id="471" r:id="rId17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788" autoAdjust="0"/>
    <p:restoredTop sz="95238" autoAdjust="0"/>
  </p:normalViewPr>
  <p:slideViewPr>
    <p:cSldViewPr>
      <p:cViewPr>
        <p:scale>
          <a:sx n="70" d="100"/>
          <a:sy n="70" d="100"/>
        </p:scale>
        <p:origin x="-552" y="-30"/>
      </p:cViewPr>
      <p:guideLst>
        <p:guide orient="horz" pos="2160"/>
        <p:guide pos="2880"/>
      </p:guideLst>
    </p:cSldViewPr>
  </p:slideViewPr>
  <p:outlineViewPr>
    <p:cViewPr>
      <p:scale>
        <a:sx n="33" d="100"/>
        <a:sy n="33" d="100"/>
      </p:scale>
      <p:origin x="0" y="32712"/>
    </p:cViewPr>
  </p:outlineViewPr>
  <p:notesTextViewPr>
    <p:cViewPr>
      <p:scale>
        <a:sx n="100" d="100"/>
        <a:sy n="100" d="100"/>
      </p:scale>
      <p:origin x="0" y="0"/>
    </p:cViewPr>
  </p:notesTextViewPr>
  <p:sorterViewPr>
    <p:cViewPr>
      <p:scale>
        <a:sx n="66" d="100"/>
        <a:sy n="66" d="100"/>
      </p:scale>
      <p:origin x="0" y="517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E2F42FB-ECC4-47B1-A247-F923B16A8131}" type="datetimeFigureOut">
              <a:rPr lang="en-US" smtClean="0"/>
              <a:pPr/>
              <a:t>6/16/2014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0BDB5274-852E-4136-B405-DFB0990D5A9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DB5274-852E-4136-B405-DFB0990D5A9F}"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B67FA37-06FA-49A6-A470-400EB0600A15}" type="datetime1">
              <a:rPr lang="en-US" smtClean="0"/>
              <a:pPr/>
              <a:t>6/16/2014</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A08E8C43-68F8-4728-90F2-738ACDDF4809}"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A892D3-F2CA-43AA-9395-C5CA8688318C}" type="datetime1">
              <a:rPr lang="en-US" smtClean="0"/>
              <a:pPr/>
              <a:t>6/16/2014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08E8C43-68F8-4728-90F2-738ACDDF480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B776BB0-CCBE-4AAB-9FF2-B27F8FEE812F}" type="datetime1">
              <a:rPr lang="en-US" smtClean="0"/>
              <a:pPr/>
              <a:t>6/16/2014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08E8C43-68F8-4728-90F2-738ACDDF480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5945F8B-5EA7-4EE5-ACF9-A0A52F78D01B}" type="datetime1">
              <a:rPr lang="en-US" smtClean="0"/>
              <a:pPr/>
              <a:t>6/16/2014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08E8C43-68F8-4728-90F2-738ACDDF480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369E30B-C77E-414C-99F8-0BA3EE03F3FC}" type="datetime1">
              <a:rPr lang="en-US" smtClean="0"/>
              <a:pPr/>
              <a:t>6/16/2014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08E8C43-68F8-4728-90F2-738ACDDF4809}"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1DD4411-9244-401C-9589-047812E376FE}" type="datetime1">
              <a:rPr lang="en-US" smtClean="0"/>
              <a:pPr/>
              <a:t>6/16/2014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08E8C43-68F8-4728-90F2-738ACDDF480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54985E1-89BA-4CA9-A3B5-F5CA596B66E2}" type="datetime1">
              <a:rPr lang="en-US" smtClean="0"/>
              <a:pPr/>
              <a:t>6/16/2014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A08E8C43-68F8-4728-90F2-738ACDDF480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23B4B89-3292-4FCD-A2B9-D58DB5962181}" type="datetime1">
              <a:rPr lang="en-US" smtClean="0"/>
              <a:pPr/>
              <a:t>6/16/2014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08E8C43-68F8-4728-90F2-738ACDDF480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721D5716-4D3B-450B-BFFC-85EEFA104C58}" type="datetime1">
              <a:rPr lang="en-US" smtClean="0"/>
              <a:pPr/>
              <a:t>6/16/2014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08E8C43-68F8-4728-90F2-738ACDDF4809}"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0A0858B-7B9E-4DCF-9E66-FD75F3E526ED}" type="datetime1">
              <a:rPr lang="en-US" smtClean="0"/>
              <a:pPr/>
              <a:t>6/16/2014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08E8C43-68F8-4728-90F2-738ACDDF480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B2E5911-3746-4CBF-A8B5-0F17463D2C5A}" type="datetime1">
              <a:rPr lang="en-US" smtClean="0"/>
              <a:pPr/>
              <a:t>6/16/2014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08E8C43-68F8-4728-90F2-738ACDDF4809}"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C97E3078-D09C-4015-B348-DEFF25F2D9D7}" type="datetime1">
              <a:rPr lang="en-US" smtClean="0"/>
              <a:pPr/>
              <a:t>6/16/2014</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08E8C43-68F8-4728-90F2-738ACDDF4809}"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1591;&#1585;&#1581;%20&#1580;&#1575;&#1605;&#1593;%20&#1580;&#1605;&#1593;&#1610;&#1578;-&#1582;&#1585;&#1583;&#1575;&#1583;93%20.doc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001.jpg"/>
          <p:cNvPicPr>
            <a:picLocks noChangeAspect="1"/>
          </p:cNvPicPr>
          <p:nvPr/>
        </p:nvPicPr>
        <p:blipFill>
          <a:blip r:embed="rId2"/>
          <a:stretch>
            <a:fillRect/>
          </a:stretch>
        </p:blipFill>
        <p:spPr>
          <a:xfrm>
            <a:off x="0" y="0"/>
            <a:ext cx="4286248" cy="68580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A08E8C43-68F8-4728-90F2-738ACDDF4809}" type="slidenum">
              <a:rPr lang="en-US" smtClean="0"/>
              <a:pPr/>
              <a:t>1</a:t>
            </a:fld>
            <a:endParaRPr lang="en-US"/>
          </a:p>
        </p:txBody>
      </p:sp>
      <p:sp>
        <p:nvSpPr>
          <p:cNvPr id="7" name="Title 1"/>
          <p:cNvSpPr>
            <a:spLocks noGrp="1"/>
          </p:cNvSpPr>
          <p:nvPr>
            <p:ph type="ctrTitle"/>
          </p:nvPr>
        </p:nvSpPr>
        <p:spPr>
          <a:xfrm>
            <a:off x="5000628" y="571480"/>
            <a:ext cx="3857652" cy="6000768"/>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rtl="1"/>
            <a:r>
              <a:rPr lang="fa-IR" sz="6000" b="1" cap="all" dirty="0" smtClean="0">
                <a:ln w="0"/>
                <a:solidFill>
                  <a:schemeClr val="accent1">
                    <a:lumMod val="75000"/>
                  </a:schemeClr>
                </a:solidFill>
                <a:effectLst>
                  <a:reflection blurRad="12700" stA="50000" endPos="50000" dist="5000" dir="5400000" sy="-100000" rotWithShape="0"/>
                </a:effectLst>
                <a:cs typeface="Titr" pitchFamily="2" charset="-78"/>
              </a:rPr>
              <a:t>بررسي </a:t>
            </a:r>
            <a:br>
              <a:rPr lang="fa-IR" sz="6000" b="1" cap="all" dirty="0" smtClean="0">
                <a:ln w="0"/>
                <a:solidFill>
                  <a:schemeClr val="accent1">
                    <a:lumMod val="75000"/>
                  </a:schemeClr>
                </a:solidFill>
                <a:effectLst>
                  <a:reflection blurRad="12700" stA="50000" endPos="50000" dist="5000" dir="5400000" sy="-100000" rotWithShape="0"/>
                </a:effectLst>
                <a:cs typeface="Titr" pitchFamily="2" charset="-78"/>
              </a:rPr>
            </a:br>
            <a:r>
              <a:rPr lang="fa-IR" sz="6000" b="1" cap="all" dirty="0" smtClean="0">
                <a:ln w="0"/>
                <a:solidFill>
                  <a:schemeClr val="accent1">
                    <a:lumMod val="75000"/>
                  </a:schemeClr>
                </a:solidFill>
                <a:effectLst>
                  <a:reflection blurRad="12700" stA="50000" endPos="50000" dist="5000" dir="5400000" sy="-100000" rotWithShape="0"/>
                </a:effectLst>
                <a:cs typeface="Titr" pitchFamily="2" charset="-78"/>
              </a:rPr>
              <a:t/>
            </a:r>
            <a:br>
              <a:rPr lang="fa-IR" sz="6000" b="1" cap="all" dirty="0" smtClean="0">
                <a:ln w="0"/>
                <a:solidFill>
                  <a:schemeClr val="accent1">
                    <a:lumMod val="75000"/>
                  </a:schemeClr>
                </a:solidFill>
                <a:effectLst>
                  <a:reflection blurRad="12700" stA="50000" endPos="50000" dist="5000" dir="5400000" sy="-100000" rotWithShape="0"/>
                </a:effectLst>
                <a:cs typeface="Titr" pitchFamily="2" charset="-78"/>
              </a:rPr>
            </a:br>
            <a:r>
              <a:rPr lang="fa-IR" sz="6000" b="1" cap="all" dirty="0" smtClean="0">
                <a:ln w="0"/>
                <a:solidFill>
                  <a:schemeClr val="accent1">
                    <a:lumMod val="75000"/>
                  </a:schemeClr>
                </a:solidFill>
                <a:effectLst>
                  <a:reflection blurRad="12700" stA="50000" endPos="50000" dist="5000" dir="5400000" sy="-100000" rotWithShape="0"/>
                </a:effectLst>
                <a:cs typeface="Titr" pitchFamily="2" charset="-78"/>
              </a:rPr>
              <a:t> قانون تنظيم خانواده</a:t>
            </a:r>
            <a:r>
              <a:rPr lang="fa-IR" sz="5000" b="1" cap="all" dirty="0" smtClean="0">
                <a:ln w="0"/>
                <a:solidFill>
                  <a:schemeClr val="accent1">
                    <a:lumMod val="75000"/>
                  </a:schemeClr>
                </a:solidFill>
                <a:effectLst>
                  <a:reflection blurRad="12700" stA="50000" endPos="50000" dist="5000" dir="5400000" sy="-100000" rotWithShape="0"/>
                </a:effectLst>
                <a:cs typeface="Titr" pitchFamily="2" charset="-78"/>
              </a:rPr>
              <a:t/>
            </a:r>
            <a:br>
              <a:rPr lang="fa-IR" sz="5000" b="1" cap="all" dirty="0" smtClean="0">
                <a:ln w="0"/>
                <a:solidFill>
                  <a:schemeClr val="accent1">
                    <a:lumMod val="75000"/>
                  </a:schemeClr>
                </a:solidFill>
                <a:effectLst>
                  <a:reflection blurRad="12700" stA="50000" endPos="50000" dist="5000" dir="5400000" sy="-100000" rotWithShape="0"/>
                </a:effectLst>
                <a:cs typeface="Titr" pitchFamily="2" charset="-78"/>
              </a:rPr>
            </a:br>
            <a:r>
              <a:rPr lang="fa-IR" b="1" cap="all" dirty="0" smtClean="0">
                <a:ln w="0"/>
                <a:solidFill>
                  <a:schemeClr val="accent1">
                    <a:lumMod val="75000"/>
                  </a:schemeClr>
                </a:solidFill>
                <a:effectLst>
                  <a:reflection blurRad="12700" stA="50000" endPos="50000" dist="5000" dir="5400000" sy="-100000" rotWithShape="0"/>
                </a:effectLst>
                <a:cs typeface="Titr" pitchFamily="2" charset="-78"/>
              </a:rPr>
              <a:t/>
            </a:r>
            <a:br>
              <a:rPr lang="fa-IR" b="1" cap="all" dirty="0" smtClean="0">
                <a:ln w="0"/>
                <a:solidFill>
                  <a:schemeClr val="accent1">
                    <a:lumMod val="75000"/>
                  </a:schemeClr>
                </a:solidFill>
                <a:effectLst>
                  <a:reflection blurRad="12700" stA="50000" endPos="50000" dist="5000" dir="5400000" sy="-100000" rotWithShape="0"/>
                </a:effectLst>
                <a:cs typeface="Titr" pitchFamily="2" charset="-78"/>
              </a:rPr>
            </a:br>
            <a:r>
              <a:rPr lang="fa-IR" sz="2200" b="1" cap="all" dirty="0" smtClean="0">
                <a:ln w="0"/>
                <a:solidFill>
                  <a:schemeClr val="accent1">
                    <a:lumMod val="75000"/>
                  </a:schemeClr>
                </a:solidFill>
                <a:effectLst>
                  <a:reflection blurRad="12700" stA="50000" endPos="50000" dist="5000" dir="5400000" sy="-100000" rotWithShape="0"/>
                </a:effectLst>
                <a:cs typeface="Titr" pitchFamily="2" charset="-78"/>
              </a:rPr>
              <a:t>شوراي عالي انقلاب فرهنگي</a:t>
            </a:r>
            <a:br>
              <a:rPr lang="fa-IR" sz="2200" b="1" cap="all" dirty="0" smtClean="0">
                <a:ln w="0"/>
                <a:solidFill>
                  <a:schemeClr val="accent1">
                    <a:lumMod val="75000"/>
                  </a:schemeClr>
                </a:solidFill>
                <a:effectLst>
                  <a:reflection blurRad="12700" stA="50000" endPos="50000" dist="5000" dir="5400000" sy="-100000" rotWithShape="0"/>
                </a:effectLst>
                <a:cs typeface="Titr" pitchFamily="2" charset="-78"/>
              </a:rPr>
            </a:br>
            <a:r>
              <a:rPr lang="fa-IR" sz="2000" b="1" cap="all" dirty="0" smtClean="0">
                <a:ln w="0"/>
                <a:solidFill>
                  <a:schemeClr val="accent1">
                    <a:lumMod val="75000"/>
                  </a:schemeClr>
                </a:solidFill>
                <a:effectLst>
                  <a:reflection blurRad="12700" stA="50000" endPos="50000" dist="5000" dir="5400000" sy="-100000" rotWithShape="0"/>
                </a:effectLst>
                <a:cs typeface="Titr" pitchFamily="2" charset="-78"/>
              </a:rPr>
              <a:t>شوراي فرهنگي اجتماعي زنان و خانواده</a:t>
            </a:r>
            <a:endParaRPr lang="en-US" sz="2000" b="1" cap="all" dirty="0">
              <a:ln w="0"/>
              <a:solidFill>
                <a:schemeClr val="accent1">
                  <a:lumMod val="75000"/>
                </a:schemeClr>
              </a:solidFill>
              <a:effectLst>
                <a:reflection blurRad="12700" stA="50000" endPos="50000" dist="5000" dir="5400000" sy="-100000" rotWithShape="0"/>
              </a:effectLst>
              <a:cs typeface="Titr"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Slide Number Placeholder 4"/>
          <p:cNvSpPr>
            <a:spLocks noGrp="1"/>
          </p:cNvSpPr>
          <p:nvPr>
            <p:ph type="sldNum" sz="quarter" idx="12"/>
          </p:nvPr>
        </p:nvSpPr>
        <p:spPr/>
        <p:txBody>
          <a:bodyPr/>
          <a:lstStyle/>
          <a:p>
            <a:fld id="{A08E8C43-68F8-4728-90F2-738ACDDF4809}" type="slidenum">
              <a:rPr lang="en-US" smtClean="0"/>
              <a:pPr/>
              <a:t>10</a:t>
            </a:fld>
            <a:endParaRPr lang="en-US"/>
          </a:p>
        </p:txBody>
      </p:sp>
      <p:sp>
        <p:nvSpPr>
          <p:cNvPr id="4" name="Title 1"/>
          <p:cNvSpPr>
            <a:spLocks noGrp="1"/>
          </p:cNvSpPr>
          <p:nvPr>
            <p:ph type="title"/>
          </p:nvPr>
        </p:nvSpPr>
        <p:spPr>
          <a:xfrm>
            <a:off x="3929058" y="142852"/>
            <a:ext cx="2571768" cy="500042"/>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fa-IR" sz="2000" b="1" dirty="0" smtClean="0">
                <a:solidFill>
                  <a:srgbClr val="FF0000"/>
                </a:solidFill>
                <a:latin typeface="+mn-lt"/>
                <a:ea typeface="+mn-ea"/>
                <a:cs typeface="B Titr" pitchFamily="2" charset="-78"/>
              </a:rPr>
              <a:t>دكترين امنيت ملي امريكا</a:t>
            </a:r>
            <a:endParaRPr lang="en-US" sz="2000" b="1" dirty="0" smtClean="0">
              <a:solidFill>
                <a:srgbClr val="FF0000"/>
              </a:solidFill>
              <a:latin typeface="+mn-lt"/>
              <a:ea typeface="+mn-ea"/>
              <a:cs typeface="B Titr" pitchFamily="2" charset="-78"/>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428604"/>
            <a:ext cx="7498080" cy="5819796"/>
          </a:xfrm>
        </p:spPr>
        <p:txBody>
          <a:bodyPr>
            <a:normAutofit/>
          </a:bodyPr>
          <a:lstStyle/>
          <a:p>
            <a:pPr algn="justLow" rtl="1"/>
            <a:r>
              <a:rPr lang="fa-IR" sz="2200" dirty="0" smtClean="0">
                <a:cs typeface="B Mitra" pitchFamily="2" charset="-78"/>
              </a:rPr>
              <a:t>و بند 2 راهبرد ملي و بند 8 اقدام ملي بر لغو اين قانون تأكيد داشته است و هنوز به اين مصوبه عمل نشده است در حاليكه حضرت امام (ره) و مقام معظم رهبري «مدظله‌العالي» بر ضرورت تحقق مصوبات شوراي عالي تأكيد نموده و فرمودند: واجب‌الامر و لازم‌الاجراست و با متخلف بايد برخورد شود!! مهم‌ترين امتياز اين طرح لغو قانون سال 72 و برداشتن مانع براي كليه دستگاه‌هاست. </a:t>
            </a:r>
            <a:endParaRPr lang="en-US" sz="2200" dirty="0" smtClean="0">
              <a:cs typeface="B Mitra" pitchFamily="2" charset="-78"/>
            </a:endParaRPr>
          </a:p>
          <a:p>
            <a:pPr algn="justLow" rtl="1"/>
            <a:r>
              <a:rPr lang="fa-IR" sz="2200" dirty="0" smtClean="0">
                <a:cs typeface="B Mitra" pitchFamily="2" charset="-78"/>
              </a:rPr>
              <a:t>و در سال اخير در تاريخ 4/3/92 در ديدار رياست محترم مجلس شوراي اسلامي و نمايندگان محترم بر طرح تأكيد كردند و فرمودند: در مجلس طرح افزايش نرخ باروري و پيشگيري از كاهش جمعيت وجود دارد، اين مسئله‌ى کاهش جمعیت مسئله‌ى بسیار مهمى است</a:t>
            </a:r>
            <a:r>
              <a:rPr lang="en-US" sz="2200" dirty="0" smtClean="0">
                <a:cs typeface="B Mitra" pitchFamily="2" charset="-78"/>
              </a:rPr>
              <a:t>.</a:t>
            </a:r>
            <a:r>
              <a:rPr lang="fa-IR" sz="2200" dirty="0" smtClean="0">
                <a:cs typeface="B Mitra" pitchFamily="2" charset="-78"/>
              </a:rPr>
              <a:t>در اين رابطه از مجلس تقدير و تشكر كردند و باز هم تأكيد كردند كه اشتباهات گذشته تكرار نشود، لذا معطل گذاشتن اين طرح و رفتن سراغ طرح 55 ماده‌اي چيزي جز </a:t>
            </a:r>
            <a:r>
              <a:rPr lang="fa-IR" sz="2200" b="1" dirty="0" smtClean="0">
                <a:cs typeface="B Mitra" pitchFamily="2" charset="-78"/>
              </a:rPr>
              <a:t>فرصت‌سوزي و تكرار اشتباهات گذشته </a:t>
            </a:r>
            <a:r>
              <a:rPr lang="fa-IR" sz="2200" dirty="0" smtClean="0">
                <a:cs typeface="B Mitra" pitchFamily="2" charset="-78"/>
              </a:rPr>
              <a:t>و احياي كنترل جمعيت با تغيير نام «به نام باروري سالم»نيست. </a:t>
            </a:r>
            <a:endParaRPr lang="en-US" sz="2200" dirty="0" smtClean="0">
              <a:cs typeface="B Mitra" pitchFamily="2" charset="-78"/>
            </a:endParaRPr>
          </a:p>
          <a:p>
            <a:pPr algn="justLow" rtl="1"/>
            <a:endParaRPr lang="en-US" sz="22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714356"/>
            <a:ext cx="7498080" cy="5534044"/>
          </a:xfrm>
        </p:spPr>
        <p:txBody>
          <a:bodyPr>
            <a:noAutofit/>
          </a:bodyPr>
          <a:lstStyle/>
          <a:p>
            <a:pPr algn="justLow" rtl="1">
              <a:buNone/>
            </a:pPr>
            <a:r>
              <a:rPr lang="fa-IR" sz="2800" b="1" dirty="0" smtClean="0">
                <a:solidFill>
                  <a:srgbClr val="FF0000"/>
                </a:solidFill>
                <a:cs typeface="B Mitra" pitchFamily="2" charset="-78"/>
              </a:rPr>
              <a:t>نتیجه گیری</a:t>
            </a:r>
            <a:endParaRPr lang="en-US" sz="2800" dirty="0" smtClean="0">
              <a:solidFill>
                <a:srgbClr val="FF0000"/>
              </a:solidFill>
              <a:cs typeface="B Mitra" pitchFamily="2" charset="-78"/>
            </a:endParaRPr>
          </a:p>
          <a:p>
            <a:pPr algn="justLow" rtl="1"/>
            <a:r>
              <a:rPr lang="fa-IR" sz="2800" dirty="0" smtClean="0">
                <a:cs typeface="B Mitra" pitchFamily="2" charset="-78"/>
              </a:rPr>
              <a:t>با عنایت به ابلاغ سیاست های کلی جمعیت و با تاکید بر بند 1 مبنی بر «</a:t>
            </a:r>
            <a:r>
              <a:rPr lang="ar-SA" sz="2800" dirty="0" smtClean="0">
                <a:cs typeface="B Mitra" pitchFamily="2" charset="-78"/>
              </a:rPr>
              <a:t>ارتقاء پویایی، بالندگی و جوانی جمعیّت با افزایش نرخ باروری به بیش از سطح جانشینی» از یک طرف و بیانات رهبر فرزانه در دیدار </a:t>
            </a:r>
            <a:r>
              <a:rPr lang="fa-IR" sz="2800" dirty="0" smtClean="0">
                <a:cs typeface="B Mitra" pitchFamily="2" charset="-78"/>
              </a:rPr>
              <a:t>4 خرداد سال 93 با نمايندگان محترم مجلس شوراي اسلامي و تشكر از حركت خوب مجلس در راستاي ارائه طرح افزايش نرخ باروري و پيشگيري از كاهش رشد جمعيت كه با ذكر نامه تصريح به تشكر از اين طرح نمودند </a:t>
            </a:r>
            <a:r>
              <a:rPr lang="ar-SA" sz="2800" dirty="0" smtClean="0">
                <a:cs typeface="B Mitra" pitchFamily="2" charset="-78"/>
              </a:rPr>
              <a:t>در نتیجه این طرح در راستای منویات رهبر معظم</a:t>
            </a:r>
            <a:r>
              <a:rPr lang="fa-IR" sz="2800" dirty="0" smtClean="0">
                <a:cs typeface="B Mitra" pitchFamily="2" charset="-78"/>
              </a:rPr>
              <a:t> انقلاب</a:t>
            </a:r>
            <a:r>
              <a:rPr lang="ar-SA" sz="2800" dirty="0" smtClean="0">
                <a:cs typeface="B Mitra" pitchFamily="2" charset="-78"/>
              </a:rPr>
              <a:t> بوده و </a:t>
            </a:r>
            <a:r>
              <a:rPr lang="ar-SA" sz="2800" b="1" dirty="0" smtClean="0">
                <a:cs typeface="B Mitra" pitchFamily="2" charset="-78"/>
              </a:rPr>
              <a:t>لغو قانون سال 1372 </a:t>
            </a:r>
            <a:r>
              <a:rPr lang="ar-SA" sz="2800" dirty="0" smtClean="0">
                <a:cs typeface="B Mitra" pitchFamily="2" charset="-78"/>
              </a:rPr>
              <a:t>به طور کامل </a:t>
            </a:r>
            <a:r>
              <a:rPr lang="ar-SA" sz="2800" b="1" dirty="0" smtClean="0">
                <a:cs typeface="B Mitra" pitchFamily="2" charset="-78"/>
              </a:rPr>
              <a:t>تنها گام نخستین برای افزایش جمعیت </a:t>
            </a:r>
            <a:r>
              <a:rPr lang="ar-SA" sz="2800" dirty="0" smtClean="0">
                <a:cs typeface="B Mitra" pitchFamily="2" charset="-78"/>
              </a:rPr>
              <a:t>خواهد بود. </a:t>
            </a:r>
            <a:endParaRPr lang="en-US" sz="2800" dirty="0" smtClean="0">
              <a:cs typeface="B Mitra" pitchFamily="2" charset="-78"/>
            </a:endParaRPr>
          </a:p>
          <a:p>
            <a:pPr algn="justLow"/>
            <a:endParaRPr lang="en-US" sz="28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rtl="1">
              <a:buNone/>
            </a:pPr>
            <a:r>
              <a:rPr lang="fa-IR" sz="3800" b="1" dirty="0" smtClean="0">
                <a:solidFill>
                  <a:srgbClr val="FF0000"/>
                </a:solidFill>
                <a:cs typeface="B Titr" pitchFamily="2" charset="-78"/>
              </a:rPr>
              <a:t>پيشنهاد: </a:t>
            </a:r>
            <a:r>
              <a:rPr lang="fa-IR" dirty="0" smtClean="0">
                <a:cs typeface="Zar" pitchFamily="2" charset="-78"/>
              </a:rPr>
              <a:t/>
            </a:r>
            <a:br>
              <a:rPr lang="fa-IR" dirty="0" smtClean="0">
                <a:cs typeface="Zar" pitchFamily="2" charset="-78"/>
              </a:rPr>
            </a:br>
            <a:r>
              <a:rPr lang="fa-IR" dirty="0" smtClean="0">
                <a:cs typeface="Zar" pitchFamily="2" charset="-78"/>
              </a:rPr>
              <a:t/>
            </a:r>
            <a:br>
              <a:rPr lang="fa-IR" dirty="0" smtClean="0">
                <a:cs typeface="Zar" pitchFamily="2" charset="-78"/>
              </a:rPr>
            </a:br>
            <a:r>
              <a:rPr lang="fa-IR" b="1" dirty="0" smtClean="0">
                <a:cs typeface="B Mitra" pitchFamily="2" charset="-78"/>
              </a:rPr>
              <a:t>تصويب طرح يك فوريتي «افزايش نرخ باروري و پيشگيري  از كاهش رشد جمعيت كشور» كه از ضرورت‌هاي مورد تأكيد مقام معظم رهبري </a:t>
            </a:r>
            <a:r>
              <a:rPr lang="fa-IR" sz="2500" b="1" dirty="0" smtClean="0">
                <a:cs typeface="B Mitra" pitchFamily="2" charset="-78"/>
              </a:rPr>
              <a:t>«مدظله‌العالي» </a:t>
            </a:r>
            <a:r>
              <a:rPr lang="fa-IR" b="1" dirty="0" smtClean="0">
                <a:cs typeface="B Mitra" pitchFamily="2" charset="-78"/>
              </a:rPr>
              <a:t>است.</a:t>
            </a:r>
            <a:endParaRPr lang="en-US" b="1"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103</a:t>
            </a:fld>
            <a:endParaRPr lang="en-US"/>
          </a:p>
        </p:txBody>
      </p:sp>
      <p:sp>
        <p:nvSpPr>
          <p:cNvPr id="5" name="Title 1"/>
          <p:cNvSpPr txBox="1">
            <a:spLocks/>
          </p:cNvSpPr>
          <p:nvPr/>
        </p:nvSpPr>
        <p:spPr>
          <a:xfrm>
            <a:off x="1435608" y="274638"/>
            <a:ext cx="7498080" cy="114300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800" b="1"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B Titr" pitchFamily="2" charset="-78"/>
              </a:rPr>
              <a:t>باروري سالم يا تنظيم</a:t>
            </a:r>
            <a:r>
              <a:rPr kumimoji="0" lang="fa-IR" sz="3800" b="1" i="0" u="none" strike="noStrike" kern="1200" cap="none" spc="0" normalizeH="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B Titr" pitchFamily="2" charset="-78"/>
              </a:rPr>
              <a:t> خانواده</a:t>
            </a:r>
            <a:endParaRPr kumimoji="0" lang="en-US" sz="3800"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B Titr" pitchFamily="2" charset="-78"/>
            </a:endParaRPr>
          </a:p>
        </p:txBody>
      </p:sp>
      <p:sp>
        <p:nvSpPr>
          <p:cNvPr id="6" name="Content Placeholder 2"/>
          <p:cNvSpPr txBox="1">
            <a:spLocks/>
          </p:cNvSpPr>
          <p:nvPr/>
        </p:nvSpPr>
        <p:spPr>
          <a:xfrm>
            <a:off x="1000100" y="1428736"/>
            <a:ext cx="7862150" cy="4767282"/>
          </a:xfrm>
          <a:prstGeom prst="rect">
            <a:avLst/>
          </a:prstGeom>
        </p:spPr>
        <p:txBody>
          <a:bodyPr>
            <a:noAutofit/>
          </a:bodyPr>
          <a:lstStyle/>
          <a:p>
            <a:pPr algn="just" rtl="1"/>
            <a:endParaRPr lang="fa-IR" sz="2400" b="1" dirty="0" smtClean="0">
              <a:cs typeface="B Mitra" pitchFamily="2" charset="-78"/>
            </a:endParaRPr>
          </a:p>
          <a:p>
            <a:pPr algn="just" rtl="1"/>
            <a:endParaRPr lang="fa-IR" sz="2400" b="1" dirty="0" smtClean="0">
              <a:cs typeface="B Mitra" pitchFamily="2" charset="-78"/>
            </a:endParaRPr>
          </a:p>
          <a:p>
            <a:endParaRPr lang="en-US" sz="2400" dirty="0" smtClean="0">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400" b="0" i="0" u="none" strike="noStrike" kern="1200" cap="none" spc="0" normalizeH="0" baseline="0" noProof="0" dirty="0">
              <a:ln>
                <a:noFill/>
              </a:ln>
              <a:solidFill>
                <a:schemeClr val="tx1"/>
              </a:solidFill>
              <a:effectLst/>
              <a:uLnTx/>
              <a:uFillTx/>
              <a:cs typeface="B Mitra" pitchFamily="2" charset="-78"/>
            </a:endParaRPr>
          </a:p>
        </p:txBody>
      </p:sp>
      <p:sp>
        <p:nvSpPr>
          <p:cNvPr id="7" name="Rectangle 6"/>
          <p:cNvSpPr/>
          <p:nvPr/>
        </p:nvSpPr>
        <p:spPr>
          <a:xfrm>
            <a:off x="1214414" y="1285861"/>
            <a:ext cx="7643866" cy="6001643"/>
          </a:xfrm>
          <a:prstGeom prst="rect">
            <a:avLst/>
          </a:prstGeom>
        </p:spPr>
        <p:txBody>
          <a:bodyPr wrap="square">
            <a:spAutoFit/>
          </a:bodyPr>
          <a:lstStyle/>
          <a:p>
            <a:pPr algn="ctr" rtl="1">
              <a:lnSpc>
                <a:spcPct val="150000"/>
              </a:lnSpc>
              <a:buFont typeface="Arial" pitchFamily="34" charset="0"/>
              <a:buChar char="•"/>
            </a:pPr>
            <a:r>
              <a:rPr lang="fa-IR" sz="2000" b="1" dirty="0" smtClean="0">
                <a:solidFill>
                  <a:schemeClr val="accent1">
                    <a:lumMod val="75000"/>
                  </a:schemeClr>
                </a:solidFill>
                <a:cs typeface="B Mitra" pitchFamily="2" charset="-78"/>
              </a:rPr>
              <a:t>در قالب كلمه باروري سالم اقدام به توزيع اقلام تنظيم خانواده مي‌شود براي جوانان</a:t>
            </a:r>
          </a:p>
          <a:p>
            <a:pPr algn="ctr" rtl="1">
              <a:lnSpc>
                <a:spcPct val="150000"/>
              </a:lnSpc>
              <a:buFont typeface="Arial" pitchFamily="34" charset="0"/>
              <a:buChar char="•"/>
            </a:pPr>
            <a:r>
              <a:rPr lang="fa-IR" sz="2000" b="1" dirty="0" smtClean="0">
                <a:solidFill>
                  <a:schemeClr val="accent1">
                    <a:lumMod val="75000"/>
                  </a:schemeClr>
                </a:solidFill>
                <a:cs typeface="B Mitra" pitchFamily="2" charset="-78"/>
              </a:rPr>
              <a:t>با جايگزين كردن كلماتي نظير باروري سالم، در لواي آن، برنامه تنظيم خانواده تحت اين عنوان اجرا مي شود. لازم به ذكر است كه باروري سالم، جعل اصطلاحاتي است براي جايگزيني تنظيم خانواده و توصيه ارتباطات آزاد جوانان بدون تشكيل خانواده</a:t>
            </a:r>
          </a:p>
          <a:p>
            <a:pPr algn="ctr" rtl="1"/>
            <a:r>
              <a:rPr lang="fa-IR" sz="2200" dirty="0" smtClean="0">
                <a:cs typeface="B Mitra" pitchFamily="2" charset="-78"/>
              </a:rPr>
              <a:t>***</a:t>
            </a:r>
          </a:p>
          <a:p>
            <a:pPr algn="justLow" rtl="1"/>
            <a:r>
              <a:rPr lang="fa-IR" sz="2200" b="1" dirty="0" smtClean="0">
                <a:solidFill>
                  <a:srgbClr val="00B050"/>
                </a:solidFill>
                <a:cs typeface="B Mitra" pitchFamily="2" charset="-78"/>
              </a:rPr>
              <a:t>در برخي از سايت هاي دانشگاه هاي علوم پزشكي كشور در قالب بحث باروري سالم، تنظيم خانواده مطرح مي‌گردد.</a:t>
            </a:r>
          </a:p>
          <a:p>
            <a:pPr algn="ctr" rtl="1"/>
            <a:r>
              <a:rPr lang="fa-IR" sz="2200" b="1" dirty="0" smtClean="0">
                <a:solidFill>
                  <a:srgbClr val="00B050"/>
                </a:solidFill>
                <a:cs typeface="B Mitra" pitchFamily="2" charset="-78"/>
              </a:rPr>
              <a:t>***</a:t>
            </a:r>
          </a:p>
          <a:p>
            <a:pPr algn="justLow" rtl="1"/>
            <a:r>
              <a:rPr lang="fa-IR" sz="2200" b="1" dirty="0" smtClean="0">
                <a:solidFill>
                  <a:srgbClr val="00B050"/>
                </a:solidFill>
                <a:cs typeface="B Mitra" pitchFamily="2" charset="-78"/>
              </a:rPr>
              <a:t>در برنامه باروري سالم كه در كليه دانشگاه‌ها و مراكز بهداشتي در حال اجراست بر تداوم آموزش و توزيع رايگان اقلام كنترل جمعيت تأكيد دارد و آن را از ضروريات جامعه مي‌داند. </a:t>
            </a:r>
          </a:p>
          <a:p>
            <a:pPr algn="ctr" rtl="1"/>
            <a:r>
              <a:rPr lang="fa-IR" sz="2200" b="1" dirty="0" smtClean="0">
                <a:solidFill>
                  <a:srgbClr val="00B050"/>
                </a:solidFill>
                <a:cs typeface="B Mitra" pitchFamily="2" charset="-78"/>
              </a:rPr>
              <a:t>***</a:t>
            </a:r>
          </a:p>
          <a:p>
            <a:pPr algn="justLow" rtl="1"/>
            <a:r>
              <a:rPr lang="fa-IR" sz="2200" b="1" dirty="0" smtClean="0">
                <a:solidFill>
                  <a:srgbClr val="00B050"/>
                </a:solidFill>
                <a:cs typeface="B Mitra" pitchFamily="2" charset="-78"/>
              </a:rPr>
              <a:t>ذيلاً به بخشي از برنامه‌هاي باروري سالم اشاره مي‌شود: </a:t>
            </a:r>
          </a:p>
          <a:p>
            <a:pPr algn="justLow" rtl="1"/>
            <a:endParaRPr lang="fa-IR" sz="2200" dirty="0" smtClean="0">
              <a:cs typeface="B Mitra" pitchFamily="2" charset="-78"/>
            </a:endParaRPr>
          </a:p>
          <a:p>
            <a:pPr algn="justLow" rtl="1"/>
            <a:endParaRPr lang="fa-IR" sz="2200" dirty="0" smtClean="0">
              <a:cs typeface="B Mitra" pitchFamily="2" charset="-78"/>
            </a:endParaRPr>
          </a:p>
          <a:p>
            <a:pPr algn="justLow" rtl="1"/>
            <a:endParaRPr lang="fa-IR" sz="2200" dirty="0">
              <a:cs typeface="B Mitra" pitchFamily="2" charset="-78"/>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822" y="142852"/>
            <a:ext cx="3075772" cy="1143000"/>
          </a:xfrm>
        </p:spPr>
        <p:style>
          <a:lnRef idx="2">
            <a:schemeClr val="accent2"/>
          </a:lnRef>
          <a:fillRef idx="1">
            <a:schemeClr val="lt1"/>
          </a:fillRef>
          <a:effectRef idx="0">
            <a:schemeClr val="accent2"/>
          </a:effectRef>
          <a:fontRef idx="minor">
            <a:schemeClr val="dk1"/>
          </a:fontRef>
        </p:style>
        <p:txBody>
          <a:bodyPr>
            <a:noAutofit/>
          </a:bodyPr>
          <a:lstStyle/>
          <a:p>
            <a:pPr algn="ctr" rtl="1"/>
            <a:r>
              <a:rPr lang="fa-IR" sz="2000" b="1" dirty="0" smtClean="0">
                <a:cs typeface="B Titr" pitchFamily="2" charset="-78"/>
              </a:rPr>
              <a:t>نامه</a:t>
            </a:r>
            <a:br>
              <a:rPr lang="fa-IR" sz="2000" b="1" dirty="0" smtClean="0">
                <a:cs typeface="B Titr" pitchFamily="2" charset="-78"/>
              </a:rPr>
            </a:br>
            <a:r>
              <a:rPr lang="fa-IR" sz="2000" b="1" dirty="0" smtClean="0">
                <a:cs typeface="B Titr" pitchFamily="2" charset="-78"/>
              </a:rPr>
              <a:t> آقاي دكتر محمد اسماعيل مطلق</a:t>
            </a:r>
            <a:br>
              <a:rPr lang="fa-IR" sz="2000" b="1" dirty="0" smtClean="0">
                <a:cs typeface="B Titr" pitchFamily="2" charset="-78"/>
              </a:rPr>
            </a:br>
            <a:endParaRPr lang="en-US" sz="2000" b="1" dirty="0">
              <a:cs typeface="B Titr"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104</a:t>
            </a:fld>
            <a:endParaRPr lang="en-US"/>
          </a:p>
        </p:txBody>
      </p:sp>
      <p:pic>
        <p:nvPicPr>
          <p:cNvPr id="1028" name="Picture 4"/>
          <p:cNvPicPr>
            <a:picLocks noChangeAspect="1" noChangeArrowheads="1"/>
          </p:cNvPicPr>
          <p:nvPr/>
        </p:nvPicPr>
        <p:blipFill>
          <a:blip r:embed="rId2"/>
          <a:srcRect/>
          <a:stretch>
            <a:fillRect/>
          </a:stretch>
        </p:blipFill>
        <p:spPr bwMode="auto">
          <a:xfrm>
            <a:off x="0" y="0"/>
            <a:ext cx="585788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7290" y="1500174"/>
            <a:ext cx="7279796" cy="1571636"/>
          </a:xfrm>
        </p:spPr>
        <p:txBody>
          <a:bodyPr>
            <a:normAutofit/>
          </a:bodyPr>
          <a:lstStyle/>
          <a:p>
            <a:pPr algn="justLow" rtl="1">
              <a:buNone/>
            </a:pPr>
            <a:r>
              <a:rPr lang="fa-IR" sz="2500" dirty="0" smtClean="0">
                <a:cs typeface="B Mitra" pitchFamily="2" charset="-78"/>
              </a:rPr>
              <a:t>بخش اول ) وضعیت موجود در مقطع مهرماه 1392</a:t>
            </a:r>
            <a:endParaRPr lang="en-US" sz="2500" dirty="0" smtClean="0">
              <a:cs typeface="B Mitra" pitchFamily="2" charset="-78"/>
            </a:endParaRPr>
          </a:p>
          <a:p>
            <a:pPr lvl="0" algn="justLow" rtl="1">
              <a:buNone/>
            </a:pPr>
            <a:r>
              <a:rPr lang="fa-IR" sz="2500" dirty="0" smtClean="0">
                <a:cs typeface="B Mitra" pitchFamily="2" charset="-78"/>
              </a:rPr>
              <a:t>در این بخش داشبورد شاخص های مرتبط به حوزه اختیارات و وظایف آن مجموعه </a:t>
            </a:r>
            <a:r>
              <a:rPr lang="fa-IR" sz="2500" u="sng" dirty="0" smtClean="0">
                <a:cs typeface="B Mitra" pitchFamily="2" charset="-78"/>
              </a:rPr>
              <a:t>(در زنجیره نتایج )حداکثر در یک صفحه</a:t>
            </a:r>
            <a:r>
              <a:rPr lang="fa-IR" sz="2500" dirty="0" smtClean="0">
                <a:cs typeface="B Mitra" pitchFamily="2" charset="-78"/>
              </a:rPr>
              <a:t> درج می شود .</a:t>
            </a:r>
            <a:endParaRPr lang="en-US" sz="2500" dirty="0" smtClean="0">
              <a:cs typeface="B Mitra" pitchFamily="2" charset="-78"/>
            </a:endParaRPr>
          </a:p>
          <a:p>
            <a:pPr algn="justLow"/>
            <a:endParaRPr lang="en-US" sz="25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105</a:t>
            </a:fld>
            <a:endParaRPr lang="en-US"/>
          </a:p>
        </p:txBody>
      </p:sp>
      <p:sp>
        <p:nvSpPr>
          <p:cNvPr id="5" name="Rectangle 1"/>
          <p:cNvSpPr>
            <a:spLocks noChangeArrowheads="1"/>
          </p:cNvSpPr>
          <p:nvPr/>
        </p:nvSpPr>
        <p:spPr bwMode="auto">
          <a:xfrm>
            <a:off x="714348" y="154710"/>
            <a:ext cx="8215370" cy="11541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300" b="0" i="0" u="none" strike="noStrike" cap="none" normalizeH="0" baseline="0" dirty="0" smtClean="0">
                <a:ln>
                  <a:noFill/>
                </a:ln>
                <a:solidFill>
                  <a:schemeClr val="tx1"/>
                </a:solidFill>
                <a:effectLst/>
                <a:latin typeface="Calibri" pitchFamily="34" charset="0"/>
                <a:ea typeface="Times New Roman" pitchFamily="18" charset="0"/>
                <a:cs typeface="B Titr" pitchFamily="2" charset="-78"/>
              </a:rPr>
              <a:t>معاونت بهداشت ، وزارت بهداشت درمان و آموزش پزشکی</a:t>
            </a:r>
            <a:r>
              <a:rPr kumimoji="0" lang="en-US" sz="2300" b="0" i="0" u="none" strike="noStrike" cap="none" normalizeH="0" baseline="0" dirty="0" smtClean="0">
                <a:ln>
                  <a:noFill/>
                </a:ln>
                <a:solidFill>
                  <a:schemeClr val="tx1"/>
                </a:solidFill>
                <a:effectLst/>
                <a:latin typeface="Calibri" pitchFamily="34" charset="0"/>
                <a:ea typeface="Times New Roman" pitchFamily="18" charset="0"/>
                <a:cs typeface="B Titr" pitchFamily="2" charset="-78"/>
              </a:rPr>
              <a:t> </a:t>
            </a:r>
            <a:r>
              <a:rPr kumimoji="0" lang="fa-IR" sz="2300" b="0" i="0" u="none" strike="noStrike" cap="none" normalizeH="0" baseline="0" dirty="0" smtClean="0">
                <a:ln>
                  <a:noFill/>
                </a:ln>
                <a:solidFill>
                  <a:schemeClr val="tx1"/>
                </a:solidFill>
                <a:effectLst/>
                <a:latin typeface="Calibri" pitchFamily="34" charset="0"/>
                <a:ea typeface="Times New Roman" pitchFamily="18" charset="0"/>
                <a:cs typeface="B Titr" pitchFamily="2" charset="-78"/>
              </a:rPr>
              <a:t> </a:t>
            </a:r>
            <a:endParaRPr kumimoji="0" lang="en-US" sz="2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fa-IR" sz="2300" b="0" i="0" u="none" strike="noStrike" cap="none" normalizeH="0" baseline="0" dirty="0" smtClean="0">
                <a:ln>
                  <a:noFill/>
                </a:ln>
                <a:solidFill>
                  <a:schemeClr val="tx1"/>
                </a:solidFill>
                <a:effectLst/>
                <a:latin typeface="Calibri" pitchFamily="34" charset="0"/>
                <a:ea typeface="Times New Roman" pitchFamily="18" charset="0"/>
                <a:cs typeface="B Titr" pitchFamily="2" charset="-78"/>
              </a:rPr>
              <a:t>چارچوب تدوین برنامه  عملیاتی مرکز/ دفترسلامت جمعیت خانواده و مدارس</a:t>
            </a:r>
            <a:endParaRPr kumimoji="0" lang="en-US" sz="2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fa-IR" sz="2300" b="0" i="0" u="none" strike="noStrike" cap="none" normalizeH="0" baseline="0" dirty="0" smtClean="0">
                <a:ln>
                  <a:noFill/>
                </a:ln>
                <a:solidFill>
                  <a:schemeClr val="tx1"/>
                </a:solidFill>
                <a:effectLst/>
                <a:latin typeface="Calibri" pitchFamily="34" charset="0"/>
                <a:ea typeface="Times New Roman" pitchFamily="18" charset="0"/>
                <a:cs typeface="B Titr" pitchFamily="2" charset="-78"/>
              </a:rPr>
              <a:t>اداره  باروری سالم (شهریور 92 لغایت شهریور 96)</a:t>
            </a:r>
            <a:endParaRPr kumimoji="0" lang="fa-IR" sz="23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nvGraphicFramePr>
        <p:xfrm>
          <a:off x="1071538" y="3214686"/>
          <a:ext cx="7858180" cy="3126330"/>
        </p:xfrm>
        <a:graphic>
          <a:graphicData uri="http://schemas.openxmlformats.org/drawingml/2006/table">
            <a:tbl>
              <a:tblPr rtl="1"/>
              <a:tblGrid>
                <a:gridCol w="500565"/>
                <a:gridCol w="2307016"/>
                <a:gridCol w="1213698"/>
                <a:gridCol w="1587833"/>
                <a:gridCol w="2249068"/>
              </a:tblGrid>
              <a:tr h="387806">
                <a:tc>
                  <a:txBody>
                    <a:bodyPr/>
                    <a:lstStyle/>
                    <a:p>
                      <a:pPr algn="r" rtl="1">
                        <a:lnSpc>
                          <a:spcPct val="115000"/>
                        </a:lnSpc>
                        <a:spcAft>
                          <a:spcPts val="0"/>
                        </a:spcAft>
                      </a:pPr>
                      <a:r>
                        <a:rPr lang="fa-IR" sz="1400" dirty="0">
                          <a:latin typeface="Calibri"/>
                          <a:ea typeface="Times New Roman"/>
                          <a:cs typeface="B Zar"/>
                        </a:rPr>
                        <a:t>شماره </a:t>
                      </a:r>
                      <a:endParaRPr lang="en-US" sz="1400" dirty="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r" rtl="1">
                        <a:lnSpc>
                          <a:spcPct val="115000"/>
                        </a:lnSpc>
                        <a:spcAft>
                          <a:spcPts val="0"/>
                        </a:spcAft>
                      </a:pPr>
                      <a:r>
                        <a:rPr lang="fa-IR" sz="1400" dirty="0">
                          <a:latin typeface="Calibri"/>
                          <a:ea typeface="Times New Roman"/>
                          <a:cs typeface="B Zar"/>
                        </a:rPr>
                        <a:t>عنوان شاخص </a:t>
                      </a:r>
                      <a:endParaRPr lang="en-US" sz="1400" dirty="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r" rtl="1">
                        <a:lnSpc>
                          <a:spcPct val="115000"/>
                        </a:lnSpc>
                        <a:spcAft>
                          <a:spcPts val="0"/>
                        </a:spcAft>
                      </a:pPr>
                      <a:r>
                        <a:rPr lang="fa-IR" sz="1400">
                          <a:latin typeface="Calibri"/>
                          <a:ea typeface="Times New Roman"/>
                          <a:cs typeface="B Zar"/>
                        </a:rPr>
                        <a:t>عدد فعلی </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r" rtl="1">
                        <a:lnSpc>
                          <a:spcPct val="115000"/>
                        </a:lnSpc>
                        <a:spcAft>
                          <a:spcPts val="0"/>
                        </a:spcAft>
                      </a:pPr>
                      <a:r>
                        <a:rPr lang="fa-IR" sz="1400">
                          <a:latin typeface="Calibri"/>
                          <a:ea typeface="Times New Roman"/>
                          <a:cs typeface="B Zar"/>
                        </a:rPr>
                        <a:t>روند آن در 5 تا 10 سال گذشته </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r" rtl="1">
                        <a:lnSpc>
                          <a:spcPct val="115000"/>
                        </a:lnSpc>
                        <a:spcAft>
                          <a:spcPts val="0"/>
                        </a:spcAft>
                      </a:pPr>
                      <a:r>
                        <a:rPr lang="fa-IR" sz="1400">
                          <a:latin typeface="Calibri"/>
                          <a:ea typeface="Times New Roman"/>
                          <a:cs typeface="B Zar"/>
                        </a:rPr>
                        <a:t>منبع </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87806">
                <a:tc>
                  <a:txBody>
                    <a:bodyPr/>
                    <a:lstStyle/>
                    <a:p>
                      <a:pPr algn="r" rtl="1">
                        <a:lnSpc>
                          <a:spcPct val="115000"/>
                        </a:lnSpc>
                        <a:spcAft>
                          <a:spcPts val="0"/>
                        </a:spcAft>
                      </a:pPr>
                      <a:r>
                        <a:rPr lang="fa-IR" sz="1400">
                          <a:latin typeface="Calibri"/>
                          <a:ea typeface="Times New Roman"/>
                          <a:cs typeface="B Zar"/>
                        </a:rPr>
                        <a:t>1</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میزان باروری برنامه ریزی نشده</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18.6(</a:t>
                      </a:r>
                      <a:r>
                        <a:rPr lang="en-US" sz="1400">
                          <a:latin typeface="Calibri"/>
                          <a:ea typeface="Times New Roman"/>
                          <a:cs typeface="B Zar"/>
                        </a:rPr>
                        <a:t>IMES-84</a:t>
                      </a:r>
                      <a:r>
                        <a:rPr lang="fa-IR" sz="1400">
                          <a:latin typeface="Calibri"/>
                          <a:ea typeface="Times New Roman"/>
                          <a:cs typeface="B Zar"/>
                        </a:rPr>
                        <a:t>)</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24.1 </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a:t>
                      </a:r>
                      <a:r>
                        <a:rPr lang="en-US" sz="1400">
                          <a:latin typeface="Calibri"/>
                          <a:ea typeface="Times New Roman"/>
                          <a:cs typeface="B Zar"/>
                        </a:rPr>
                        <a:t>DHS</a:t>
                      </a:r>
                      <a:r>
                        <a:rPr lang="fa-IR" sz="1400">
                          <a:latin typeface="Calibri"/>
                          <a:ea typeface="Times New Roman"/>
                          <a:cs typeface="B Zar"/>
                        </a:rPr>
                        <a:t>79)</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806">
                <a:tc>
                  <a:txBody>
                    <a:bodyPr/>
                    <a:lstStyle/>
                    <a:p>
                      <a:pPr algn="r" rtl="1">
                        <a:lnSpc>
                          <a:spcPct val="115000"/>
                        </a:lnSpc>
                        <a:spcAft>
                          <a:spcPts val="0"/>
                        </a:spcAft>
                      </a:pPr>
                      <a:r>
                        <a:rPr lang="fa-IR" sz="1400">
                          <a:latin typeface="Calibri"/>
                          <a:ea typeface="Times New Roman"/>
                          <a:cs typeface="B Zar"/>
                        </a:rPr>
                        <a:t>2</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میزان باروری کلی </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1.8(سرشماری 90)</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1.96(1385)-2(1379)</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سرشماری85- </a:t>
                      </a:r>
                      <a:r>
                        <a:rPr lang="en-US" sz="1400">
                          <a:latin typeface="Calibri"/>
                          <a:ea typeface="Times New Roman"/>
                          <a:cs typeface="B Zar"/>
                        </a:rPr>
                        <a:t>DHS79</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806">
                <a:tc>
                  <a:txBody>
                    <a:bodyPr/>
                    <a:lstStyle/>
                    <a:p>
                      <a:pPr algn="r" rtl="1">
                        <a:lnSpc>
                          <a:spcPct val="115000"/>
                        </a:lnSpc>
                        <a:spcAft>
                          <a:spcPts val="0"/>
                        </a:spcAft>
                      </a:pPr>
                      <a:r>
                        <a:rPr lang="fa-IR" sz="1400">
                          <a:latin typeface="Calibri"/>
                          <a:ea typeface="Times New Roman"/>
                          <a:cs typeface="B Zar"/>
                        </a:rPr>
                        <a:t>3</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b="1" dirty="0">
                          <a:latin typeface="Calibri"/>
                          <a:ea typeface="Times New Roman"/>
                          <a:cs typeface="B Zar"/>
                        </a:rPr>
                        <a:t>پوشش روشهای پیشگیری از بارداری مدرن</a:t>
                      </a:r>
                      <a:endParaRPr lang="en-US" sz="1400" b="1" dirty="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56.98 (</a:t>
                      </a:r>
                      <a:r>
                        <a:rPr lang="en-US" sz="1400">
                          <a:latin typeface="Calibri"/>
                          <a:ea typeface="Times New Roman"/>
                          <a:cs typeface="B Zar"/>
                        </a:rPr>
                        <a:t>DHS</a:t>
                      </a:r>
                      <a:r>
                        <a:rPr lang="fa-IR" sz="1400">
                          <a:latin typeface="Calibri"/>
                          <a:ea typeface="Times New Roman"/>
                          <a:cs typeface="B Zar"/>
                        </a:rPr>
                        <a:t>89)</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59.6(1384)- 55.9 (1379)</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en-US" sz="1400">
                          <a:latin typeface="Calibri"/>
                          <a:ea typeface="Times New Roman"/>
                          <a:cs typeface="B Zar"/>
                        </a:rPr>
                        <a:t>IMES 84</a:t>
                      </a:r>
                      <a:r>
                        <a:rPr lang="fa-IR" sz="1400">
                          <a:latin typeface="Calibri"/>
                          <a:ea typeface="Times New Roman"/>
                          <a:cs typeface="B Zar"/>
                        </a:rPr>
                        <a:t>-</a:t>
                      </a:r>
                      <a:r>
                        <a:rPr lang="en-US" sz="1400">
                          <a:latin typeface="Calibri"/>
                          <a:ea typeface="Times New Roman"/>
                          <a:cs typeface="B Zar"/>
                        </a:rPr>
                        <a:t> DHS79 </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806">
                <a:tc>
                  <a:txBody>
                    <a:bodyPr/>
                    <a:lstStyle/>
                    <a:p>
                      <a:pPr algn="r" rtl="1">
                        <a:lnSpc>
                          <a:spcPct val="115000"/>
                        </a:lnSpc>
                        <a:spcAft>
                          <a:spcPts val="0"/>
                        </a:spcAft>
                      </a:pPr>
                      <a:r>
                        <a:rPr lang="fa-IR" sz="1400">
                          <a:latin typeface="Calibri"/>
                          <a:ea typeface="Times New Roman"/>
                          <a:cs typeface="B Zar"/>
                        </a:rPr>
                        <a:t>4</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b="1" dirty="0">
                          <a:latin typeface="Calibri"/>
                          <a:ea typeface="Times New Roman"/>
                          <a:cs typeface="B Zar"/>
                        </a:rPr>
                        <a:t>پوشش روشهای پیشگیری از بارداری سنتی</a:t>
                      </a:r>
                      <a:endParaRPr lang="en-US" sz="1400" b="1" dirty="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21.66 (</a:t>
                      </a:r>
                      <a:r>
                        <a:rPr lang="en-US" sz="1400">
                          <a:latin typeface="Calibri"/>
                          <a:ea typeface="Times New Roman"/>
                          <a:cs typeface="B Zar"/>
                        </a:rPr>
                        <a:t>DHS</a:t>
                      </a:r>
                      <a:r>
                        <a:rPr lang="fa-IR" sz="1400">
                          <a:latin typeface="Calibri"/>
                          <a:ea typeface="Times New Roman"/>
                          <a:cs typeface="B Zar"/>
                        </a:rPr>
                        <a:t>89)</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19.2(1384)- 17.8 (1379)</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en-US" sz="1400">
                          <a:latin typeface="Calibri"/>
                          <a:ea typeface="Times New Roman"/>
                          <a:cs typeface="B Zar"/>
                        </a:rPr>
                        <a:t>IMES 84</a:t>
                      </a:r>
                      <a:r>
                        <a:rPr lang="fa-IR" sz="1400">
                          <a:latin typeface="Calibri"/>
                          <a:ea typeface="Times New Roman"/>
                          <a:cs typeface="B Zar"/>
                        </a:rPr>
                        <a:t>-</a:t>
                      </a:r>
                      <a:r>
                        <a:rPr lang="en-US" sz="1400">
                          <a:latin typeface="Calibri"/>
                          <a:ea typeface="Times New Roman"/>
                          <a:cs typeface="B Zar"/>
                        </a:rPr>
                        <a:t> DHS79 </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806">
                <a:tc>
                  <a:txBody>
                    <a:bodyPr/>
                    <a:lstStyle/>
                    <a:p>
                      <a:pPr algn="r" rtl="1">
                        <a:lnSpc>
                          <a:spcPct val="115000"/>
                        </a:lnSpc>
                        <a:spcAft>
                          <a:spcPts val="0"/>
                        </a:spcAft>
                      </a:pPr>
                      <a:r>
                        <a:rPr lang="fa-IR" sz="1400">
                          <a:latin typeface="Calibri"/>
                          <a:ea typeface="Times New Roman"/>
                          <a:cs typeface="B Zar"/>
                        </a:rPr>
                        <a:t>5</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در صد نیاز براورده نشده </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5.69 (</a:t>
                      </a:r>
                      <a:r>
                        <a:rPr lang="en-US" sz="1400">
                          <a:latin typeface="Calibri"/>
                          <a:ea typeface="Times New Roman"/>
                          <a:cs typeface="B Zar"/>
                        </a:rPr>
                        <a:t>DHS</a:t>
                      </a:r>
                      <a:r>
                        <a:rPr lang="fa-IR" sz="1400">
                          <a:latin typeface="Calibri"/>
                          <a:ea typeface="Times New Roman"/>
                          <a:cs typeface="B Zar"/>
                        </a:rPr>
                        <a:t>89)</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5.9(1384)- 7.5 (1379)</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en-US" sz="1400">
                          <a:latin typeface="Calibri"/>
                          <a:ea typeface="Times New Roman"/>
                          <a:cs typeface="B Zar"/>
                        </a:rPr>
                        <a:t>IMES 84</a:t>
                      </a:r>
                      <a:r>
                        <a:rPr lang="fa-IR" sz="1400">
                          <a:latin typeface="Calibri"/>
                          <a:ea typeface="Times New Roman"/>
                          <a:cs typeface="B Zar"/>
                        </a:rPr>
                        <a:t>-</a:t>
                      </a:r>
                      <a:r>
                        <a:rPr lang="en-US" sz="1400">
                          <a:latin typeface="Calibri"/>
                          <a:ea typeface="Times New Roman"/>
                          <a:cs typeface="B Zar"/>
                        </a:rPr>
                        <a:t> DHS79 </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806">
                <a:tc>
                  <a:txBody>
                    <a:bodyPr/>
                    <a:lstStyle/>
                    <a:p>
                      <a:pPr algn="r" rtl="1">
                        <a:lnSpc>
                          <a:spcPct val="115000"/>
                        </a:lnSpc>
                        <a:spcAft>
                          <a:spcPts val="0"/>
                        </a:spcAft>
                      </a:pPr>
                      <a:r>
                        <a:rPr lang="fa-IR" sz="1400">
                          <a:latin typeface="Calibri"/>
                          <a:ea typeface="Times New Roman"/>
                          <a:cs typeface="B Zar"/>
                        </a:rPr>
                        <a:t>6</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در صد پوشش آموزش های هنگام ازدواج</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400">
                          <a:latin typeface="Calibri"/>
                          <a:ea typeface="Times New Roman"/>
                          <a:cs typeface="B Zar"/>
                        </a:rPr>
                        <a:t>80.6(</a:t>
                      </a:r>
                      <a:r>
                        <a:rPr lang="en-US" sz="1400">
                          <a:latin typeface="Calibri"/>
                          <a:ea typeface="Times New Roman"/>
                          <a:cs typeface="B Zar"/>
                        </a:rPr>
                        <a:t>IMES-84</a:t>
                      </a:r>
                      <a:r>
                        <a:rPr lang="fa-IR" sz="1400">
                          <a:latin typeface="Calibri"/>
                          <a:ea typeface="Times New Roman"/>
                          <a:cs typeface="B Zar"/>
                        </a:rPr>
                        <a:t>)</a:t>
                      </a:r>
                      <a:endParaRPr lang="en-US" sz="1400">
                        <a:latin typeface="Calibri"/>
                        <a:ea typeface="Times New Roman"/>
                        <a:cs typeface="Arial"/>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fa-IR" sz="1400">
                        <a:latin typeface="Calibri"/>
                        <a:ea typeface="Times New Roman"/>
                        <a:cs typeface="B Zar"/>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fa-IR" sz="1400" dirty="0">
                        <a:latin typeface="Calibri"/>
                        <a:ea typeface="Times New Roman"/>
                        <a:cs typeface="B Zar"/>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714356"/>
            <a:ext cx="7498080" cy="5534044"/>
          </a:xfrm>
        </p:spPr>
        <p:txBody>
          <a:bodyPr>
            <a:noAutofit/>
          </a:bodyPr>
          <a:lstStyle/>
          <a:p>
            <a:pPr lvl="0" algn="justLow" rtl="1">
              <a:buNone/>
            </a:pPr>
            <a:r>
              <a:rPr lang="fa-IR" sz="2600" dirty="0" smtClean="0">
                <a:cs typeface="B Mitra" pitchFamily="2" charset="-78"/>
              </a:rPr>
              <a:t>	2. فهرست، زمان آغاز و وضعیت پوشش برنامه در سال 1392 ( </a:t>
            </a:r>
            <a:r>
              <a:rPr lang="fa-IR" sz="2600" u="sng" dirty="0" smtClean="0">
                <a:cs typeface="B Mitra" pitchFamily="2" charset="-78"/>
              </a:rPr>
              <a:t>حداکثر در یک صفحه )</a:t>
            </a:r>
            <a:endParaRPr lang="en-US" sz="2600" dirty="0" smtClean="0">
              <a:cs typeface="B Mitra" pitchFamily="2" charset="-78"/>
            </a:endParaRPr>
          </a:p>
          <a:p>
            <a:pPr algn="justLow" rtl="1">
              <a:buNone/>
            </a:pPr>
            <a:r>
              <a:rPr lang="fa-IR" sz="2600" dirty="0" smtClean="0">
                <a:cs typeface="B Mitra" pitchFamily="2" charset="-78"/>
              </a:rPr>
              <a:t>	با توجه به اینکه  بر اساس سرشماری 1390 نرخ باروری کلی به زیر حد جایگزینی(1.8) رسیده است و نظر به </a:t>
            </a:r>
            <a:r>
              <a:rPr lang="fa-IR" sz="2600" b="1" dirty="0" smtClean="0">
                <a:cs typeface="B Mitra" pitchFamily="2" charset="-78"/>
              </a:rPr>
              <a:t>منویات مقام عظمای رهبری </a:t>
            </a:r>
            <a:r>
              <a:rPr lang="fa-IR" sz="2600" dirty="0" smtClean="0">
                <a:cs typeface="B Mitra" pitchFamily="2" charset="-78"/>
              </a:rPr>
              <a:t>مبنی بر لزوم  افزایش جمعیت جوان و توجه به سالخوردگی جمعیت و  اسناد بالا دستی (</a:t>
            </a:r>
            <a:r>
              <a:rPr lang="fa-IR" sz="2600" b="1" dirty="0" smtClean="0">
                <a:cs typeface="B Mitra" pitchFamily="2" charset="-78"/>
              </a:rPr>
              <a:t>طرح جمعیت و تعالی خانواده </a:t>
            </a:r>
            <a:r>
              <a:rPr lang="fa-IR" sz="2600" dirty="0" smtClean="0">
                <a:cs typeface="B Mitra" pitchFamily="2" charset="-78"/>
              </a:rPr>
              <a:t>و سیاست های کلی نظام در خصوص  افزایش نرخ بارور ی کلی توسط </a:t>
            </a:r>
            <a:r>
              <a:rPr lang="fa-IR" sz="2600" b="1" dirty="0" smtClean="0">
                <a:cs typeface="B Mitra" pitchFamily="2" charset="-78"/>
              </a:rPr>
              <a:t>مجلس محترم شورای اسلامی </a:t>
            </a:r>
            <a:r>
              <a:rPr lang="fa-IR" sz="2600" dirty="0" smtClean="0">
                <a:cs typeface="B Mitra" pitchFamily="2" charset="-78"/>
              </a:rPr>
              <a:t>و </a:t>
            </a:r>
            <a:r>
              <a:rPr lang="fa-IR" sz="2600" b="1" dirty="0" smtClean="0">
                <a:cs typeface="B Mitra" pitchFamily="2" charset="-78"/>
              </a:rPr>
              <a:t>مجمع تشخیص مصلت نظام </a:t>
            </a:r>
            <a:r>
              <a:rPr lang="fa-IR" sz="2600" dirty="0" smtClean="0">
                <a:cs typeface="B Mitra" pitchFamily="2" charset="-78"/>
              </a:rPr>
              <a:t>) رویکرد </a:t>
            </a:r>
            <a:r>
              <a:rPr lang="fa-IR" sz="2600" b="1" dirty="0" smtClean="0">
                <a:cs typeface="B Mitra" pitchFamily="2" charset="-78"/>
              </a:rPr>
              <a:t>های برنامه باروری سالم </a:t>
            </a:r>
            <a:r>
              <a:rPr lang="fa-IR" sz="2600" dirty="0" smtClean="0">
                <a:cs typeface="B Mitra" pitchFamily="2" charset="-78"/>
              </a:rPr>
              <a:t>در جهت افزایش نرخ باروری کلی با الزام بر سلامت مادر و کودک </a:t>
            </a:r>
            <a:r>
              <a:rPr lang="fa-IR" sz="2600" b="1" dirty="0" smtClean="0">
                <a:cs typeface="B Mitra" pitchFamily="2" charset="-78"/>
              </a:rPr>
              <a:t>در حال تدوین </a:t>
            </a:r>
            <a:r>
              <a:rPr lang="fa-IR" sz="2600" dirty="0" smtClean="0">
                <a:cs typeface="B Mitra" pitchFamily="2" charset="-78"/>
              </a:rPr>
              <a:t>می باشد .</a:t>
            </a:r>
            <a:endParaRPr lang="en-US" sz="2600" dirty="0" smtClean="0">
              <a:cs typeface="B Mitra" pitchFamily="2" charset="-78"/>
            </a:endParaRPr>
          </a:p>
          <a:p>
            <a:pPr algn="justLow" rtl="1">
              <a:buNone/>
            </a:pPr>
            <a:r>
              <a:rPr lang="fa-IR" sz="2600" dirty="0" smtClean="0">
                <a:cs typeface="B Mitra" pitchFamily="2" charset="-78"/>
              </a:rPr>
              <a:t>	</a:t>
            </a:r>
          </a:p>
          <a:p>
            <a:pPr algn="justLow" rtl="1">
              <a:buNone/>
            </a:pPr>
            <a:r>
              <a:rPr lang="fa-IR" sz="2600" dirty="0" smtClean="0">
                <a:cs typeface="B Mitra" pitchFamily="2" charset="-78"/>
              </a:rPr>
              <a:t>	برنامه های این اداره در قالب دو رویکرد 1- ارتقای نرخ باروری کلی و 2- حفظ و ارتقای سلامت مادران و کودکان می باشد که به اختصار می توان موارد زیر را در هر یک از رویکرد ها نام برد:</a:t>
            </a:r>
            <a:endParaRPr lang="en-US" sz="2600" dirty="0" smtClean="0">
              <a:cs typeface="B Mitra" pitchFamily="2" charset="-78"/>
            </a:endParaRPr>
          </a:p>
          <a:p>
            <a:pPr algn="justLow">
              <a:buNone/>
            </a:pPr>
            <a:endParaRPr lang="en-US" sz="26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106</a:t>
            </a:fld>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107</a:t>
            </a:fld>
            <a:endParaRPr lang="en-US"/>
          </a:p>
        </p:txBody>
      </p:sp>
      <p:sp>
        <p:nvSpPr>
          <p:cNvPr id="5" name="Content Placeholder 4"/>
          <p:cNvSpPr>
            <a:spLocks noGrp="1"/>
          </p:cNvSpPr>
          <p:nvPr>
            <p:ph idx="1"/>
          </p:nvPr>
        </p:nvSpPr>
        <p:spPr>
          <a:xfrm>
            <a:off x="1071538" y="1643050"/>
            <a:ext cx="7862150" cy="285752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noAutofit/>
          </a:bodyPr>
          <a:lstStyle/>
          <a:p>
            <a:pPr marL="365760" indent="-283464" algn="justLow" rtl="1">
              <a:spcBef>
                <a:spcPts val="600"/>
              </a:spcBef>
              <a:buClr>
                <a:schemeClr val="accent1"/>
              </a:buClr>
              <a:buSzPct val="80000"/>
              <a:buNone/>
            </a:pPr>
            <a:endParaRPr lang="fa-IR" sz="2200" b="1" dirty="0" smtClean="0">
              <a:cs typeface="B Mitra" pitchFamily="2" charset="-78"/>
            </a:endParaRPr>
          </a:p>
          <a:p>
            <a:pPr marL="365760" indent="-283464" algn="justLow" rtl="1">
              <a:spcBef>
                <a:spcPts val="600"/>
              </a:spcBef>
              <a:buClr>
                <a:schemeClr val="accent1"/>
              </a:buClr>
              <a:buSzPct val="80000"/>
              <a:buNone/>
            </a:pPr>
            <a:endParaRPr lang="fa-IR" sz="2200" b="1" dirty="0" smtClean="0">
              <a:cs typeface="B Mitra" pitchFamily="2" charset="-78"/>
            </a:endParaRPr>
          </a:p>
          <a:p>
            <a:pPr marL="365760" indent="-283464" algn="justLow" rtl="1">
              <a:spcBef>
                <a:spcPts val="600"/>
              </a:spcBef>
              <a:buClr>
                <a:schemeClr val="accent1"/>
              </a:buClr>
              <a:buSzPct val="80000"/>
              <a:buNone/>
            </a:pPr>
            <a:endParaRPr lang="fa-IR" sz="2200" b="1" dirty="0" smtClean="0">
              <a:cs typeface="B Mitra" pitchFamily="2" charset="-78"/>
            </a:endParaRPr>
          </a:p>
          <a:p>
            <a:pPr marL="365760" indent="-283464" algn="justLow" rtl="1">
              <a:spcBef>
                <a:spcPts val="600"/>
              </a:spcBef>
              <a:buClr>
                <a:schemeClr val="accent1"/>
              </a:buClr>
              <a:buSzPct val="80000"/>
              <a:buNone/>
            </a:pPr>
            <a:endParaRPr lang="fa-IR" sz="2200" b="1" dirty="0" smtClean="0">
              <a:cs typeface="B Mitra" pitchFamily="2" charset="-78"/>
            </a:endParaRPr>
          </a:p>
          <a:p>
            <a:pPr marL="365760" indent="-283464" algn="justLow" rtl="1">
              <a:spcBef>
                <a:spcPts val="600"/>
              </a:spcBef>
              <a:buClr>
                <a:schemeClr val="accent1"/>
              </a:buClr>
              <a:buSzPct val="80000"/>
              <a:buNone/>
            </a:pPr>
            <a:endParaRPr lang="fa-IR" sz="2200" b="1" dirty="0" smtClean="0">
              <a:cs typeface="B Mitra" pitchFamily="2" charset="-78"/>
            </a:endParaRPr>
          </a:p>
          <a:p>
            <a:pPr marL="365760" indent="-283464" algn="justLow" rtl="1">
              <a:spcBef>
                <a:spcPts val="600"/>
              </a:spcBef>
              <a:buClr>
                <a:schemeClr val="accent1"/>
              </a:buClr>
              <a:buSzPct val="80000"/>
              <a:buNone/>
            </a:pPr>
            <a:endParaRPr lang="fa-IR" sz="2200" b="1" dirty="0" smtClean="0">
              <a:cs typeface="B Mitra" pitchFamily="2" charset="-78"/>
            </a:endParaRPr>
          </a:p>
          <a:p>
            <a:pPr marL="365760" indent="-283464" algn="justLow" rtl="1">
              <a:spcBef>
                <a:spcPts val="600"/>
              </a:spcBef>
              <a:buClr>
                <a:schemeClr val="accent1"/>
              </a:buClr>
              <a:buSzPct val="80000"/>
              <a:buNone/>
            </a:pPr>
            <a:endParaRPr lang="fa-IR" sz="2200" b="1" dirty="0" smtClean="0">
              <a:cs typeface="B Mitra" pitchFamily="2" charset="-78"/>
            </a:endParaRPr>
          </a:p>
          <a:p>
            <a:pPr marL="365760" indent="-283464" algn="justLow" rtl="1">
              <a:spcBef>
                <a:spcPts val="600"/>
              </a:spcBef>
              <a:buClr>
                <a:schemeClr val="accent1"/>
              </a:buClr>
              <a:buSzPct val="80000"/>
              <a:buNone/>
            </a:pPr>
            <a:endParaRPr lang="fa-IR" sz="2200" b="1" dirty="0" smtClean="0">
              <a:cs typeface="B Mitra" pitchFamily="2" charset="-78"/>
            </a:endParaRPr>
          </a:p>
          <a:p>
            <a:pPr algn="justLow" rtl="1">
              <a:buNone/>
            </a:pPr>
            <a:endParaRPr lang="fa-IR" sz="2200" b="1" dirty="0" smtClean="0">
              <a:cs typeface="B Mitra" pitchFamily="2" charset="-78"/>
            </a:endParaRPr>
          </a:p>
          <a:p>
            <a:pPr algn="justLow" rtl="1">
              <a:buNone/>
            </a:pPr>
            <a:endParaRPr lang="fa-IR" sz="2200" b="1" dirty="0" smtClean="0">
              <a:cs typeface="B Mitra" pitchFamily="2" charset="-78"/>
            </a:endParaRPr>
          </a:p>
          <a:p>
            <a:pPr algn="justLow" rtl="1">
              <a:buNone/>
            </a:pPr>
            <a:r>
              <a:rPr lang="fa-IR" sz="2200" b="1" dirty="0" smtClean="0">
                <a:cs typeface="B Mitra" pitchFamily="2" charset="-78"/>
              </a:rPr>
              <a:t>	توجه: </a:t>
            </a:r>
            <a:r>
              <a:rPr lang="fa-IR" sz="2200" dirty="0" smtClean="0">
                <a:cs typeface="B Mitra" pitchFamily="2" charset="-78"/>
              </a:rPr>
              <a:t>برنامه ارتقاء نرخ باروري كلي در حد توصيف است و برنامه عمل و بودجه ندارد اما برنامه حفظ و ارتقاي سلامت مادر و كودك كه همان تنظيم خانواده و توزيع اقلام كنترل جمعيت است ريزبرنامه و بودجه و دستورالعمل ابلاغي اجرايي تا اعماق روستاها را دارد و همه اين ابلاغيه ها بعد از فتواي مراجع عظام و رهبر معظم انقلاب مبني بر تحريم هزينه دستگاه هاست.</a:t>
            </a:r>
          </a:p>
          <a:p>
            <a:pPr algn="justLow" rtl="1">
              <a:buNone/>
            </a:pPr>
            <a:endParaRPr lang="fa-IR" sz="2200" dirty="0" smtClean="0">
              <a:cs typeface="B Mitra" pitchFamily="2" charset="-78"/>
            </a:endParaRPr>
          </a:p>
          <a:p>
            <a:pPr algn="justLow" rtl="1">
              <a:buNone/>
            </a:pPr>
            <a:endParaRPr lang="fa-IR" sz="2200" dirty="0" smtClean="0">
              <a:cs typeface="B Mitra" pitchFamily="2" charset="-78"/>
            </a:endParaRPr>
          </a:p>
          <a:p>
            <a:pPr algn="justLow" rtl="1">
              <a:buNone/>
            </a:pPr>
            <a:endParaRPr lang="fa-IR" sz="2200" dirty="0" smtClean="0">
              <a:cs typeface="B Mitra" pitchFamily="2" charset="-78"/>
            </a:endParaRPr>
          </a:p>
          <a:p>
            <a:pPr algn="justLow" rtl="1">
              <a:buNone/>
            </a:pPr>
            <a:endParaRPr lang="fa-IR" sz="2200" dirty="0" smtClean="0">
              <a:cs typeface="B Mitra" pitchFamily="2" charset="-78"/>
            </a:endParaRPr>
          </a:p>
          <a:p>
            <a:pPr algn="justLow" rtl="1">
              <a:buNone/>
            </a:pPr>
            <a:endParaRPr lang="fa-IR" sz="2200" dirty="0" smtClean="0">
              <a:cs typeface="B Mitra" pitchFamily="2" charset="-78"/>
            </a:endParaRPr>
          </a:p>
          <a:p>
            <a:pPr algn="justLow" rtl="1">
              <a:buNone/>
            </a:pPr>
            <a:endParaRPr lang="fa-IR" sz="2200" dirty="0" smtClean="0">
              <a:cs typeface="B Mitra" pitchFamily="2" charset="-78"/>
            </a:endParaRPr>
          </a:p>
          <a:p>
            <a:pPr algn="justLow" rtl="1">
              <a:buNone/>
            </a:pPr>
            <a:endParaRPr lang="en-US" sz="2200" dirty="0" smtClean="0">
              <a:cs typeface="B Mitra" pitchFamily="2" charset="-78"/>
            </a:endParaRPr>
          </a:p>
          <a:p>
            <a:pPr marL="365760" indent="-283464" algn="justLow" rtl="1">
              <a:spcBef>
                <a:spcPts val="600"/>
              </a:spcBef>
              <a:buClr>
                <a:schemeClr val="accent1"/>
              </a:buClr>
              <a:buSzPct val="80000"/>
              <a:buNone/>
            </a:pPr>
            <a:endParaRPr lang="en-US" sz="2200" dirty="0" smtClean="0">
              <a:cs typeface="B Mitra" pitchFamily="2" charset="-78"/>
            </a:endParaRPr>
          </a:p>
          <a:p>
            <a:pPr marL="365760" lvl="0" indent="-283464" algn="justLow" rtl="1">
              <a:spcBef>
                <a:spcPts val="600"/>
              </a:spcBef>
              <a:buClr>
                <a:schemeClr val="accent1"/>
              </a:buClr>
              <a:buSzPct val="80000"/>
              <a:buNone/>
              <a:defRPr/>
            </a:pPr>
            <a:endParaRPr lang="en-US" sz="2200" dirty="0" smtClean="0">
              <a:solidFill>
                <a:schemeClr val="tx1"/>
              </a:solidFill>
              <a:cs typeface="B Mitra" pitchFamily="2" charset="-78"/>
            </a:endParaRPr>
          </a:p>
          <a:p>
            <a:pPr algn="ctr">
              <a:buNone/>
            </a:pPr>
            <a:endParaRPr lang="en-US" sz="22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108</a:t>
            </a:fld>
            <a:endParaRPr lang="en-US"/>
          </a:p>
        </p:txBody>
      </p:sp>
      <p:sp>
        <p:nvSpPr>
          <p:cNvPr id="147457" name="Rectangle 1"/>
          <p:cNvSpPr>
            <a:spLocks noGrp="1" noChangeArrowheads="1"/>
          </p:cNvSpPr>
          <p:nvPr>
            <p:ph idx="1"/>
          </p:nvPr>
        </p:nvSpPr>
        <p:spPr bwMode="auto">
          <a:xfrm>
            <a:off x="1357291" y="278667"/>
            <a:ext cx="7358114" cy="5863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None/>
              <a:tabLst/>
            </a:pPr>
            <a:r>
              <a:rPr kumimoji="0" lang="fa-IR" sz="2500" b="1"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1. ارتقای نرخ باروری کلی:</a:t>
            </a:r>
            <a:endParaRPr kumimoji="0" lang="en-US" sz="25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None/>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برنامه های حین از ازدواج </a:t>
            </a:r>
            <a:endParaRPr kumimoji="0" lang="en-US" sz="2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 typeface="Arial" pitchFamily="34" charset="0"/>
              <a:buChar char="•"/>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 ارتقاء آگاهی و توانمند سازی مربیان کلاس های آموزش هنگام ازدواج </a:t>
            </a:r>
            <a:endParaRPr kumimoji="0" lang="en-US" sz="2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 typeface="Arial" pitchFamily="34" charset="0"/>
              <a:buChar char="•"/>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ارتقاء استاندارد فیزیکی و تجهیزات کلاس ها</a:t>
            </a:r>
            <a:endParaRPr kumimoji="0" lang="en-US" sz="2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 typeface="Arial" pitchFamily="34" charset="0"/>
              <a:buChar char="•"/>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ارتقاء کیفیت برگزاری کلاس ها</a:t>
            </a:r>
            <a:endParaRPr kumimoji="0" lang="en-US" sz="2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 typeface="Arial" pitchFamily="34" charset="0"/>
              <a:buChar char="•"/>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برنامه های بعد از ازدواج:</a:t>
            </a:r>
            <a:endParaRPr kumimoji="0" lang="en-US" sz="2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 typeface="Arial" pitchFamily="34" charset="0"/>
              <a:buChar char="•"/>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تدوين و استاندارد سازي برنامه اموزش و مشاوره پس از ازدواج</a:t>
            </a:r>
            <a:endParaRPr kumimoji="0" lang="en-US" sz="2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 typeface="Arial" pitchFamily="34" charset="0"/>
              <a:buChar char="•"/>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برنامه های مشاوره و باروری سالم:</a:t>
            </a:r>
            <a:endParaRPr kumimoji="0" lang="en-US" sz="2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 typeface="Arial" pitchFamily="34" charset="0"/>
              <a:buChar char="•"/>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ارتقاء سطح آگاهی مدیران / پرسنل ارائه دهنده خدمت در خصوص افزایش نرخ باروری کلی </a:t>
            </a:r>
            <a:endParaRPr kumimoji="0" lang="en-US" sz="2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 typeface="Arial" pitchFamily="34" charset="0"/>
              <a:buChar char="•"/>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بازنگر ی در بسته خدمتی مشاوره باروری سالم به منظوركاهش تک فرزندی، کاهش میانگین فاصله زمانی بین ازدواج و فرزند اول و کاهش میانگین فاصله زمانی بین فرزندان و ....)</a:t>
            </a:r>
            <a:endParaRPr kumimoji="0" lang="en-US" sz="2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 typeface="Arial" pitchFamily="34" charset="0"/>
              <a:buChar char="•"/>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مشاوره های پیش از بارداری</a:t>
            </a:r>
            <a:endParaRPr kumimoji="0" lang="en-US" sz="2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 typeface="Arial" pitchFamily="34" charset="0"/>
              <a:buChar char="•"/>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آموزش های پیشگیری از ناباروری</a:t>
            </a:r>
            <a:endParaRPr kumimoji="0" lang="fa-IR" sz="25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1071538" y="6143644"/>
            <a:ext cx="7715304"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a-IR" b="1" dirty="0" smtClean="0">
                <a:solidFill>
                  <a:srgbClr val="FF0000"/>
                </a:solidFill>
              </a:rPr>
              <a:t>توجه به اين نكته لازم است كه براي تمام تيترهاي بالا، برنامه ديده شده است كه همگي در جهت تنظيم خانواده و كنترل جمعيت مي‌باشد.</a:t>
            </a:r>
            <a:endParaRPr lang="en-US" b="1" dirty="0">
              <a:solidFill>
                <a:srgbClr val="FF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357166"/>
            <a:ext cx="7498080" cy="2928958"/>
          </a:xfrm>
        </p:spPr>
        <p:txBody>
          <a:bodyPr>
            <a:normAutofit lnSpcReduction="10000"/>
          </a:bodyPr>
          <a:lstStyle/>
          <a:p>
            <a:pPr lvl="0" algn="justLow" rtl="1">
              <a:buNone/>
            </a:pPr>
            <a:r>
              <a:rPr lang="fa-IR" sz="2600" dirty="0" smtClean="0">
                <a:cs typeface="B Mitra" pitchFamily="2" charset="-78"/>
              </a:rPr>
              <a:t>2. حفظ و ارتقای سلامت مادران و کودکان </a:t>
            </a:r>
            <a:endParaRPr lang="en-US" sz="2600" dirty="0" smtClean="0">
              <a:cs typeface="B Mitra" pitchFamily="2" charset="-78"/>
            </a:endParaRPr>
          </a:p>
          <a:p>
            <a:pPr algn="justLow" rtl="1"/>
            <a:r>
              <a:rPr lang="fa-IR" sz="2600" dirty="0" smtClean="0">
                <a:cs typeface="B Mitra" pitchFamily="2" charset="-78"/>
              </a:rPr>
              <a:t> </a:t>
            </a:r>
            <a:r>
              <a:rPr lang="fa-IR" sz="2600" b="1" dirty="0" smtClean="0">
                <a:cs typeface="B Mitra" pitchFamily="2" charset="-78"/>
              </a:rPr>
              <a:t>یافتن فعال افرادی که بارداری می تواند </a:t>
            </a:r>
            <a:r>
              <a:rPr lang="fa-IR" sz="2600" dirty="0" smtClean="0">
                <a:cs typeface="B Mitra" pitchFamily="2" charset="-78"/>
              </a:rPr>
              <a:t>تهدید جدی برای سلامت مادر ایجاد نماید."</a:t>
            </a:r>
            <a:r>
              <a:rPr lang="en-US" sz="2600" dirty="0" smtClean="0">
                <a:cs typeface="B Mitra" pitchFamily="2" charset="-78"/>
              </a:rPr>
              <a:t>near miss</a:t>
            </a:r>
            <a:r>
              <a:rPr lang="fa-IR" sz="2600" dirty="0" smtClean="0">
                <a:cs typeface="B Mitra" pitchFamily="2" charset="-78"/>
              </a:rPr>
              <a:t>"</a:t>
            </a:r>
            <a:endParaRPr lang="en-US" sz="2600" dirty="0" smtClean="0">
              <a:cs typeface="B Mitra" pitchFamily="2" charset="-78"/>
            </a:endParaRPr>
          </a:p>
          <a:p>
            <a:pPr algn="justLow" rtl="1"/>
            <a:r>
              <a:rPr lang="fa-IR" sz="2600" b="1" dirty="0" smtClean="0">
                <a:cs typeface="B Mitra" pitchFamily="2" charset="-78"/>
              </a:rPr>
              <a:t>ارائه خدمات به متقاضیانی </a:t>
            </a:r>
            <a:r>
              <a:rPr lang="fa-IR" sz="2600" dirty="0" smtClean="0">
                <a:cs typeface="B Mitra" pitchFamily="2" charset="-78"/>
              </a:rPr>
              <a:t>که عدم دریافت خدمت می تواند سلامت آنان را به مخاطره اندازد.</a:t>
            </a:r>
            <a:endParaRPr lang="en-US" sz="2600" dirty="0" smtClean="0">
              <a:cs typeface="B Mitra" pitchFamily="2" charset="-78"/>
            </a:endParaRPr>
          </a:p>
          <a:p>
            <a:pPr algn="justLow" rtl="1"/>
            <a:r>
              <a:rPr lang="fa-IR" sz="2600" dirty="0" smtClean="0">
                <a:cs typeface="B Mitra" pitchFamily="2" charset="-78"/>
              </a:rPr>
              <a:t>ارائه خدمات باروري سالم به منظور </a:t>
            </a:r>
            <a:r>
              <a:rPr lang="fa-IR" sz="2600" b="1" dirty="0" smtClean="0">
                <a:cs typeface="B Mitra" pitchFamily="2" charset="-78"/>
              </a:rPr>
              <a:t>فرزند آوري به موقع و با فاصله مناسب </a:t>
            </a:r>
            <a:endParaRPr lang="en-US" sz="2600" b="1"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109</a:t>
            </a:fld>
            <a:endParaRPr lang="en-US"/>
          </a:p>
        </p:txBody>
      </p:sp>
      <p:graphicFrame>
        <p:nvGraphicFramePr>
          <p:cNvPr id="5" name="Table 4"/>
          <p:cNvGraphicFramePr>
            <a:graphicFrameLocks noGrp="1"/>
          </p:cNvGraphicFramePr>
          <p:nvPr/>
        </p:nvGraphicFramePr>
        <p:xfrm>
          <a:off x="1071539" y="3214686"/>
          <a:ext cx="7667635" cy="3417570"/>
        </p:xfrm>
        <a:graphic>
          <a:graphicData uri="http://schemas.openxmlformats.org/drawingml/2006/table">
            <a:tbl>
              <a:tblPr rtl="1"/>
              <a:tblGrid>
                <a:gridCol w="581530"/>
                <a:gridCol w="1949490"/>
                <a:gridCol w="923262"/>
                <a:gridCol w="4213353"/>
              </a:tblGrid>
              <a:tr h="163699">
                <a:tc>
                  <a:txBody>
                    <a:bodyPr/>
                    <a:lstStyle/>
                    <a:p>
                      <a:pPr algn="r" rtl="1">
                        <a:lnSpc>
                          <a:spcPct val="115000"/>
                        </a:lnSpc>
                        <a:spcAft>
                          <a:spcPts val="0"/>
                        </a:spcAft>
                      </a:pPr>
                      <a:r>
                        <a:rPr lang="fa-IR" sz="1500" dirty="0">
                          <a:latin typeface="Calibri"/>
                          <a:ea typeface="Times New Roman"/>
                          <a:cs typeface="B Zar"/>
                        </a:rPr>
                        <a:t>نام اداره</a:t>
                      </a:r>
                      <a:endParaRPr lang="en-US" sz="1500" dirty="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r" rtl="1">
                        <a:lnSpc>
                          <a:spcPct val="115000"/>
                        </a:lnSpc>
                        <a:spcAft>
                          <a:spcPts val="0"/>
                        </a:spcAft>
                      </a:pPr>
                      <a:r>
                        <a:rPr lang="fa-IR" sz="1500">
                          <a:latin typeface="Calibri"/>
                          <a:ea typeface="Times New Roman"/>
                          <a:cs typeface="B Zar"/>
                        </a:rPr>
                        <a:t>نام برنامه های دائمی سالانه </a:t>
                      </a:r>
                      <a:endParaRPr lang="en-US" sz="150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r" rtl="1">
                        <a:lnSpc>
                          <a:spcPct val="115000"/>
                        </a:lnSpc>
                        <a:spcAft>
                          <a:spcPts val="0"/>
                        </a:spcAft>
                      </a:pPr>
                      <a:r>
                        <a:rPr lang="fa-IR" sz="1500">
                          <a:latin typeface="Calibri"/>
                          <a:ea typeface="Times New Roman"/>
                          <a:cs typeface="B Zar"/>
                        </a:rPr>
                        <a:t>زمان آغاز برنامه  </a:t>
                      </a:r>
                      <a:endParaRPr lang="en-US" sz="150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r" rtl="1">
                        <a:lnSpc>
                          <a:spcPct val="115000"/>
                        </a:lnSpc>
                        <a:spcAft>
                          <a:spcPts val="0"/>
                        </a:spcAft>
                      </a:pPr>
                      <a:r>
                        <a:rPr lang="fa-IR" sz="1500">
                          <a:latin typeface="Calibri"/>
                          <a:ea typeface="Times New Roman"/>
                          <a:cs typeface="B Zar"/>
                        </a:rPr>
                        <a:t>وضعیت پوشش برنامه در سال 1392</a:t>
                      </a:r>
                      <a:endParaRPr lang="en-US" sz="150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818494">
                <a:tc>
                  <a:txBody>
                    <a:bodyPr/>
                    <a:lstStyle/>
                    <a:p>
                      <a:pPr algn="r" rtl="1">
                        <a:lnSpc>
                          <a:spcPct val="115000"/>
                        </a:lnSpc>
                        <a:spcAft>
                          <a:spcPts val="0"/>
                        </a:spcAft>
                      </a:pPr>
                      <a:r>
                        <a:rPr lang="fa-IR" sz="1500">
                          <a:latin typeface="Calibri"/>
                          <a:ea typeface="Times New Roman"/>
                          <a:cs typeface="B Zar"/>
                        </a:rPr>
                        <a:t>سلامت باروری</a:t>
                      </a:r>
                      <a:endParaRPr lang="en-US" sz="1500">
                        <a:latin typeface="Calibri"/>
                        <a:ea typeface="Times New Roman"/>
                        <a:cs typeface="Arial"/>
                      </a:endParaRPr>
                    </a:p>
                  </a:txBody>
                  <a:tcPr marL="64056" marR="640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dirty="0">
                          <a:latin typeface="Calibri"/>
                          <a:ea typeface="Times New Roman"/>
                          <a:cs typeface="B Zar"/>
                        </a:rPr>
                        <a:t>برنامه آموزش هنگام  از ازدواج</a:t>
                      </a:r>
                      <a:endParaRPr lang="en-US" sz="1500" dirty="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a:latin typeface="Calibri"/>
                          <a:ea typeface="Times New Roman"/>
                          <a:cs typeface="B Zar"/>
                        </a:rPr>
                        <a:t>72</a:t>
                      </a:r>
                      <a:endParaRPr lang="en-US" sz="150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a:latin typeface="Calibri"/>
                          <a:ea typeface="Times New Roman"/>
                          <a:cs typeface="B Zar"/>
                        </a:rPr>
                        <a:t>برنامه در بيش از 400مركز آموزش/مشاوره هنگام ازدواج در بيش از 290 شهرستان كشور در حال اجرا است. تغيير در محتوي آموزشي و نيز ارتقاء سطح دانش مدرسين در سال 90 لغایت 92 صورت گرفت و برای کارگاههای بین  دانشگاهها در سراسر کشور برگزاري شد. </a:t>
                      </a:r>
                      <a:endParaRPr lang="en-US" sz="150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398">
                <a:tc>
                  <a:txBody>
                    <a:bodyPr/>
                    <a:lstStyle/>
                    <a:p>
                      <a:pPr algn="r" rtl="1">
                        <a:lnSpc>
                          <a:spcPct val="115000"/>
                        </a:lnSpc>
                        <a:spcAft>
                          <a:spcPts val="0"/>
                        </a:spcAft>
                      </a:pPr>
                      <a:endParaRPr lang="fa-IR" sz="1500">
                        <a:latin typeface="Calibri"/>
                        <a:ea typeface="Times New Roman"/>
                        <a:cs typeface="B Zar"/>
                      </a:endParaRPr>
                    </a:p>
                  </a:txBody>
                  <a:tcPr marL="64056" marR="640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a:latin typeface="Calibri"/>
                          <a:ea typeface="Times New Roman"/>
                          <a:cs typeface="B Zar"/>
                        </a:rPr>
                        <a:t>برنامه های خدمات پس از ازدواج(با رویکرد حل مشکلات زوجین در ابتدای زندگی زناشویی)</a:t>
                      </a:r>
                      <a:endParaRPr lang="en-US" sz="150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a:latin typeface="Calibri"/>
                          <a:ea typeface="Times New Roman"/>
                          <a:cs typeface="B Zar"/>
                        </a:rPr>
                        <a:t>90</a:t>
                      </a:r>
                      <a:endParaRPr lang="en-US" sz="150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a:latin typeface="Calibri"/>
                          <a:ea typeface="Times New Roman"/>
                          <a:cs typeface="B Zar"/>
                        </a:rPr>
                        <a:t>در مرحله تهیه بسته خدمت و پایلوت</a:t>
                      </a:r>
                      <a:endParaRPr lang="en-US" sz="150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398">
                <a:tc>
                  <a:txBody>
                    <a:bodyPr/>
                    <a:lstStyle/>
                    <a:p>
                      <a:pPr algn="r" rtl="1">
                        <a:lnSpc>
                          <a:spcPct val="115000"/>
                        </a:lnSpc>
                        <a:spcAft>
                          <a:spcPts val="0"/>
                        </a:spcAft>
                      </a:pPr>
                      <a:endParaRPr lang="fa-IR" sz="1500">
                        <a:latin typeface="Calibri"/>
                        <a:ea typeface="Times New Roman"/>
                        <a:cs typeface="B Zar"/>
                      </a:endParaRPr>
                    </a:p>
                  </a:txBody>
                  <a:tcPr marL="64056" marR="640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b="1" dirty="0">
                          <a:latin typeface="Calibri"/>
                          <a:ea typeface="Times New Roman"/>
                          <a:cs typeface="B Zar"/>
                        </a:rPr>
                        <a:t>برنامه باروری سالم</a:t>
                      </a:r>
                      <a:endParaRPr lang="en-US" sz="1500" b="1" dirty="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a:latin typeface="Calibri"/>
                          <a:ea typeface="Times New Roman"/>
                          <a:cs typeface="B Zar"/>
                        </a:rPr>
                        <a:t>68</a:t>
                      </a:r>
                      <a:endParaRPr lang="en-US" sz="150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dirty="0">
                          <a:latin typeface="Calibri"/>
                          <a:ea typeface="Times New Roman"/>
                          <a:cs typeface="B Zar"/>
                        </a:rPr>
                        <a:t>با هدف سلامت مادر و کودک  - </a:t>
                      </a:r>
                      <a:r>
                        <a:rPr lang="fa-IR" sz="1500" b="1" dirty="0">
                          <a:latin typeface="Calibri"/>
                          <a:ea typeface="Times New Roman"/>
                          <a:cs typeface="B Zar"/>
                        </a:rPr>
                        <a:t>پوشش روش های پیشگیری از بارداری </a:t>
                      </a:r>
                      <a:r>
                        <a:rPr lang="fa-IR" sz="1500" dirty="0">
                          <a:latin typeface="Calibri"/>
                          <a:ea typeface="Times New Roman"/>
                          <a:cs typeface="B Zar"/>
                        </a:rPr>
                        <a:t>مدرن56.98 در سال 89</a:t>
                      </a:r>
                      <a:endParaRPr lang="en-US" sz="1500" dirty="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699">
                <a:tc>
                  <a:txBody>
                    <a:bodyPr/>
                    <a:lstStyle/>
                    <a:p>
                      <a:pPr algn="r" rtl="1">
                        <a:lnSpc>
                          <a:spcPct val="115000"/>
                        </a:lnSpc>
                        <a:spcAft>
                          <a:spcPts val="0"/>
                        </a:spcAft>
                      </a:pPr>
                      <a:endParaRPr lang="fa-IR" sz="1500">
                        <a:latin typeface="Calibri"/>
                        <a:ea typeface="Times New Roman"/>
                        <a:cs typeface="B Zar"/>
                      </a:endParaRPr>
                    </a:p>
                  </a:txBody>
                  <a:tcPr marL="64056" marR="640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a:latin typeface="Calibri"/>
                          <a:ea typeface="Times New Roman"/>
                          <a:cs typeface="B Zar"/>
                        </a:rPr>
                        <a:t> برنامه ناباروری</a:t>
                      </a:r>
                      <a:endParaRPr lang="en-US" sz="150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a:latin typeface="Calibri"/>
                          <a:ea typeface="Times New Roman"/>
                          <a:cs typeface="B Zar"/>
                        </a:rPr>
                        <a:t>92</a:t>
                      </a:r>
                      <a:endParaRPr lang="en-US" sz="150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500" dirty="0">
                          <a:latin typeface="Calibri"/>
                          <a:ea typeface="Times New Roman"/>
                          <a:cs typeface="B Zar"/>
                        </a:rPr>
                        <a:t>در مرحله تدوین برنامه با رویکرد پیشگیری </a:t>
                      </a:r>
                      <a:endParaRPr lang="en-US" sz="1500" dirty="0">
                        <a:latin typeface="Calibri"/>
                        <a:ea typeface="Times New Roman"/>
                        <a:cs typeface="Arial"/>
                      </a:endParaRPr>
                    </a:p>
                  </a:txBody>
                  <a:tcPr marL="64056" marR="64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28" y="285728"/>
            <a:ext cx="7351234" cy="928694"/>
          </a:xfrm>
        </p:spPr>
        <p:txBody>
          <a:bodyPr>
            <a:normAutofit/>
          </a:bodyPr>
          <a:lstStyle/>
          <a:p>
            <a:pPr algn="ct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
        <p:nvSpPr>
          <p:cNvPr id="3" name="Content Placeholder 2"/>
          <p:cNvSpPr>
            <a:spLocks noGrp="1"/>
          </p:cNvSpPr>
          <p:nvPr>
            <p:ph idx="1"/>
          </p:nvPr>
        </p:nvSpPr>
        <p:spPr>
          <a:xfrm>
            <a:off x="0" y="0"/>
            <a:ext cx="9144000" cy="6858000"/>
          </a:xfrm>
        </p:spPr>
        <p:style>
          <a:lnRef idx="2">
            <a:schemeClr val="accent4"/>
          </a:lnRef>
          <a:fillRef idx="1001">
            <a:schemeClr val="lt2"/>
          </a:fillRef>
          <a:effectRef idx="0">
            <a:schemeClr val="accent4"/>
          </a:effectRef>
          <a:fontRef idx="minor">
            <a:schemeClr val="dk1"/>
          </a:fontRef>
        </p:style>
        <p:txBody>
          <a:bodyPr>
            <a:normAutofit fontScale="25000" lnSpcReduction="20000"/>
          </a:bodyPr>
          <a:lstStyle/>
          <a:p>
            <a:pPr algn="ctr" rtl="1">
              <a:buNone/>
            </a:pPr>
            <a:endParaRPr lang="fa-IR" sz="104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cs typeface="B Nazanin" pitchFamily="2" charset="-78"/>
            </a:endParaRPr>
          </a:p>
          <a:p>
            <a:pPr algn="ctr" rtl="1">
              <a:buNone/>
            </a:pPr>
            <a:r>
              <a:rPr lang="fa-IR" sz="18000" b="1" cap="all" dirty="0" smtClean="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IranNastaliq" pitchFamily="18" charset="0"/>
                <a:cs typeface="B Titr" pitchFamily="2" charset="-78"/>
              </a:rPr>
              <a:t> سير تاريخي قانون تنظيم خانواده</a:t>
            </a:r>
            <a:br>
              <a:rPr lang="fa-IR" sz="18000" b="1" cap="all" dirty="0" smtClean="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IranNastaliq" pitchFamily="18" charset="0"/>
                <a:cs typeface="B Titr" pitchFamily="2" charset="-78"/>
              </a:rPr>
            </a:br>
            <a:endParaRPr lang="fa-IR" sz="180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IranNastaliq" pitchFamily="18" charset="0"/>
              <a:cs typeface="B Titr" pitchFamily="2" charset="-78"/>
            </a:endParaRPr>
          </a:p>
          <a:p>
            <a:pPr algn="ctr" rtl="1">
              <a:lnSpc>
                <a:spcPct val="170000"/>
              </a:lnSpc>
              <a:buNone/>
            </a:pPr>
            <a:r>
              <a:rPr lang="fa-IR" sz="104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cs typeface="B Nazanin" pitchFamily="2" charset="-78"/>
              </a:rPr>
              <a:t>اين قانون در سال 1372 تصويب شد و به مدت 20 سال در كشور اجرا گرديد. در حاليكه از اهداف اصلي در برنامه توسعه كشور (مصوب سال 68) براي رسيدن به نرخ 2/3 در سال 90 بوده است.</a:t>
            </a:r>
          </a:p>
          <a:p>
            <a:pPr algn="ctr" rtl="1">
              <a:buNone/>
            </a:pPr>
            <a:endParaRPr lang="en-US" sz="8800" dirty="0" smtClean="0">
              <a:solidFill>
                <a:schemeClr val="accent1">
                  <a:lumMod val="75000"/>
                </a:schemeClr>
              </a:solidFill>
              <a:cs typeface="B Mitra" pitchFamily="2" charset="-78"/>
            </a:endParaRPr>
          </a:p>
          <a:p>
            <a:pPr algn="ctr" rtl="1">
              <a:buNone/>
            </a:pPr>
            <a:endParaRPr lang="fa-IR" sz="8800" dirty="0" smtClean="0">
              <a:solidFill>
                <a:schemeClr val="accent1">
                  <a:lumMod val="75000"/>
                </a:schemeClr>
              </a:solidFill>
              <a:cs typeface="B Mitra" pitchFamily="2" charset="-78"/>
            </a:endParaRPr>
          </a:p>
          <a:p>
            <a:pPr marL="0" indent="0" algn="ctr" rtl="1">
              <a:spcBef>
                <a:spcPts val="0"/>
              </a:spcBef>
              <a:buNone/>
            </a:pPr>
            <a:r>
              <a:rPr lang="fa-IR" sz="9600" b="1" dirty="0" smtClean="0">
                <a:solidFill>
                  <a:srgbClr val="C40091"/>
                </a:solidFill>
                <a:cs typeface="B Mitra" pitchFamily="2" charset="-78"/>
              </a:rPr>
              <a:t>سه هدف اصلي در اولين برنامه توسعه كشور  مصوب مجلس شوراي اسلامي: </a:t>
            </a:r>
          </a:p>
          <a:p>
            <a:pPr marL="274320" lvl="1" indent="0" algn="just" rtl="1">
              <a:lnSpc>
                <a:spcPct val="170000"/>
              </a:lnSpc>
              <a:spcBef>
                <a:spcPts val="0"/>
              </a:spcBef>
            </a:pPr>
            <a:r>
              <a:rPr lang="fa-IR" sz="8400" b="1" dirty="0" smtClean="0">
                <a:cs typeface="B Mitra" pitchFamily="2" charset="-78"/>
              </a:rPr>
              <a:t>كاهش ميزان باروري كلي زنان ايران از </a:t>
            </a:r>
            <a:r>
              <a:rPr lang="fa-IR" sz="8400" b="1" dirty="0" smtClean="0">
                <a:solidFill>
                  <a:srgbClr val="FF0000"/>
                </a:solidFill>
                <a:cs typeface="B Mitra" pitchFamily="2" charset="-78"/>
              </a:rPr>
              <a:t>6/4</a:t>
            </a:r>
            <a:r>
              <a:rPr lang="fa-IR" sz="8400" b="1" dirty="0" smtClean="0">
                <a:cs typeface="B Mitra" pitchFamily="2" charset="-78"/>
              </a:rPr>
              <a:t> به </a:t>
            </a:r>
            <a:r>
              <a:rPr lang="fa-IR" sz="8400" b="1" dirty="0" smtClean="0">
                <a:solidFill>
                  <a:srgbClr val="FF0000"/>
                </a:solidFill>
                <a:cs typeface="B Mitra" pitchFamily="2" charset="-78"/>
              </a:rPr>
              <a:t>4</a:t>
            </a:r>
            <a:r>
              <a:rPr lang="fa-IR" sz="8400" b="1" dirty="0" smtClean="0">
                <a:cs typeface="B Mitra" pitchFamily="2" charset="-78"/>
              </a:rPr>
              <a:t> فرزند در هر زن تا سال 1390؛ </a:t>
            </a:r>
            <a:endParaRPr lang="en-US" sz="8400" b="1" dirty="0" smtClean="0">
              <a:cs typeface="B Mitra" pitchFamily="2" charset="-78"/>
            </a:endParaRPr>
          </a:p>
          <a:p>
            <a:pPr marL="274320" lvl="1" indent="0" algn="just" rtl="1">
              <a:lnSpc>
                <a:spcPct val="170000"/>
              </a:lnSpc>
              <a:spcBef>
                <a:spcPts val="0"/>
              </a:spcBef>
            </a:pPr>
            <a:r>
              <a:rPr lang="fa-IR" sz="8400" b="1" dirty="0" smtClean="0">
                <a:cs typeface="B Mitra" pitchFamily="2" charset="-78"/>
              </a:rPr>
              <a:t>كاهش نرخ رشد طبيعي جمعيت از </a:t>
            </a:r>
            <a:r>
              <a:rPr lang="fa-IR" sz="8400" b="1" dirty="0" smtClean="0">
                <a:solidFill>
                  <a:srgbClr val="FF0000"/>
                </a:solidFill>
                <a:cs typeface="B Mitra" pitchFamily="2" charset="-78"/>
              </a:rPr>
              <a:t>3/2 </a:t>
            </a:r>
            <a:r>
              <a:rPr lang="fa-IR" sz="8400" b="1" dirty="0" smtClean="0">
                <a:cs typeface="B Mitra" pitchFamily="2" charset="-78"/>
              </a:rPr>
              <a:t>درصد به </a:t>
            </a:r>
            <a:r>
              <a:rPr lang="fa-IR" sz="8400" b="1" dirty="0" smtClean="0">
                <a:solidFill>
                  <a:srgbClr val="FF0000"/>
                </a:solidFill>
                <a:cs typeface="B Mitra" pitchFamily="2" charset="-78"/>
              </a:rPr>
              <a:t>2/9</a:t>
            </a:r>
            <a:r>
              <a:rPr lang="fa-IR" sz="8400" b="1" dirty="0" smtClean="0">
                <a:cs typeface="B Mitra" pitchFamily="2" charset="-78"/>
              </a:rPr>
              <a:t> درصد تا پايان برنامه اول (1372)؛ </a:t>
            </a:r>
            <a:endParaRPr lang="en-US" sz="8400" b="1" dirty="0" smtClean="0">
              <a:cs typeface="B Mitra" pitchFamily="2" charset="-78"/>
            </a:endParaRPr>
          </a:p>
          <a:p>
            <a:pPr marL="274320" lvl="1" indent="0" algn="just" rtl="1">
              <a:lnSpc>
                <a:spcPct val="170000"/>
              </a:lnSpc>
              <a:spcBef>
                <a:spcPts val="0"/>
              </a:spcBef>
            </a:pPr>
            <a:r>
              <a:rPr lang="fa-IR" sz="8400" b="1" dirty="0" smtClean="0">
                <a:cs typeface="B Mitra" pitchFamily="2" charset="-78"/>
              </a:rPr>
              <a:t>كاهش نرخ رشد جمعيت از </a:t>
            </a:r>
            <a:r>
              <a:rPr lang="fa-IR" sz="8400" b="1" dirty="0" smtClean="0">
                <a:solidFill>
                  <a:srgbClr val="FF0000"/>
                </a:solidFill>
                <a:cs typeface="B Mitra" pitchFamily="2" charset="-78"/>
              </a:rPr>
              <a:t>3/9</a:t>
            </a:r>
            <a:r>
              <a:rPr lang="fa-IR" sz="8400" b="1" dirty="0" smtClean="0">
                <a:cs typeface="B Mitra" pitchFamily="2" charset="-78"/>
              </a:rPr>
              <a:t> درصد </a:t>
            </a:r>
            <a:r>
              <a:rPr lang="fa-IR" sz="7600" b="1" i="1" dirty="0" smtClean="0">
                <a:cs typeface="B Mitra" pitchFamily="2" charset="-78"/>
              </a:rPr>
              <a:t>(اين تفاوت آمار از 3/2 به 3/9 به علت مهاجرت افاغنه و عراقي ها به كشور ايران مي باشد)</a:t>
            </a:r>
            <a:r>
              <a:rPr lang="fa-IR" sz="7600" b="1" dirty="0" smtClean="0">
                <a:cs typeface="B Mitra" pitchFamily="2" charset="-78"/>
              </a:rPr>
              <a:t> </a:t>
            </a:r>
            <a:r>
              <a:rPr lang="fa-IR" sz="8400" b="1" dirty="0" smtClean="0">
                <a:cs typeface="B Mitra" pitchFamily="2" charset="-78"/>
              </a:rPr>
              <a:t>به </a:t>
            </a:r>
            <a:r>
              <a:rPr lang="fa-IR" sz="8400" b="1" dirty="0" smtClean="0">
                <a:solidFill>
                  <a:srgbClr val="FF0000"/>
                </a:solidFill>
                <a:cs typeface="B Mitra" pitchFamily="2" charset="-78"/>
              </a:rPr>
              <a:t>2/3</a:t>
            </a:r>
            <a:r>
              <a:rPr lang="fa-IR" sz="8400" b="1" dirty="0" smtClean="0">
                <a:cs typeface="B Mitra" pitchFamily="2" charset="-78"/>
              </a:rPr>
              <a:t> درصد تا سال 1390؛ </a:t>
            </a:r>
          </a:p>
        </p:txBody>
      </p:sp>
      <p:sp>
        <p:nvSpPr>
          <p:cNvPr id="4" name="Slide Number Placeholder 3"/>
          <p:cNvSpPr>
            <a:spLocks noGrp="1"/>
          </p:cNvSpPr>
          <p:nvPr>
            <p:ph type="sldNum" sz="quarter" idx="12"/>
          </p:nvPr>
        </p:nvSpPr>
        <p:spPr/>
        <p:txBody>
          <a:bodyPr/>
          <a:lstStyle/>
          <a:p>
            <a:fld id="{A08E8C43-68F8-4728-90F2-738ACDDF4809}" type="slidenum">
              <a:rPr lang="en-US" smtClean="0"/>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1538" y="142852"/>
            <a:ext cx="7862150" cy="6500858"/>
          </a:xfrm>
        </p:spPr>
        <p:txBody>
          <a:bodyPr>
            <a:noAutofit/>
          </a:bodyPr>
          <a:lstStyle/>
          <a:p>
            <a:pPr algn="justLow" rtl="1">
              <a:buNone/>
            </a:pPr>
            <a:r>
              <a:rPr lang="fa-IR" sz="2300" dirty="0" smtClean="0">
                <a:cs typeface="B Mitra" pitchFamily="2" charset="-78"/>
              </a:rPr>
              <a:t>3. لازم است در بخش وضعیت موجود علاوه بر برنامه های جاری مرور اسناد بالادستی به عنوان محور پیشنهاد اهداف و پروژه ها در بخش دوم قرار گیرد از جمله برنامه پنجم توسعه کشور در بخش سلامت ، برنامه وزیر بهداشت درمان و آموزش پزشکی ارایه شده به خانه ملت ، نقشه تحول سلامت ، نقشه جامع علمی سلامت ، بسته های اجرایی مصوب (روزنامه رسمی)، </a:t>
            </a:r>
            <a:r>
              <a:rPr lang="fa-IR" sz="2300" b="1" dirty="0" smtClean="0">
                <a:cs typeface="B Mitra" pitchFamily="2" charset="-78"/>
              </a:rPr>
              <a:t>تعهدات و تکالیف منطقه ای و بین المللی </a:t>
            </a:r>
            <a:r>
              <a:rPr lang="fa-IR" sz="2300" dirty="0" smtClean="0">
                <a:cs typeface="B Mitra" pitchFamily="2" charset="-78"/>
              </a:rPr>
              <a:t>. ارایه خلاصه ای یک تا دو صفحه ای از مواد قانونی و بالادستی مرتبط به حوزه در </a:t>
            </a:r>
            <a:r>
              <a:rPr lang="fa-IR" sz="2300" b="1" dirty="0" smtClean="0">
                <a:cs typeface="B Mitra" pitchFamily="2" charset="-78"/>
              </a:rPr>
              <a:t>حمایت طلبی برای تامین منابع و تصویب هیات دولت</a:t>
            </a:r>
            <a:r>
              <a:rPr lang="fa-IR" sz="2300" dirty="0" smtClean="0">
                <a:cs typeface="B Mitra" pitchFamily="2" charset="-78"/>
              </a:rPr>
              <a:t> کمک کننده خواهد کرد .</a:t>
            </a:r>
            <a:endParaRPr lang="en-US" sz="2300" dirty="0" smtClean="0">
              <a:cs typeface="B Mitra" pitchFamily="2" charset="-78"/>
            </a:endParaRPr>
          </a:p>
          <a:p>
            <a:pPr algn="justLow" rtl="1">
              <a:buNone/>
            </a:pPr>
            <a:r>
              <a:rPr lang="fa-IR" sz="2300" dirty="0" smtClean="0">
                <a:cs typeface="B Mitra" pitchFamily="2" charset="-78"/>
              </a:rPr>
              <a:t> </a:t>
            </a:r>
            <a:endParaRPr lang="en-US" sz="2300" dirty="0" smtClean="0">
              <a:cs typeface="B Mitra" pitchFamily="2" charset="-78"/>
            </a:endParaRPr>
          </a:p>
          <a:p>
            <a:pPr algn="justLow">
              <a:buNone/>
            </a:pPr>
            <a:endParaRPr lang="en-US" sz="23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110</a:t>
            </a:fld>
            <a:endParaRPr lang="en-US"/>
          </a:p>
        </p:txBody>
      </p:sp>
      <p:sp>
        <p:nvSpPr>
          <p:cNvPr id="5" name="Content Placeholder 4"/>
          <p:cNvSpPr txBox="1">
            <a:spLocks/>
          </p:cNvSpPr>
          <p:nvPr/>
        </p:nvSpPr>
        <p:spPr>
          <a:xfrm>
            <a:off x="1142976" y="3143248"/>
            <a:ext cx="7862150" cy="285752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noAutofit/>
          </a:bodyPr>
          <a:lstStyle/>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r>
              <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rPr>
              <a:t>	توجه: </a:t>
            </a:r>
            <a:r>
              <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rPr>
              <a:t>در اين بند هيچ اشاره اي به سياستهاي</a:t>
            </a:r>
            <a:r>
              <a:rPr kumimoji="0" lang="fa-IR" sz="2200" b="0" i="0" u="none" strike="noStrike" kern="1200" cap="none" spc="0" normalizeH="0" noProof="0" dirty="0" smtClean="0">
                <a:ln>
                  <a:noFill/>
                </a:ln>
                <a:solidFill>
                  <a:schemeClr val="dk1"/>
                </a:solidFill>
                <a:effectLst/>
                <a:uLnTx/>
                <a:uFillTx/>
                <a:latin typeface="+mn-lt"/>
                <a:ea typeface="+mn-ea"/>
                <a:cs typeface="B Mitra" pitchFamily="2" charset="-78"/>
              </a:rPr>
              <a:t> ابلاغي و مصوب نظام نيست فقط به محصولات وزارت بهداشت و تعهدات بين‌المللي و منطقه‌اي اشاره شده است زيرا ما در منطقه مسئول كنترل جمعيت كل مسلمين هستيم و در توزيع اقلام و آموزش عقيم سازي و استفاده از علماي اسلام الگوي عملي ارائه داده و مديريت فعال در كاهش نسل مسلمين داريم.</a:t>
            </a: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200" b="0" i="0" u="none" strike="noStrike" kern="1200" cap="none" spc="0" normalizeH="0" baseline="0" noProof="0" dirty="0" smtClean="0">
              <a:ln>
                <a:noFill/>
              </a:ln>
              <a:solidFill>
                <a:schemeClr val="tx1"/>
              </a:solidFill>
              <a:effectLst/>
              <a:uLnTx/>
              <a:uFillTx/>
              <a:latin typeface="+mn-lt"/>
              <a:ea typeface="+mn-ea"/>
              <a:cs typeface="B Mitra" pitchFamily="2" charset="-78"/>
            </a:endParaRPr>
          </a:p>
          <a:p>
            <a:pPr marL="365760" marR="0" lvl="0" indent="-283464" algn="ctr"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1538" y="142852"/>
            <a:ext cx="7862150" cy="6500858"/>
          </a:xfrm>
        </p:spPr>
        <p:txBody>
          <a:bodyPr>
            <a:noAutofit/>
          </a:bodyPr>
          <a:lstStyle/>
          <a:p>
            <a:pPr algn="justLow" rtl="1">
              <a:buNone/>
            </a:pPr>
            <a:r>
              <a:rPr lang="fa-IR" sz="2300" dirty="0" smtClean="0">
                <a:cs typeface="B Mitra" pitchFamily="2" charset="-78"/>
              </a:rPr>
              <a:t> </a:t>
            </a:r>
            <a:endParaRPr lang="en-US" sz="2300" dirty="0" smtClean="0">
              <a:cs typeface="B Mitra" pitchFamily="2" charset="-78"/>
            </a:endParaRPr>
          </a:p>
          <a:p>
            <a:pPr algn="justLow" rtl="1">
              <a:buNone/>
            </a:pPr>
            <a:r>
              <a:rPr lang="fa-IR" sz="2300" dirty="0" smtClean="0">
                <a:cs typeface="B Mitra" pitchFamily="2" charset="-78"/>
              </a:rPr>
              <a:t>بخش دوم ) جهت گیری </a:t>
            </a:r>
            <a:endParaRPr lang="en-US" sz="2300" dirty="0" smtClean="0">
              <a:cs typeface="B Mitra" pitchFamily="2" charset="-78"/>
            </a:endParaRPr>
          </a:p>
          <a:p>
            <a:pPr algn="justLow" rtl="1">
              <a:buNone/>
            </a:pPr>
            <a:r>
              <a:rPr lang="fa-IR" sz="2300" dirty="0" smtClean="0">
                <a:cs typeface="B Mitra" pitchFamily="2" charset="-78"/>
              </a:rPr>
              <a:t>1. دورنمای مرکز / دفتر/واحد  در 1396 </a:t>
            </a:r>
            <a:endParaRPr lang="en-US" sz="2300" dirty="0" smtClean="0">
              <a:cs typeface="B Mitra" pitchFamily="2" charset="-78"/>
            </a:endParaRPr>
          </a:p>
          <a:p>
            <a:pPr algn="justLow" rtl="1">
              <a:buNone/>
            </a:pPr>
            <a:r>
              <a:rPr lang="fa-IR" sz="2300" dirty="0" smtClean="0">
                <a:cs typeface="B Mitra" pitchFamily="2" charset="-78"/>
              </a:rPr>
              <a:t>این اداره در طول </a:t>
            </a:r>
            <a:r>
              <a:rPr lang="fa-IR" sz="2300" b="1" dirty="0" smtClean="0">
                <a:cs typeface="B Mitra" pitchFamily="2" charset="-78"/>
              </a:rPr>
              <a:t>چهار سال آینده  </a:t>
            </a:r>
            <a:r>
              <a:rPr lang="fa-IR" sz="2300" dirty="0" smtClean="0">
                <a:cs typeface="B Mitra" pitchFamily="2" charset="-78"/>
              </a:rPr>
              <a:t>در نظر دارد در راستای منویات مقام معظم رهبری در خصوص لزوم افزایش جمعیت جوان و نیز </a:t>
            </a:r>
            <a:r>
              <a:rPr lang="fa-IR" sz="2300" b="1" dirty="0" smtClean="0">
                <a:cs typeface="B Mitra" pitchFamily="2" charset="-78"/>
              </a:rPr>
              <a:t>سیاست های در حال بازبینی  </a:t>
            </a:r>
            <a:r>
              <a:rPr lang="fa-IR" sz="2300" dirty="0" smtClean="0">
                <a:cs typeface="B Mitra" pitchFamily="2" charset="-78"/>
              </a:rPr>
              <a:t>بالا دستی (شامل: </a:t>
            </a:r>
            <a:r>
              <a:rPr lang="fa-IR" sz="2300" b="1" dirty="0" smtClean="0">
                <a:cs typeface="B Mitra" pitchFamily="2" charset="-78"/>
              </a:rPr>
              <a:t>طرح جمعیت و تعالی خانواده </a:t>
            </a:r>
            <a:r>
              <a:rPr lang="fa-IR" sz="2300" dirty="0" smtClean="0">
                <a:cs typeface="B Mitra" pitchFamily="2" charset="-78"/>
              </a:rPr>
              <a:t>و سیاست های کلی نظام در خصوص  افزایش نرخ بارور ی کلی توسط مجلس محترم شورای اسلامی و </a:t>
            </a:r>
            <a:r>
              <a:rPr lang="fa-IR" sz="2300" b="1" dirty="0" smtClean="0">
                <a:cs typeface="B Mitra" pitchFamily="2" charset="-78"/>
              </a:rPr>
              <a:t>مجمع تشخیص مصلت نظام</a:t>
            </a:r>
            <a:r>
              <a:rPr lang="fa-IR" sz="2300" dirty="0" smtClean="0">
                <a:cs typeface="B Mitra" pitchFamily="2" charset="-78"/>
              </a:rPr>
              <a:t>) در امر افزایش نرخ باروری کلی </a:t>
            </a:r>
            <a:r>
              <a:rPr lang="fa-IR" sz="2300" b="1" dirty="0" smtClean="0">
                <a:cs typeface="B Mitra" pitchFamily="2" charset="-78"/>
              </a:rPr>
              <a:t>با در نظر گرفتن بار بیماری های ناشی </a:t>
            </a:r>
            <a:r>
              <a:rPr lang="fa-IR" sz="2300" dirty="0" smtClean="0">
                <a:cs typeface="B Mitra" pitchFamily="2" charset="-78"/>
              </a:rPr>
              <a:t>از بارداری های ناخواسته و پرخطر مشارکت نماید. </a:t>
            </a:r>
            <a:endParaRPr lang="en-US" sz="2300" dirty="0" smtClean="0">
              <a:cs typeface="B Mitra" pitchFamily="2" charset="-78"/>
            </a:endParaRPr>
          </a:p>
          <a:p>
            <a:pPr algn="justLow">
              <a:buNone/>
            </a:pPr>
            <a:endParaRPr lang="en-US" sz="23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111</a:t>
            </a:fld>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112</a:t>
            </a:fld>
            <a:endParaRPr lang="en-US"/>
          </a:p>
        </p:txBody>
      </p:sp>
      <p:sp>
        <p:nvSpPr>
          <p:cNvPr id="150529" name="Rectangle 1"/>
          <p:cNvSpPr>
            <a:spLocks noChangeArrowheads="1"/>
          </p:cNvSpPr>
          <p:nvPr/>
        </p:nvSpPr>
        <p:spPr bwMode="auto">
          <a:xfrm>
            <a:off x="1285852" y="285728"/>
            <a:ext cx="7500927"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Titr" pitchFamily="2" charset="-78"/>
              </a:rPr>
              <a:t>3. اهداف راهبردی  و پروژه ها (</a:t>
            </a: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Yagut" pitchFamily="2" charset="-78"/>
              </a:rPr>
              <a:t>حداکثر 5 هدف راهبردی و برای هر هدف حداکثر 10 پروژه -حداکثر یک صفحه</a:t>
            </a: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Titr" pitchFamily="2" charset="-78"/>
              </a:rPr>
              <a:t> )</a:t>
            </a:r>
            <a:endParaRPr kumimoji="0" lang="fa-IR" sz="2500" b="0" i="0" u="none" strike="noStrike" cap="none" normalizeH="0" baseline="0" dirty="0" smtClean="0">
              <a:ln>
                <a:noFill/>
              </a:ln>
              <a:solidFill>
                <a:schemeClr val="tx1"/>
              </a:solidFill>
              <a:effectLst/>
              <a:latin typeface="Arial" pitchFamily="34" charset="0"/>
              <a:cs typeface="Arial" pitchFamily="34" charset="0"/>
            </a:endParaRPr>
          </a:p>
        </p:txBody>
      </p:sp>
      <p:sp>
        <p:nvSpPr>
          <p:cNvPr id="150530" name="Rectangle 2"/>
          <p:cNvSpPr>
            <a:spLocks noChangeArrowheads="1"/>
          </p:cNvSpPr>
          <p:nvPr/>
        </p:nvSpPr>
        <p:spPr bwMode="auto">
          <a:xfrm>
            <a:off x="1428728" y="1285860"/>
            <a:ext cx="7358082"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Titr" pitchFamily="2" charset="-78"/>
              </a:rPr>
              <a:t>هدف كلي : افزايش نرخ باروري كلي متناسب يا اهداف سلامت از 1.78 به 1.87</a:t>
            </a:r>
            <a:endParaRPr kumimoji="0" lang="fa-IR" sz="25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nvGraphicFramePr>
        <p:xfrm>
          <a:off x="1071539" y="2408974"/>
          <a:ext cx="7786741" cy="3680460"/>
        </p:xfrm>
        <a:graphic>
          <a:graphicData uri="http://schemas.openxmlformats.org/drawingml/2006/table">
            <a:tbl>
              <a:tblPr rtl="1"/>
              <a:tblGrid>
                <a:gridCol w="5347515"/>
                <a:gridCol w="300224"/>
                <a:gridCol w="314351"/>
                <a:gridCol w="309407"/>
                <a:gridCol w="305874"/>
                <a:gridCol w="305874"/>
                <a:gridCol w="903496"/>
              </a:tblGrid>
              <a:tr h="183129">
                <a:tc gridSpan="7">
                  <a:txBody>
                    <a:bodyPr/>
                    <a:lstStyle/>
                    <a:p>
                      <a:pPr algn="r" rtl="1">
                        <a:lnSpc>
                          <a:spcPct val="115000"/>
                        </a:lnSpc>
                        <a:spcAft>
                          <a:spcPts val="0"/>
                        </a:spcAft>
                      </a:pPr>
                      <a:r>
                        <a:rPr lang="fa-IR" sz="1500" b="1" dirty="0">
                          <a:latin typeface="Calibri"/>
                          <a:ea typeface="Times New Roman"/>
                          <a:cs typeface="B Zar"/>
                        </a:rPr>
                        <a:t>هدف راهبردی 1) افزایش بارداری های ارادی و خواسته</a:t>
                      </a:r>
                      <a:endParaRPr lang="en-US" sz="1500" dirty="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5215">
                <a:tc>
                  <a:txBody>
                    <a:bodyPr/>
                    <a:lstStyle/>
                    <a:p>
                      <a:pPr algn="r" rtl="1">
                        <a:lnSpc>
                          <a:spcPct val="115000"/>
                        </a:lnSpc>
                        <a:spcAft>
                          <a:spcPts val="0"/>
                        </a:spcAft>
                      </a:pPr>
                      <a:r>
                        <a:rPr lang="fa-IR" sz="1500" b="1">
                          <a:latin typeface="Calibri"/>
                          <a:ea typeface="Times New Roman"/>
                          <a:cs typeface="B Zar"/>
                        </a:rPr>
                        <a:t>پروژه ها </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92</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93</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94</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95</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96</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مسئول</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r>
              <a:tr h="183129">
                <a:tc>
                  <a:txBody>
                    <a:bodyPr/>
                    <a:lstStyle/>
                    <a:p>
                      <a:pPr algn="r" rtl="1">
                        <a:lnSpc>
                          <a:spcPct val="115000"/>
                        </a:lnSpc>
                        <a:spcAft>
                          <a:spcPts val="0"/>
                        </a:spcAft>
                      </a:pPr>
                      <a:r>
                        <a:rPr lang="fa-IR" sz="1500" b="1" dirty="0">
                          <a:latin typeface="Calibri"/>
                          <a:ea typeface="Times New Roman"/>
                          <a:cs typeface="B Nazanin"/>
                        </a:rPr>
                        <a:t>1.ادغام برنامه ناباروري در خدمات باروري سالم با تاكيد بر پيشگيري</a:t>
                      </a:r>
                      <a:r>
                        <a:rPr lang="fa-IR" sz="1500" dirty="0">
                          <a:latin typeface="Calibri"/>
                          <a:ea typeface="Times New Roman"/>
                          <a:cs typeface="B Nazanin"/>
                        </a:rPr>
                        <a:t> و غربالگري زودرس</a:t>
                      </a:r>
                      <a:endParaRPr lang="en-US" sz="1500" dirty="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Nazanin"/>
                        </a:rPr>
                        <a:t>اداره باروری سالم</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3129">
                <a:tc>
                  <a:txBody>
                    <a:bodyPr/>
                    <a:lstStyle/>
                    <a:p>
                      <a:pPr algn="r" rtl="1">
                        <a:lnSpc>
                          <a:spcPct val="115000"/>
                        </a:lnSpc>
                        <a:spcAft>
                          <a:spcPts val="0"/>
                        </a:spcAft>
                      </a:pPr>
                      <a:r>
                        <a:rPr lang="fa-IR" sz="1500">
                          <a:latin typeface="Calibri"/>
                          <a:ea typeface="Times New Roman"/>
                          <a:cs typeface="B Nazanin"/>
                        </a:rPr>
                        <a:t>2.ارتقاء سطح آگاهی مدیران / پرسنل ارائه دهنده خدمت در خصوص افزایش نرخ باروری کلی</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6258">
                <a:tc>
                  <a:txBody>
                    <a:bodyPr/>
                    <a:lstStyle/>
                    <a:p>
                      <a:pPr algn="r" rtl="1">
                        <a:lnSpc>
                          <a:spcPct val="115000"/>
                        </a:lnSpc>
                        <a:spcAft>
                          <a:spcPts val="0"/>
                        </a:spcAft>
                      </a:pPr>
                      <a:r>
                        <a:rPr lang="fa-IR" sz="1500" b="1" dirty="0">
                          <a:latin typeface="Calibri"/>
                          <a:ea typeface="Times New Roman"/>
                          <a:cs typeface="B Nazanin"/>
                        </a:rPr>
                        <a:t>3.ارتقاي بسته خدمتی مشاوره باروری سالم </a:t>
                      </a:r>
                      <a:r>
                        <a:rPr lang="fa-IR" sz="1500" dirty="0">
                          <a:latin typeface="Calibri"/>
                          <a:ea typeface="Times New Roman"/>
                          <a:cs typeface="B Nazanin"/>
                        </a:rPr>
                        <a:t>به منظوركاهش تک فرزندی، کاهش میانگین فاصله زمانی بین ازدواج و فرزند اول و کاهش میانگین فاصله زمانی بین فرزندان و ....)</a:t>
                      </a:r>
                      <a:endParaRPr lang="en-US" sz="1500" dirty="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5736">
                <a:tc>
                  <a:txBody>
                    <a:bodyPr/>
                    <a:lstStyle/>
                    <a:p>
                      <a:pPr algn="r" rtl="1">
                        <a:lnSpc>
                          <a:spcPct val="115000"/>
                        </a:lnSpc>
                        <a:spcAft>
                          <a:spcPts val="0"/>
                        </a:spcAft>
                      </a:pPr>
                      <a:r>
                        <a:rPr lang="fa-IR" sz="1500">
                          <a:latin typeface="Calibri"/>
                          <a:ea typeface="Times New Roman"/>
                          <a:cs typeface="B Nazanin"/>
                        </a:rPr>
                        <a:t>4.</a:t>
                      </a:r>
                      <a:r>
                        <a:rPr lang="fa-IR" sz="1500">
                          <a:latin typeface="Calibri"/>
                          <a:ea typeface="Times New Roman"/>
                          <a:cs typeface="B Zar"/>
                        </a:rPr>
                        <a:t> بازنگری در شاخص های برنامه سلامت باروری(در صد بارداری ناخواسته،در صد باردرای پرخطر، تعداد فرزند دلخواه،درصد خانواده های تک فرزند، نرخ ناباروری،در صد سقط و ....)</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3129">
                <a:tc>
                  <a:txBody>
                    <a:bodyPr/>
                    <a:lstStyle/>
                    <a:p>
                      <a:pPr algn="r" rtl="1">
                        <a:lnSpc>
                          <a:spcPct val="115000"/>
                        </a:lnSpc>
                        <a:spcAft>
                          <a:spcPts val="0"/>
                        </a:spcAft>
                      </a:pPr>
                      <a:r>
                        <a:rPr lang="fa-IR" sz="1500">
                          <a:latin typeface="Calibri"/>
                          <a:ea typeface="Times New Roman"/>
                          <a:cs typeface="B Nazanin"/>
                        </a:rPr>
                        <a:t>5. تدوين ايين نامه سقط جنين با هماهنگي حوزه علميه قم</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rtl="0">
                        <a:lnSpc>
                          <a:spcPct val="115000"/>
                        </a:lnSpc>
                        <a:spcAft>
                          <a:spcPts val="0"/>
                        </a:spcAft>
                      </a:pP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2607">
                <a:tc gridSpan="7">
                  <a:txBody>
                    <a:bodyPr/>
                    <a:lstStyle/>
                    <a:p>
                      <a:pPr algn="r" rtl="1">
                        <a:lnSpc>
                          <a:spcPct val="115000"/>
                        </a:lnSpc>
                        <a:spcAft>
                          <a:spcPts val="0"/>
                        </a:spcAft>
                      </a:pPr>
                      <a:r>
                        <a:rPr lang="fa-IR" sz="1500" b="1" dirty="0">
                          <a:latin typeface="Calibri"/>
                          <a:ea typeface="Times New Roman"/>
                          <a:cs typeface="B Zar"/>
                        </a:rPr>
                        <a:t>هدف راهبردی2) افزایش میزان رضایتمندی زوجین از زندگی زناشویی با هدف تحکیم و تعالی بنیان خانواده</a:t>
                      </a:r>
                      <a:endParaRPr lang="en-US" sz="1500" dirty="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113</a:t>
            </a:fld>
            <a:endParaRPr lang="en-US"/>
          </a:p>
        </p:txBody>
      </p:sp>
      <p:graphicFrame>
        <p:nvGraphicFramePr>
          <p:cNvPr id="5" name="Table 4"/>
          <p:cNvGraphicFramePr>
            <a:graphicFrameLocks noGrp="1"/>
          </p:cNvGraphicFramePr>
          <p:nvPr/>
        </p:nvGraphicFramePr>
        <p:xfrm>
          <a:off x="1571604" y="285728"/>
          <a:ext cx="7191403" cy="3417570"/>
        </p:xfrm>
        <a:graphic>
          <a:graphicData uri="http://schemas.openxmlformats.org/drawingml/2006/table">
            <a:tbl>
              <a:tblPr rtl="1"/>
              <a:tblGrid>
                <a:gridCol w="4938667"/>
                <a:gridCol w="277270"/>
                <a:gridCol w="290318"/>
                <a:gridCol w="285751"/>
                <a:gridCol w="282489"/>
                <a:gridCol w="282489"/>
                <a:gridCol w="834419"/>
              </a:tblGrid>
              <a:tr h="305215">
                <a:tc>
                  <a:txBody>
                    <a:bodyPr/>
                    <a:lstStyle/>
                    <a:p>
                      <a:pPr algn="r" rtl="1">
                        <a:lnSpc>
                          <a:spcPct val="115000"/>
                        </a:lnSpc>
                        <a:spcAft>
                          <a:spcPts val="0"/>
                        </a:spcAft>
                      </a:pPr>
                      <a:r>
                        <a:rPr lang="fa-IR" sz="1500" dirty="0">
                          <a:latin typeface="Calibri"/>
                          <a:ea typeface="Times New Roman"/>
                          <a:cs typeface="B Zar"/>
                        </a:rPr>
                        <a:t>پروژه ها </a:t>
                      </a:r>
                      <a:endParaRPr lang="en-US" sz="1500" dirty="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92</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93</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94</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95</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96</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مسئول</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r>
              <a:tr h="183129">
                <a:tc>
                  <a:txBody>
                    <a:bodyPr/>
                    <a:lstStyle/>
                    <a:p>
                      <a:pPr algn="r" rtl="1">
                        <a:lnSpc>
                          <a:spcPct val="115000"/>
                        </a:lnSpc>
                        <a:spcAft>
                          <a:spcPts val="0"/>
                        </a:spcAft>
                      </a:pPr>
                      <a:r>
                        <a:rPr lang="fa-IR" sz="1500" dirty="0">
                          <a:latin typeface="Calibri"/>
                          <a:ea typeface="Times New Roman"/>
                          <a:cs typeface="B Nazanin"/>
                        </a:rPr>
                        <a:t>1.تقويت و ارتقاي برنامه اموزش هنگام ازدواج با رويكرد روابط عاطفي اجتماعي فرزند اوري و...</a:t>
                      </a:r>
                      <a:endParaRPr lang="en-US" sz="1500" dirty="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129">
                <a:tc>
                  <a:txBody>
                    <a:bodyPr/>
                    <a:lstStyle/>
                    <a:p>
                      <a:pPr algn="r" rtl="1">
                        <a:lnSpc>
                          <a:spcPct val="115000"/>
                        </a:lnSpc>
                        <a:spcAft>
                          <a:spcPts val="0"/>
                        </a:spcAft>
                      </a:pPr>
                      <a:r>
                        <a:rPr lang="fa-IR" sz="1500">
                          <a:latin typeface="Calibri"/>
                          <a:ea typeface="Times New Roman"/>
                          <a:cs typeface="B Nazanin"/>
                        </a:rPr>
                        <a:t>2.تدوين و استاندارد سازي برنامه اموزش و مشاوره پس از ازدواج</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129">
                <a:tc>
                  <a:txBody>
                    <a:bodyPr/>
                    <a:lstStyle/>
                    <a:p>
                      <a:pPr algn="r" rtl="1">
                        <a:lnSpc>
                          <a:spcPct val="115000"/>
                        </a:lnSpc>
                        <a:spcAft>
                          <a:spcPts val="0"/>
                        </a:spcAft>
                      </a:pPr>
                      <a:r>
                        <a:rPr lang="fa-IR" sz="1500">
                          <a:latin typeface="Calibri"/>
                          <a:ea typeface="Times New Roman"/>
                          <a:cs typeface="B Nazanin"/>
                        </a:rPr>
                        <a:t>3 .ترويج فرهنگ ازدواج در مناسب ترين سن سلامت</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607">
                <a:tc gridSpan="7">
                  <a:txBody>
                    <a:bodyPr/>
                    <a:lstStyle/>
                    <a:p>
                      <a:pPr algn="r" rtl="1">
                        <a:lnSpc>
                          <a:spcPct val="115000"/>
                        </a:lnSpc>
                        <a:spcAft>
                          <a:spcPts val="0"/>
                        </a:spcAft>
                      </a:pPr>
                      <a:r>
                        <a:rPr lang="fa-IR" sz="1500" b="1" dirty="0">
                          <a:latin typeface="Calibri"/>
                          <a:ea typeface="Times New Roman"/>
                          <a:cs typeface="B Zar"/>
                        </a:rPr>
                        <a:t>هدف راهبردی 3) افزایش  بهره مندی جمعیت اعم از شهری روستایی حاشیه نشینی و عشایر به مراقبت های اولیه باروری سالم/ ناباروری</a:t>
                      </a:r>
                      <a:endParaRPr lang="en-US" sz="1500" dirty="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5215">
                <a:tc>
                  <a:txBody>
                    <a:bodyPr/>
                    <a:lstStyle/>
                    <a:p>
                      <a:pPr algn="r" rtl="1">
                        <a:lnSpc>
                          <a:spcPct val="115000"/>
                        </a:lnSpc>
                        <a:spcAft>
                          <a:spcPts val="0"/>
                        </a:spcAft>
                      </a:pPr>
                      <a:r>
                        <a:rPr lang="fa-IR" sz="1500">
                          <a:latin typeface="Calibri"/>
                          <a:ea typeface="Times New Roman"/>
                          <a:cs typeface="B Zar"/>
                        </a:rPr>
                        <a:t>پروژه ها </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92</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93</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94</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95</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96</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r" rtl="1">
                        <a:lnSpc>
                          <a:spcPct val="115000"/>
                        </a:lnSpc>
                        <a:spcAft>
                          <a:spcPts val="0"/>
                        </a:spcAft>
                      </a:pPr>
                      <a:r>
                        <a:rPr lang="fa-IR" sz="1500">
                          <a:latin typeface="Calibri"/>
                          <a:ea typeface="Times New Roman"/>
                          <a:cs typeface="B Titr"/>
                        </a:rPr>
                        <a:t>مسئول</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r>
              <a:tr h="366258">
                <a:tc>
                  <a:txBody>
                    <a:bodyPr/>
                    <a:lstStyle/>
                    <a:p>
                      <a:pPr algn="r" rtl="1">
                        <a:lnSpc>
                          <a:spcPct val="115000"/>
                        </a:lnSpc>
                        <a:spcAft>
                          <a:spcPts val="0"/>
                        </a:spcAft>
                      </a:pPr>
                      <a:r>
                        <a:rPr lang="fa-IR" sz="1500" b="1" dirty="0">
                          <a:latin typeface="Calibri"/>
                          <a:ea typeface="Times New Roman"/>
                          <a:cs typeface="B Nazanin"/>
                        </a:rPr>
                        <a:t>پروژه 1.افزايش دسترسي به خدمات باروري سالم / ناباروري با تاكيد بر فرزندآوري </a:t>
                      </a:r>
                      <a:r>
                        <a:rPr lang="fa-IR" sz="1500" dirty="0">
                          <a:latin typeface="Calibri"/>
                          <a:ea typeface="Times New Roman"/>
                          <a:cs typeface="B Nazanin"/>
                        </a:rPr>
                        <a:t>به موقع و با فاصله مناسب</a:t>
                      </a:r>
                      <a:endParaRPr lang="en-US" sz="1500" dirty="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129">
                <a:tc>
                  <a:txBody>
                    <a:bodyPr/>
                    <a:lstStyle/>
                    <a:p>
                      <a:pPr algn="r" rtl="1">
                        <a:lnSpc>
                          <a:spcPct val="115000"/>
                        </a:lnSpc>
                        <a:spcAft>
                          <a:spcPts val="0"/>
                        </a:spcAft>
                      </a:pPr>
                      <a:r>
                        <a:rPr lang="fa-IR" sz="1500">
                          <a:latin typeface="Calibri"/>
                          <a:ea typeface="Times New Roman"/>
                          <a:cs typeface="B Nazanin"/>
                        </a:rPr>
                        <a:t>پروژه 2.اطلاع رسانی و ارتقاء دانش سلامت باروری جامعه </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r>
                        <a:rPr lang="fa-IR" sz="1500">
                          <a:latin typeface="Calibri"/>
                          <a:ea typeface="Times New Roman"/>
                          <a:cs typeface="B Titr"/>
                        </a:rPr>
                        <a:t>*</a:t>
                      </a:r>
                      <a:endParaRPr lang="en-US" sz="1500">
                        <a:latin typeface="Calibri"/>
                        <a:ea typeface="Times New Roman"/>
                        <a:cs typeface="Arial"/>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a:lnSpc>
                          <a:spcPct val="115000"/>
                        </a:lnSpc>
                        <a:spcAft>
                          <a:spcPts val="0"/>
                        </a:spcAft>
                      </a:pPr>
                      <a:endParaRPr lang="fa-IR" sz="1500" dirty="0">
                        <a:latin typeface="Calibri"/>
                        <a:ea typeface="Times New Roman"/>
                        <a:cs typeface="B Titr"/>
                      </a:endParaRPr>
                    </a:p>
                  </a:txBody>
                  <a:tcPr marL="59716" marR="59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5649" name="Rectangle 1"/>
          <p:cNvSpPr>
            <a:spLocks noChangeArrowheads="1"/>
          </p:cNvSpPr>
          <p:nvPr/>
        </p:nvSpPr>
        <p:spPr bwMode="auto">
          <a:xfrm>
            <a:off x="1142976" y="4000504"/>
            <a:ext cx="7715272" cy="20159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Mitra" pitchFamily="2" charset="-78"/>
              </a:rPr>
              <a:t>بخش سوم) انتظارات و الزامات مورد نیاز برای استقرار برنامه واحد (حداکثر یک صفحه)</a:t>
            </a:r>
            <a:endParaRPr kumimoji="0" lang="en-US" sz="2500" b="0" i="0" u="none" strike="noStrike" cap="none" normalizeH="0" baseline="0" dirty="0" smtClean="0">
              <a:ln>
                <a:noFill/>
              </a:ln>
              <a:solidFill>
                <a:schemeClr val="tx1"/>
              </a:solidFill>
              <a:effectLst/>
              <a:latin typeface="Arial" pitchFamily="34" charset="0"/>
              <a:cs typeface="B Mitra"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500" b="0" i="0" u="none" strike="noStrike" cap="none" normalizeH="0" baseline="0" dirty="0" smtClean="0">
                <a:ln>
                  <a:noFill/>
                </a:ln>
                <a:solidFill>
                  <a:schemeClr val="tx1"/>
                </a:solidFill>
                <a:effectLst/>
                <a:latin typeface="Calibri" pitchFamily="34" charset="0"/>
                <a:ea typeface="Times New Roman" pitchFamily="18" charset="0"/>
                <a:cs typeface="B Mitra" pitchFamily="2" charset="-78"/>
              </a:rPr>
              <a:t>در این بخش ساختار و منابع لازم (شامل پول ، نیروی انسانی ، تجهیزات ، دارو و اطلاعات از جمله پیمایش های ملی) درج می شود ، به عبارت دیگر پاسخ به سوال زیر در این بخش قرار می گیرد :  مهمترین الزامات و درخواست های عینی برای دستیابی حوزه شما به اهداف راهبردی چهار ساله چیست ؟</a:t>
            </a:r>
            <a:endParaRPr kumimoji="0" lang="fa-IR" sz="2500" b="0" i="0" u="none" strike="noStrike" cap="none" normalizeH="0" baseline="0" dirty="0" smtClean="0">
              <a:ln>
                <a:noFill/>
              </a:ln>
              <a:solidFill>
                <a:schemeClr val="tx1"/>
              </a:solidFill>
              <a:effectLst/>
              <a:latin typeface="Arial" pitchFamily="34" charset="0"/>
              <a:cs typeface="B Mitra" pitchFamily="2" charset="-78"/>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4414" y="142876"/>
            <a:ext cx="7498080" cy="6357958"/>
          </a:xfrm>
        </p:spPr>
        <p:txBody>
          <a:bodyPr>
            <a:normAutofit fontScale="92500" lnSpcReduction="10000"/>
          </a:bodyPr>
          <a:lstStyle/>
          <a:p>
            <a:pPr lvl="0" algn="justLow" rtl="1"/>
            <a:endParaRPr lang="fa-IR" sz="2600" dirty="0" smtClean="0">
              <a:cs typeface="B Mitra" pitchFamily="2" charset="-78"/>
            </a:endParaRPr>
          </a:p>
          <a:p>
            <a:pPr marL="596646" lvl="0" indent="-514350" algn="justLow" rtl="1">
              <a:buFont typeface="+mj-lt"/>
              <a:buAutoNum type="arabicPeriod"/>
            </a:pPr>
            <a:endParaRPr lang="fa-IR" sz="2600" dirty="0" smtClean="0">
              <a:cs typeface="B Mitra" pitchFamily="2" charset="-78"/>
            </a:endParaRPr>
          </a:p>
          <a:p>
            <a:pPr marL="596646" lvl="0" indent="-514350" algn="justLow" rtl="1">
              <a:buFont typeface="+mj-lt"/>
              <a:buAutoNum type="arabicPeriod"/>
            </a:pPr>
            <a:endParaRPr lang="fa-IR" sz="2600" dirty="0" smtClean="0">
              <a:cs typeface="B Mitra" pitchFamily="2" charset="-78"/>
            </a:endParaRPr>
          </a:p>
          <a:p>
            <a:pPr marL="596646" lvl="0" indent="-514350" algn="justLow" rtl="1">
              <a:buFont typeface="+mj-lt"/>
              <a:buAutoNum type="arabicPeriod"/>
            </a:pPr>
            <a:endParaRPr lang="fa-IR" sz="2600" dirty="0" smtClean="0">
              <a:cs typeface="B Mitra" pitchFamily="2" charset="-78"/>
            </a:endParaRPr>
          </a:p>
          <a:p>
            <a:pPr marL="596646" lvl="0" indent="-514350" algn="justLow" rtl="1">
              <a:buFont typeface="+mj-lt"/>
              <a:buAutoNum type="arabicPeriod"/>
            </a:pPr>
            <a:endParaRPr lang="fa-IR" sz="2600" dirty="0" smtClean="0">
              <a:cs typeface="B Mitra" pitchFamily="2" charset="-78"/>
            </a:endParaRPr>
          </a:p>
          <a:p>
            <a:pPr marL="596646" lvl="0" indent="-514350" algn="justLow" rtl="1">
              <a:buFont typeface="+mj-lt"/>
              <a:buAutoNum type="arabicPeriod"/>
            </a:pPr>
            <a:endParaRPr lang="fa-IR" sz="2600" dirty="0" smtClean="0">
              <a:cs typeface="B Mitra" pitchFamily="2" charset="-78"/>
            </a:endParaRPr>
          </a:p>
          <a:p>
            <a:pPr marL="596646" lvl="0" indent="-514350" algn="justLow" rtl="1">
              <a:buFont typeface="+mj-lt"/>
              <a:buAutoNum type="arabicPeriod"/>
            </a:pPr>
            <a:endParaRPr lang="fa-IR" sz="2600" dirty="0" smtClean="0">
              <a:cs typeface="B Mitra" pitchFamily="2" charset="-78"/>
            </a:endParaRPr>
          </a:p>
          <a:p>
            <a:pPr marL="596646" lvl="0" indent="-514350" algn="justLow" rtl="1">
              <a:buFont typeface="+mj-lt"/>
              <a:buAutoNum type="arabicPeriod"/>
            </a:pPr>
            <a:r>
              <a:rPr lang="fa-IR" sz="2600" dirty="0" smtClean="0">
                <a:cs typeface="B Mitra" pitchFamily="2" charset="-78"/>
              </a:rPr>
              <a:t>لزوم نهایی شدن اسناد بالادستی </a:t>
            </a:r>
            <a:endParaRPr lang="en-US" sz="2600" dirty="0" smtClean="0">
              <a:cs typeface="B Mitra" pitchFamily="2" charset="-78"/>
            </a:endParaRPr>
          </a:p>
          <a:p>
            <a:pPr marL="596646" lvl="0" indent="-514350" algn="justLow" rtl="1">
              <a:buFont typeface="+mj-lt"/>
              <a:buAutoNum type="arabicPeriod"/>
            </a:pPr>
            <a:r>
              <a:rPr lang="fa-IR" sz="2600" dirty="0" smtClean="0">
                <a:cs typeface="B Mitra" pitchFamily="2" charset="-78"/>
              </a:rPr>
              <a:t>هماهنگ شدن کلیه دستگاهها و سازمان های زیربط در ارائه برنامه در راستای ارتقاء نرخ باروری کل</a:t>
            </a:r>
            <a:endParaRPr lang="en-US" sz="2600" dirty="0" smtClean="0">
              <a:cs typeface="B Mitra" pitchFamily="2" charset="-78"/>
            </a:endParaRPr>
          </a:p>
          <a:p>
            <a:pPr marL="596646" lvl="0" indent="-514350" algn="justLow" rtl="1">
              <a:buFont typeface="+mj-lt"/>
              <a:buAutoNum type="arabicPeriod"/>
            </a:pPr>
            <a:r>
              <a:rPr lang="fa-IR" sz="2600" dirty="0" smtClean="0">
                <a:cs typeface="B Mitra" pitchFamily="2" charset="-78"/>
              </a:rPr>
              <a:t>تامین اعتبارات لازم جهت اجرایی شدن برنامه های جدید</a:t>
            </a:r>
            <a:endParaRPr lang="en-US" sz="2600" dirty="0" smtClean="0">
              <a:cs typeface="B Mitra" pitchFamily="2" charset="-78"/>
            </a:endParaRPr>
          </a:p>
          <a:p>
            <a:pPr marL="596646" lvl="0" indent="-514350" algn="justLow" rtl="1">
              <a:buFont typeface="+mj-lt"/>
              <a:buAutoNum type="arabicPeriod"/>
            </a:pPr>
            <a:r>
              <a:rPr lang="fa-IR" sz="2600" dirty="0" smtClean="0">
                <a:cs typeface="B Mitra" pitchFamily="2" charset="-78"/>
              </a:rPr>
              <a:t>تامین میزان مطالبات برنامه "لغایت پایان سال دانشگاههای سراسر کشور 300 میلیارد ریال می باشد . شایان ذکر است مبلغ 150 میلیارد ریال آن مربوط به  سال 1391 می باشد.میزان اعتبارات جهت خدمات باروری سالم برای سال 1393 میزان 790 میلیارد پیش بینی شده است.</a:t>
            </a:r>
            <a:endParaRPr lang="en-US" sz="2600" dirty="0" smtClean="0">
              <a:cs typeface="B Mitra" pitchFamily="2" charset="-78"/>
            </a:endParaRPr>
          </a:p>
          <a:p>
            <a:pPr marL="596646" lvl="0" indent="-514350" algn="justLow" rtl="1">
              <a:buFont typeface="+mj-lt"/>
              <a:buAutoNum type="arabicPeriod"/>
            </a:pPr>
            <a:r>
              <a:rPr lang="fa-IR" sz="2600" dirty="0" smtClean="0">
                <a:cs typeface="B Mitra" pitchFamily="2" charset="-78"/>
              </a:rPr>
              <a:t>تثبیت نیروهای  ارائه دهنده خدمت به ویژه مربیان آموزش های هنگام ازدواج</a:t>
            </a:r>
            <a:endParaRPr lang="en-US" sz="2600" dirty="0" smtClean="0">
              <a:cs typeface="B Mitra" pitchFamily="2" charset="-78"/>
            </a:endParaRPr>
          </a:p>
          <a:p>
            <a:pPr algn="justLow"/>
            <a:endParaRPr lang="en-US" sz="26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114</a:t>
            </a:fld>
            <a:endParaRPr lang="en-US"/>
          </a:p>
        </p:txBody>
      </p:sp>
      <p:sp>
        <p:nvSpPr>
          <p:cNvPr id="5" name="Oval 4"/>
          <p:cNvSpPr/>
          <p:nvPr/>
        </p:nvSpPr>
        <p:spPr>
          <a:xfrm>
            <a:off x="928662" y="285728"/>
            <a:ext cx="7858180" cy="24289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rtl="1"/>
            <a:endParaRPr lang="fa-IR" sz="2000" dirty="0" smtClean="0">
              <a:cs typeface="B Mitra" pitchFamily="2" charset="-78"/>
            </a:endParaRPr>
          </a:p>
          <a:p>
            <a:pPr lvl="0" algn="ctr" rtl="1"/>
            <a:endParaRPr lang="fa-IR" sz="2000" dirty="0" smtClean="0">
              <a:cs typeface="B Mitra" pitchFamily="2" charset="-78"/>
            </a:endParaRPr>
          </a:p>
          <a:p>
            <a:pPr lvl="0" algn="ctr" rtl="1"/>
            <a:r>
              <a:rPr lang="fa-IR" sz="2000" b="1" dirty="0" smtClean="0">
                <a:cs typeface="B Mitra" pitchFamily="2" charset="-78"/>
              </a:rPr>
              <a:t>توجه: </a:t>
            </a:r>
            <a:r>
              <a:rPr lang="fa-IR" sz="2000" dirty="0" smtClean="0">
                <a:cs typeface="B Mitra" pitchFamily="2" charset="-78"/>
              </a:rPr>
              <a:t>در اين بخش اين سند تحت عنوان شماره (3-1) اجراي سياست هاي جمعيتي جديد را تعليق به محال نموده است يعني پس از نهايي شدن اسناد مانند طرح جامع و هماهنگي كليه دستگاهها در ارائه برنامه و تأمين اعتبار قدم برمي‌دارند اما در بند 4 و 5 كه تداوم سياست هاي كاهش جمعيت به نام باروري سالم است و هم اكنون در حال اجراست افزايش بودجه از 790 به 190 ميليارد را پيش بيني نموده است.</a:t>
            </a:r>
          </a:p>
          <a:p>
            <a:pPr algn="ctr"/>
            <a:endParaRPr lang="en-US" sz="2000"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1285860"/>
            <a:ext cx="8215338" cy="928686"/>
          </a:xfrm>
        </p:spPr>
        <p:txBody>
          <a:bodyPr>
            <a:noAutofit/>
          </a:bodyPr>
          <a:lstStyle/>
          <a:p>
            <a:pPr algn="r" rtl="1"/>
            <a:r>
              <a:rPr lang="fa-IR" sz="1800" b="1" dirty="0" smtClean="0">
                <a:solidFill>
                  <a:schemeClr val="tx1"/>
                </a:solidFill>
                <a:cs typeface="B Mitra" pitchFamily="2" charset="-78"/>
              </a:rPr>
              <a:t>چارچوب تدوين برنامه عملياتي مركز / دفتر سلامت جمعيت خانواده و مدارس اداره باروي سالم (شهريور 92 لغايت شهريور 96)</a:t>
            </a:r>
            <a:r>
              <a:rPr lang="en-US" sz="1800" b="1" dirty="0" smtClean="0">
                <a:solidFill>
                  <a:schemeClr val="tx1"/>
                </a:solidFill>
                <a:cs typeface="B Mitra" pitchFamily="2" charset="-78"/>
              </a:rPr>
              <a:t/>
            </a:r>
            <a:br>
              <a:rPr lang="en-US" sz="1800" b="1" dirty="0" smtClean="0">
                <a:solidFill>
                  <a:schemeClr val="tx1"/>
                </a:solidFill>
                <a:cs typeface="B Mitra" pitchFamily="2" charset="-78"/>
              </a:rPr>
            </a:br>
            <a:endParaRPr lang="en-US" sz="1800" b="1" dirty="0">
              <a:solidFill>
                <a:schemeClr val="tx1"/>
              </a:solidFill>
              <a:cs typeface="B Mitra" pitchFamily="2" charset="-78"/>
            </a:endParaRPr>
          </a:p>
        </p:txBody>
      </p:sp>
      <p:sp>
        <p:nvSpPr>
          <p:cNvPr id="3" name="Content Placeholder 2"/>
          <p:cNvSpPr>
            <a:spLocks noGrp="1"/>
          </p:cNvSpPr>
          <p:nvPr>
            <p:ph idx="1"/>
          </p:nvPr>
        </p:nvSpPr>
        <p:spPr>
          <a:xfrm>
            <a:off x="1071538" y="2000240"/>
            <a:ext cx="7929618" cy="4676788"/>
          </a:xfrm>
        </p:spPr>
        <p:txBody>
          <a:bodyPr>
            <a:normAutofit/>
          </a:bodyPr>
          <a:lstStyle/>
          <a:p>
            <a:pPr algn="justLow" rtl="1"/>
            <a:r>
              <a:rPr lang="fa-IR" sz="2400" b="1" dirty="0" smtClean="0">
                <a:cs typeface="B Mitra" pitchFamily="2" charset="-78"/>
              </a:rPr>
              <a:t>سلامت باروري: </a:t>
            </a:r>
            <a:r>
              <a:rPr lang="fa-IR" sz="2400" dirty="0" smtClean="0">
                <a:cs typeface="B Mitra" pitchFamily="2" charset="-78"/>
              </a:rPr>
              <a:t>شرايطي كه </a:t>
            </a:r>
            <a:r>
              <a:rPr lang="fa-IR" sz="2400" b="1" dirty="0" smtClean="0">
                <a:cs typeface="B Mitra" pitchFamily="2" charset="-78"/>
              </a:rPr>
              <a:t>فرآيند باروري </a:t>
            </a:r>
            <a:r>
              <a:rPr lang="fa-IR" sz="2400" dirty="0" smtClean="0">
                <a:cs typeface="B Mitra" pitchFamily="2" charset="-78"/>
              </a:rPr>
              <a:t>در يك وضعيت </a:t>
            </a:r>
            <a:r>
              <a:rPr lang="fa-IR" sz="2400" b="1" dirty="0" smtClean="0">
                <a:cs typeface="B Mitra" pitchFamily="2" charset="-78"/>
              </a:rPr>
              <a:t>خوب بودن كامل فيزيكي، ذهني، رواني، اجتماعي </a:t>
            </a:r>
            <a:r>
              <a:rPr lang="fa-IR" sz="2400" dirty="0" smtClean="0">
                <a:cs typeface="B Mitra" pitchFamily="2" charset="-78"/>
              </a:rPr>
              <a:t>قرار داشته و صرفاً به معني </a:t>
            </a:r>
            <a:r>
              <a:rPr lang="fa-IR" sz="2400" b="1" dirty="0" smtClean="0">
                <a:cs typeface="B Mitra" pitchFamily="2" charset="-78"/>
              </a:rPr>
              <a:t>نبودن بيماري يا اختلال در فرآيند باروري </a:t>
            </a:r>
            <a:r>
              <a:rPr lang="fa-IR" sz="2400" dirty="0" smtClean="0">
                <a:cs typeface="B Mitra" pitchFamily="2" charset="-78"/>
              </a:rPr>
              <a:t>نيست.</a:t>
            </a:r>
          </a:p>
          <a:p>
            <a:pPr algn="justLow" rtl="1"/>
            <a:endParaRPr lang="fa-IR" sz="2400" dirty="0" smtClean="0">
              <a:cs typeface="B Mitra" pitchFamily="2" charset="-78"/>
            </a:endParaRPr>
          </a:p>
          <a:p>
            <a:pPr algn="justLow" rtl="1"/>
            <a:endParaRPr lang="fa-IR" sz="2400" dirty="0" smtClean="0">
              <a:cs typeface="B Mitra" pitchFamily="2" charset="-78"/>
            </a:endParaRPr>
          </a:p>
          <a:p>
            <a:pPr algn="justLow" rtl="1"/>
            <a:endParaRPr lang="fa-IR" sz="2400" dirty="0" smtClean="0">
              <a:cs typeface="B Mitra" pitchFamily="2" charset="-78"/>
            </a:endParaRPr>
          </a:p>
          <a:p>
            <a:pPr algn="justLow" rtl="1"/>
            <a:endParaRPr lang="fa-IR" sz="2400" dirty="0" smtClean="0">
              <a:cs typeface="B Mitra" pitchFamily="2" charset="-78"/>
            </a:endParaRPr>
          </a:p>
          <a:p>
            <a:pPr algn="justLow" rtl="1">
              <a:buNone/>
            </a:pPr>
            <a:endParaRPr lang="en-US" sz="2400" dirty="0" smtClean="0">
              <a:cs typeface="B Mitra" pitchFamily="2" charset="-78"/>
            </a:endParaRPr>
          </a:p>
          <a:p>
            <a:pPr algn="justLow" rtl="1"/>
            <a:r>
              <a:rPr lang="fa-IR" sz="2400" dirty="0" smtClean="0">
                <a:cs typeface="B Mitra" pitchFamily="2" charset="-78"/>
              </a:rPr>
              <a:t>كليه معاونت هاي علوم پزشكي دانشگاهها اعم از شهيد بهشتي، شيراز، اصفهان، يزد، اروميه، قزوين و ديگر دانشگاهها تحت عنوان </a:t>
            </a:r>
            <a:r>
              <a:rPr lang="fa-IR" sz="2400" b="1" dirty="0" smtClean="0">
                <a:cs typeface="B Mitra" pitchFamily="2" charset="-78"/>
              </a:rPr>
              <a:t>«</a:t>
            </a:r>
            <a:r>
              <a:rPr lang="fa-IR" sz="2400" b="1" dirty="0" smtClean="0">
                <a:solidFill>
                  <a:srgbClr val="FF0000"/>
                </a:solidFill>
                <a:cs typeface="B Mitra" pitchFamily="2" charset="-78"/>
              </a:rPr>
              <a:t>باروري سالم»</a:t>
            </a:r>
            <a:r>
              <a:rPr lang="fa-IR" sz="2400" dirty="0" smtClean="0">
                <a:solidFill>
                  <a:srgbClr val="FF0000"/>
                </a:solidFill>
                <a:cs typeface="B Mitra" pitchFamily="2" charset="-78"/>
              </a:rPr>
              <a:t> </a:t>
            </a:r>
            <a:r>
              <a:rPr lang="fa-IR" sz="2400" dirty="0" smtClean="0">
                <a:cs typeface="B Mitra" pitchFamily="2" charset="-78"/>
              </a:rPr>
              <a:t>در سايت هاي خود هنوز به ترويج اهداف برنامه تنظيم خانواده مي پردازند.</a:t>
            </a:r>
            <a:endParaRPr lang="en-US" sz="2400" dirty="0" smtClean="0">
              <a:cs typeface="B Mitra" pitchFamily="2" charset="-78"/>
            </a:endParaRPr>
          </a:p>
          <a:p>
            <a:pPr algn="justLow" rtl="1">
              <a:buNone/>
            </a:pPr>
            <a:endParaRPr lang="en-US" sz="2400" dirty="0" smtClean="0">
              <a:cs typeface="B Mitra" pitchFamily="2" charset="-78"/>
            </a:endParaRPr>
          </a:p>
          <a:p>
            <a:pPr algn="justLow"/>
            <a:endParaRPr lang="en-US" sz="24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115</a:t>
            </a:fld>
            <a:endParaRPr lang="en-US"/>
          </a:p>
        </p:txBody>
      </p:sp>
      <p:sp>
        <p:nvSpPr>
          <p:cNvPr id="5" name="TextBox 4"/>
          <p:cNvSpPr txBox="1"/>
          <p:nvPr/>
        </p:nvSpPr>
        <p:spPr>
          <a:xfrm>
            <a:off x="1142976" y="71414"/>
            <a:ext cx="7858180" cy="800219"/>
          </a:xfrm>
          <a:prstGeom prst="rect">
            <a:avLst/>
          </a:prstGeom>
        </p:spPr>
        <p:txBody>
          <a:bodyPr anchor="ctr">
            <a:noAutofit/>
          </a:bodyPr>
          <a:lstStyle/>
          <a:p>
            <a:pPr algn="ctr" rtl="1">
              <a:spcBef>
                <a:spcPct val="0"/>
              </a:spcBef>
            </a:pPr>
            <a:r>
              <a:rPr lang="fa-IR" sz="23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B Mitra" pitchFamily="2" charset="-78"/>
              </a:rPr>
              <a:t>نگاهي به برنامه باروري سالم ابلاغي به دانشگاهها و برنامه عملي دانشگاهها تا اعماق روستاها براي بهورزها:</a:t>
            </a:r>
            <a:endParaRPr lang="en-US" sz="23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B Mitra" pitchFamily="2" charset="-78"/>
            </a:endParaRPr>
          </a:p>
        </p:txBody>
      </p:sp>
      <p:sp>
        <p:nvSpPr>
          <p:cNvPr id="6" name="Content Placeholder 4"/>
          <p:cNvSpPr txBox="1">
            <a:spLocks/>
          </p:cNvSpPr>
          <p:nvPr/>
        </p:nvSpPr>
        <p:spPr>
          <a:xfrm>
            <a:off x="1214414" y="3429000"/>
            <a:ext cx="7498080" cy="142876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noAutofit/>
          </a:bodyPr>
          <a:lstStyle/>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r>
              <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rPr>
              <a:t>	توجه!!! تذكر!!!</a:t>
            </a: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r>
              <a:rPr kumimoji="0" lang="fa-IR" sz="2200" b="1" i="0" u="none" strike="noStrike" kern="1200" cap="none" spc="0" normalizeH="0" baseline="0" noProof="0" dirty="0" smtClean="0">
                <a:ln>
                  <a:noFill/>
                </a:ln>
                <a:solidFill>
                  <a:schemeClr val="dk1"/>
                </a:solidFill>
                <a:effectLst/>
                <a:uLnTx/>
                <a:uFillTx/>
                <a:latin typeface="+mn-lt"/>
                <a:ea typeface="+mn-ea"/>
                <a:cs typeface="B Mitra" pitchFamily="2" charset="-78"/>
              </a:rPr>
              <a:t>	</a:t>
            </a:r>
            <a:r>
              <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rPr>
              <a:t>آيا همه اين شرايط در كشورهايي كه سياست افزايش جمعيت را دارند فراهم است؟</a:t>
            </a: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2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200" b="0" i="0" u="none" strike="noStrike" kern="1200" cap="none" spc="0" normalizeH="0" baseline="0" noProof="0" dirty="0" smtClean="0">
              <a:ln>
                <a:noFill/>
              </a:ln>
              <a:solidFill>
                <a:schemeClr val="tx1"/>
              </a:solidFill>
              <a:effectLst/>
              <a:uLnTx/>
              <a:uFillTx/>
              <a:latin typeface="+mn-lt"/>
              <a:ea typeface="+mn-ea"/>
              <a:cs typeface="B Mitra" pitchFamily="2" charset="-78"/>
            </a:endParaRPr>
          </a:p>
          <a:p>
            <a:pPr marL="365760" marR="0" lvl="0" indent="-283464" algn="ctr"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116</a:t>
            </a:fld>
            <a:endParaRPr lang="en-US"/>
          </a:p>
        </p:txBody>
      </p:sp>
      <p:sp>
        <p:nvSpPr>
          <p:cNvPr id="6" name="Content Placeholder 5"/>
          <p:cNvSpPr>
            <a:spLocks noGrp="1"/>
          </p:cNvSpPr>
          <p:nvPr>
            <p:ph idx="1"/>
          </p:nvPr>
        </p:nvSpPr>
        <p:spPr>
          <a:xfrm>
            <a:off x="1142976" y="142852"/>
            <a:ext cx="7640956" cy="6715148"/>
          </a:xfrm>
        </p:spPr>
        <p:txBody>
          <a:bodyPr>
            <a:noAutofit/>
          </a:bodyPr>
          <a:lstStyle/>
          <a:p>
            <a:pPr algn="justLow" rtl="1"/>
            <a:r>
              <a:rPr lang="fa-IR" sz="1800" dirty="0" smtClean="0">
                <a:cs typeface="B Mitra" pitchFamily="2" charset="-78"/>
              </a:rPr>
              <a:t>به طور مثال مي توان به مجموعه </a:t>
            </a:r>
            <a:r>
              <a:rPr lang="fa-IR" sz="1800" b="1" dirty="0" smtClean="0">
                <a:solidFill>
                  <a:srgbClr val="FF0000"/>
                </a:solidFill>
                <a:cs typeface="B Mitra" pitchFamily="2" charset="-78"/>
              </a:rPr>
              <a:t>«باروري سالم» </a:t>
            </a:r>
            <a:r>
              <a:rPr lang="fa-IR" sz="1800" dirty="0" smtClean="0">
                <a:cs typeface="B Mitra" pitchFamily="2" charset="-78"/>
              </a:rPr>
              <a:t>از گروه تخصصي جمعيت، خانواده و تغذيه، واحد سلامت باروري سال 1392 معاونت بهداشت دانشگاه شهيد بهشتي اشاره كرد.</a:t>
            </a:r>
            <a:endParaRPr lang="en-US" sz="1800" dirty="0" smtClean="0">
              <a:cs typeface="B Mitra" pitchFamily="2" charset="-78"/>
            </a:endParaRPr>
          </a:p>
          <a:p>
            <a:pPr algn="justLow" rtl="1">
              <a:buNone/>
            </a:pPr>
            <a:r>
              <a:rPr lang="fa-IR" sz="1800" dirty="0" smtClean="0">
                <a:cs typeface="B Mitra" pitchFamily="2" charset="-78"/>
              </a:rPr>
              <a:t>در كليه جزوات موجود در سايت دانشگاههاي علوم پزشكي باروري سالم يعني:</a:t>
            </a:r>
          </a:p>
          <a:p>
            <a:pPr algn="justLow" rtl="1">
              <a:buNone/>
            </a:pPr>
            <a:r>
              <a:rPr lang="fa-IR" sz="1800" b="1" dirty="0" smtClean="0">
                <a:cs typeface="B Mitra" pitchFamily="2" charset="-78"/>
              </a:rPr>
              <a:t>1- تأكيد بر اينكه با حضور يك نوزاد مشكلات خانواده چند برابر مي‌شود.</a:t>
            </a:r>
            <a:endParaRPr lang="en-US" sz="1800" b="1" dirty="0" smtClean="0">
              <a:cs typeface="B Mitra" pitchFamily="2" charset="-78"/>
            </a:endParaRPr>
          </a:p>
          <a:p>
            <a:pPr algn="justLow" rtl="1">
              <a:buNone/>
            </a:pPr>
            <a:r>
              <a:rPr lang="fa-IR" sz="1800" b="1" dirty="0" smtClean="0">
                <a:cs typeface="B Mitra" pitchFamily="2" charset="-78"/>
              </a:rPr>
              <a:t>2- تأكيد بر اينكه فرزند نمي تواند زندگي را تحكيم بخشد.</a:t>
            </a:r>
            <a:endParaRPr lang="en-US" sz="1800" b="1" dirty="0" smtClean="0">
              <a:cs typeface="B Mitra" pitchFamily="2" charset="-78"/>
            </a:endParaRPr>
          </a:p>
          <a:p>
            <a:pPr algn="justLow" rtl="1">
              <a:buNone/>
            </a:pPr>
            <a:r>
              <a:rPr lang="fa-IR" sz="1800" b="1" dirty="0" smtClean="0">
                <a:cs typeface="B Mitra" pitchFamily="2" charset="-78"/>
              </a:rPr>
              <a:t>3- تأكيد بر ازدواج در سن مناسب ولي با تأخير انداختن فرزندآوري براي چند سال</a:t>
            </a:r>
          </a:p>
          <a:p>
            <a:pPr algn="justLow" rtl="1">
              <a:buNone/>
            </a:pPr>
            <a:r>
              <a:rPr lang="fa-IR" sz="1800" b="1" dirty="0" smtClean="0">
                <a:cs typeface="B Mitra" pitchFamily="2" charset="-78"/>
              </a:rPr>
              <a:t>4- غلط دانستن بچه دار شدن زوجين بلافاصله پس از ازدواج (براي شناخت بيشتر همديگر)</a:t>
            </a:r>
            <a:endParaRPr lang="en-US" sz="1800" b="1" dirty="0" smtClean="0">
              <a:cs typeface="B Mitra" pitchFamily="2" charset="-78"/>
            </a:endParaRPr>
          </a:p>
          <a:p>
            <a:pPr algn="justLow" rtl="1">
              <a:buNone/>
            </a:pPr>
            <a:r>
              <a:rPr lang="fa-IR" sz="1800" b="1" dirty="0" smtClean="0">
                <a:cs typeface="B Mitra" pitchFamily="2" charset="-78"/>
              </a:rPr>
              <a:t>5- القاء تفكر دو فرزندي به جاي تك فرزندي (همان شعار «دو فرزند كافي»)</a:t>
            </a:r>
            <a:endParaRPr lang="en-US" sz="1800" b="1" dirty="0" smtClean="0">
              <a:cs typeface="B Mitra" pitchFamily="2" charset="-78"/>
            </a:endParaRPr>
          </a:p>
          <a:p>
            <a:pPr algn="justLow" rtl="1">
              <a:buNone/>
            </a:pPr>
            <a:r>
              <a:rPr lang="fa-IR" sz="1800" b="1" dirty="0" smtClean="0">
                <a:cs typeface="B Mitra" pitchFamily="2" charset="-78"/>
              </a:rPr>
              <a:t>6- آموزش اهميت كنترل جمعيت و عواقب سوء ناشي از رشد بي رويه آن در توسعه اجتماعي، اقتصادي، فرهنگي و...</a:t>
            </a:r>
            <a:endParaRPr lang="en-US" sz="1800" b="1" dirty="0" smtClean="0">
              <a:cs typeface="B Mitra" pitchFamily="2" charset="-78"/>
            </a:endParaRPr>
          </a:p>
          <a:p>
            <a:pPr algn="justLow" rtl="1">
              <a:buNone/>
            </a:pPr>
            <a:r>
              <a:rPr lang="fa-IR" sz="1800" b="1" dirty="0" smtClean="0">
                <a:cs typeface="B Mitra" pitchFamily="2" charset="-78"/>
              </a:rPr>
              <a:t>7- ترغيب و تشويق زنان باردار پراولاد به بستن لوله ها</a:t>
            </a:r>
            <a:endParaRPr lang="en-US" sz="1800" b="1" dirty="0" smtClean="0">
              <a:cs typeface="B Mitra" pitchFamily="2" charset="-78"/>
            </a:endParaRPr>
          </a:p>
          <a:p>
            <a:pPr algn="justLow" rtl="1">
              <a:buNone/>
            </a:pPr>
            <a:r>
              <a:rPr lang="fa-IR" sz="1800" b="1" dirty="0" smtClean="0">
                <a:cs typeface="B Mitra" pitchFamily="2" charset="-78"/>
              </a:rPr>
              <a:t>8- ارائه خدمات تنظيم خانواده (توزيع اقلام پيشگيري)</a:t>
            </a:r>
          </a:p>
          <a:p>
            <a:pPr algn="justLow" rtl="1">
              <a:buNone/>
            </a:pPr>
            <a:r>
              <a:rPr lang="fa-IR" sz="1800" b="1" dirty="0" smtClean="0">
                <a:cs typeface="B Mitra" pitchFamily="2" charset="-78"/>
              </a:rPr>
              <a:t>9- افزايش آگاهي خانواده ها در راستاي پيشگيري از بارداري پرخطر (يعني بيماريهاي زمينه اي يا مشكلات اقتصادي و اجتماعي) در حاليكه تعريف پر خطر در دنيا طبقه اقتصادي اجتماعي نيست!</a:t>
            </a:r>
            <a:endParaRPr lang="en-US" sz="1800" b="1" dirty="0" smtClean="0">
              <a:cs typeface="B Mitra" pitchFamily="2" charset="-78"/>
            </a:endParaRPr>
          </a:p>
          <a:p>
            <a:pPr algn="justLow" rtl="1">
              <a:buNone/>
            </a:pPr>
            <a:r>
              <a:rPr lang="fa-IR" sz="1800" dirty="0" smtClean="0">
                <a:cs typeface="B Mitra" pitchFamily="2" charset="-78"/>
              </a:rPr>
              <a:t>10- ترويج پوشش </a:t>
            </a:r>
            <a:r>
              <a:rPr lang="fa-IR" sz="1800" b="1" dirty="0" smtClean="0">
                <a:cs typeface="B Mitra" pitchFamily="2" charset="-78"/>
              </a:rPr>
              <a:t>روشهاي مدرن </a:t>
            </a:r>
            <a:r>
              <a:rPr lang="fa-IR" sz="1800" dirty="0" smtClean="0">
                <a:cs typeface="B Mitra" pitchFamily="2" charset="-78"/>
              </a:rPr>
              <a:t>پيشگيري از بارداري (مانند امواج ماوراي صوت (اولتراسوند) كه مي تواند شمارش اسپرم را از بيضه ها كاهش دهد)</a:t>
            </a:r>
            <a:endParaRPr lang="en-US" sz="1800" dirty="0" smtClean="0">
              <a:cs typeface="B Mitra" pitchFamily="2" charset="-78"/>
            </a:endParaRPr>
          </a:p>
          <a:p>
            <a:pPr algn="justLow" rtl="1">
              <a:buNone/>
            </a:pPr>
            <a:r>
              <a:rPr lang="fa-IR" sz="1800" dirty="0" smtClean="0">
                <a:cs typeface="B Mitra" pitchFamily="2" charset="-78"/>
              </a:rPr>
              <a:t>11- القاء اينكه در اسلام تعداد فرزند مهم نبوده بلكه تربيت صحيح مهم مي باشد و با سوء برداشت از آيات و روايات  بعضاً تفسير به رأي براي اين مهم اقدام كردن.</a:t>
            </a:r>
            <a:endParaRPr lang="en-US" sz="1800" dirty="0" smtClean="0">
              <a:cs typeface="B Mitra" pitchFamily="2" charset="-78"/>
            </a:endParaRPr>
          </a:p>
          <a:p>
            <a:pPr algn="justLow" rtl="1">
              <a:buNone/>
            </a:pPr>
            <a:endParaRPr lang="en-US" sz="1800" b="1" dirty="0" smtClean="0">
              <a:cs typeface="B Mitra" pitchFamily="2" charset="-78"/>
            </a:endParaRPr>
          </a:p>
          <a:p>
            <a:pPr algn="justLow" rtl="1">
              <a:buNone/>
            </a:pPr>
            <a:endParaRPr lang="fa-IR" sz="1800" b="1" dirty="0" smtClean="0">
              <a:cs typeface="B Mitra" pitchFamily="2" charset="-78"/>
            </a:endParaRPr>
          </a:p>
          <a:p>
            <a:pPr algn="justLow" rtl="1">
              <a:buNone/>
            </a:pPr>
            <a:endParaRPr lang="en-US" sz="1800"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52" y="274638"/>
            <a:ext cx="7400948" cy="850106"/>
          </a:xfrm>
        </p:spPr>
        <p:txBody>
          <a:bodyPr>
            <a:noAutofit/>
          </a:bodyPr>
          <a:lstStyle/>
          <a:p>
            <a:pPr algn="ctr" rtl="1"/>
            <a:r>
              <a:rPr lang="fa-IR" sz="3000" dirty="0" smtClean="0">
                <a:cs typeface="Titr" pitchFamily="2" charset="-78"/>
              </a:rPr>
              <a:t>برخي از شرح </a:t>
            </a:r>
            <a:r>
              <a:rPr lang="fa-IR" sz="3000" dirty="0">
                <a:cs typeface="Titr" pitchFamily="2" charset="-78"/>
              </a:rPr>
              <a:t>وظايف </a:t>
            </a:r>
            <a:r>
              <a:rPr lang="fa-IR" sz="3000" dirty="0" smtClean="0">
                <a:cs typeface="Titr" pitchFamily="2" charset="-78"/>
              </a:rPr>
              <a:t>بهورزان كه نشان دهنده اجرايي كردن قانون تنظيم خانواده مي‌باشد:</a:t>
            </a:r>
            <a:endParaRPr lang="en-US" sz="3000" dirty="0">
              <a:cs typeface="Titr" pitchFamily="2" charset="-78"/>
            </a:endParaRPr>
          </a:p>
        </p:txBody>
      </p:sp>
      <p:sp>
        <p:nvSpPr>
          <p:cNvPr id="3" name="Content Placeholder 2"/>
          <p:cNvSpPr>
            <a:spLocks noGrp="1"/>
          </p:cNvSpPr>
          <p:nvPr>
            <p:ph idx="1"/>
          </p:nvPr>
        </p:nvSpPr>
        <p:spPr>
          <a:xfrm>
            <a:off x="1214414" y="1285860"/>
            <a:ext cx="7472386" cy="4429156"/>
          </a:xfrm>
        </p:spPr>
        <p:txBody>
          <a:bodyPr>
            <a:normAutofit fontScale="92500" lnSpcReduction="10000"/>
          </a:bodyPr>
          <a:lstStyle/>
          <a:p>
            <a:pPr marL="514350" lvl="0" indent="-514350" algn="justLow" rtl="1">
              <a:buNone/>
            </a:pPr>
            <a:r>
              <a:rPr lang="fa-IR" sz="2800" b="1" dirty="0" smtClean="0">
                <a:cs typeface="B Nazanin" pitchFamily="2" charset="-78"/>
              </a:rPr>
              <a:t>	</a:t>
            </a:r>
          </a:p>
          <a:p>
            <a:pPr marL="514350" lvl="0" indent="-514350" algn="justLow" rtl="1">
              <a:buFont typeface="+mj-lt"/>
              <a:buAutoNum type="arabicPeriod"/>
            </a:pPr>
            <a:endParaRPr lang="fa-IR" sz="2800" dirty="0" smtClean="0">
              <a:cs typeface="B Nazanin" pitchFamily="2" charset="-78"/>
            </a:endParaRPr>
          </a:p>
          <a:p>
            <a:pPr marL="514350" lvl="0" indent="-514350" algn="justLow" rtl="1">
              <a:buFont typeface="+mj-lt"/>
              <a:buAutoNum type="arabicPeriod"/>
            </a:pPr>
            <a:r>
              <a:rPr lang="fa-IR" sz="2800" dirty="0" smtClean="0">
                <a:cs typeface="B Nazanin" pitchFamily="2" charset="-78"/>
              </a:rPr>
              <a:t>آموزش اهميت كنترل جمعيت و عواقب سوءناشي از رشد بي‌رويه آن در توسعه اجتماعي، اقتصادي، فرهنگي و …</a:t>
            </a:r>
            <a:endParaRPr lang="en-US" sz="2800" dirty="0" smtClean="0">
              <a:cs typeface="B Nazanin" pitchFamily="2" charset="-78"/>
            </a:endParaRPr>
          </a:p>
          <a:p>
            <a:pPr marL="514350" lvl="0" indent="-514350" algn="justLow" rtl="1">
              <a:buFont typeface="+mj-lt"/>
              <a:buAutoNum type="arabicPeriod"/>
            </a:pPr>
            <a:r>
              <a:rPr lang="fa-IR" sz="2800" dirty="0" smtClean="0">
                <a:solidFill>
                  <a:schemeClr val="accent6">
                    <a:lumMod val="50000"/>
                  </a:schemeClr>
                </a:solidFill>
                <a:cs typeface="B Nazanin" pitchFamily="2" charset="-78"/>
              </a:rPr>
              <a:t>توزيع </a:t>
            </a:r>
            <a:r>
              <a:rPr lang="fa-IR" sz="2800" dirty="0">
                <a:solidFill>
                  <a:schemeClr val="accent6">
                    <a:lumMod val="50000"/>
                  </a:schemeClr>
                </a:solidFill>
                <a:cs typeface="B Nazanin" pitchFamily="2" charset="-78"/>
              </a:rPr>
              <a:t>لوازم مصرفي جلوگيري از بارداري در جمعيت فعال تنظيم خانواده </a:t>
            </a:r>
            <a:endParaRPr lang="en-US" sz="2800" dirty="0">
              <a:solidFill>
                <a:schemeClr val="accent6">
                  <a:lumMod val="50000"/>
                </a:schemeClr>
              </a:solidFill>
              <a:cs typeface="B Nazanin" pitchFamily="2" charset="-78"/>
            </a:endParaRPr>
          </a:p>
          <a:p>
            <a:pPr marL="514350" lvl="0" indent="-514350" algn="justLow" rtl="1">
              <a:buFont typeface="+mj-lt"/>
              <a:buAutoNum type="arabicPeriod"/>
            </a:pPr>
            <a:r>
              <a:rPr lang="fa-IR" sz="2800" dirty="0">
                <a:cs typeface="B Nazanin" pitchFamily="2" charset="-78"/>
              </a:rPr>
              <a:t>اقدامات عملي مربوط به تنظيم خانواده از قبيل (آي يودي ـ تزريق دپو) </a:t>
            </a:r>
            <a:endParaRPr lang="en-US" sz="2800" dirty="0">
              <a:cs typeface="B Nazanin" pitchFamily="2" charset="-78"/>
            </a:endParaRPr>
          </a:p>
          <a:p>
            <a:pPr marL="514350" lvl="0" indent="-514350" algn="justLow" rtl="1">
              <a:buFont typeface="+mj-lt"/>
              <a:buAutoNum type="arabicPeriod"/>
            </a:pPr>
            <a:r>
              <a:rPr lang="fa-IR" sz="2800" dirty="0">
                <a:solidFill>
                  <a:schemeClr val="accent6">
                    <a:lumMod val="50000"/>
                  </a:schemeClr>
                </a:solidFill>
                <a:cs typeface="B Nazanin" pitchFamily="2" charset="-78"/>
              </a:rPr>
              <a:t>ترغيب و تشويق زنان باردار پر </a:t>
            </a:r>
            <a:r>
              <a:rPr lang="fa-IR" sz="2800" dirty="0" smtClean="0">
                <a:solidFill>
                  <a:schemeClr val="accent6">
                    <a:lumMod val="50000"/>
                  </a:schemeClr>
                </a:solidFill>
                <a:cs typeface="B Nazanin" pitchFamily="2" charset="-78"/>
              </a:rPr>
              <a:t>اولاد (سه فرزند) </a:t>
            </a:r>
            <a:r>
              <a:rPr lang="fa-IR" sz="2800" dirty="0">
                <a:solidFill>
                  <a:schemeClr val="accent6">
                    <a:lumMod val="50000"/>
                  </a:schemeClr>
                </a:solidFill>
                <a:cs typeface="B Nazanin" pitchFamily="2" charset="-78"/>
              </a:rPr>
              <a:t>به بستن لوله‌ها </a:t>
            </a:r>
            <a:endParaRPr lang="en-US" sz="2800" dirty="0">
              <a:solidFill>
                <a:schemeClr val="accent6">
                  <a:lumMod val="50000"/>
                </a:schemeClr>
              </a:solidFill>
              <a:cs typeface="B Nazanin" pitchFamily="2" charset="-78"/>
            </a:endParaRPr>
          </a:p>
          <a:p>
            <a:pPr marL="514350" lvl="0" indent="-514350" algn="justLow" rtl="1">
              <a:buFont typeface="+mj-lt"/>
              <a:buAutoNum type="arabicPeriod"/>
            </a:pPr>
            <a:r>
              <a:rPr lang="fa-IR" sz="2800" dirty="0">
                <a:cs typeface="B Nazanin" pitchFamily="2" charset="-78"/>
              </a:rPr>
              <a:t>معاينه روتين و دوره‌اي </a:t>
            </a:r>
            <a:r>
              <a:rPr lang="fa-IR" sz="2800" b="1" dirty="0">
                <a:solidFill>
                  <a:srgbClr val="FF0000"/>
                </a:solidFill>
                <a:cs typeface="B Nazanin" pitchFamily="2" charset="-78"/>
              </a:rPr>
              <a:t>افراد </a:t>
            </a:r>
            <a:r>
              <a:rPr lang="fa-IR" sz="2800" b="1" dirty="0" smtClean="0">
                <a:solidFill>
                  <a:srgbClr val="FF0000"/>
                </a:solidFill>
                <a:cs typeface="B Nazanin" pitchFamily="2" charset="-78"/>
              </a:rPr>
              <a:t>فعال </a:t>
            </a:r>
            <a:r>
              <a:rPr lang="fa-IR" sz="2800" dirty="0" smtClean="0">
                <a:cs typeface="B Nazanin" pitchFamily="2" charset="-78"/>
              </a:rPr>
              <a:t>براي </a:t>
            </a:r>
            <a:r>
              <a:rPr lang="fa-IR" sz="2800" dirty="0">
                <a:cs typeface="B Nazanin" pitchFamily="2" charset="-78"/>
              </a:rPr>
              <a:t>تنظيم خانواده </a:t>
            </a:r>
            <a:endParaRPr lang="fa-IR" sz="2800" dirty="0" smtClean="0">
              <a:cs typeface="B Nazanin" pitchFamily="2" charset="-78"/>
            </a:endParaRPr>
          </a:p>
          <a:p>
            <a:pPr marL="514350" lvl="0" indent="-514350" algn="justLow" rtl="1">
              <a:buFont typeface="+mj-lt"/>
              <a:buAutoNum type="arabicPeriod"/>
            </a:pPr>
            <a:endParaRPr lang="en-US" sz="2800" dirty="0">
              <a:cs typeface="B Nazanin"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117</a:t>
            </a:fld>
            <a:endParaRPr lang="en-US"/>
          </a:p>
        </p:txBody>
      </p:sp>
      <p:sp>
        <p:nvSpPr>
          <p:cNvPr id="5" name="Rectangle 4"/>
          <p:cNvSpPr/>
          <p:nvPr/>
        </p:nvSpPr>
        <p:spPr>
          <a:xfrm>
            <a:off x="1714480" y="5786454"/>
            <a:ext cx="6357982"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a-IR" b="1" dirty="0" smtClean="0">
                <a:solidFill>
                  <a:srgbClr val="FF0000"/>
                </a:solidFill>
              </a:rPr>
              <a:t>عبارت «افراد فعال» از عبارات مهمي مي باشد كه بايد به آن توجه ويژه داشت.</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2976" y="571480"/>
            <a:ext cx="7858180" cy="5357850"/>
          </a:xfrm>
        </p:spPr>
        <p:txBody>
          <a:bodyPr>
            <a:noAutofit/>
          </a:bodyPr>
          <a:lstStyle/>
          <a:p>
            <a:pPr marL="539496" indent="-457200" algn="just" rtl="1">
              <a:lnSpc>
                <a:spcPct val="150000"/>
              </a:lnSpc>
              <a:buFont typeface="Wingdings 2"/>
              <a:buAutoNum type="arabicPeriod" startAt="6"/>
            </a:pPr>
            <a:r>
              <a:rPr lang="fa-IR" sz="2600" dirty="0" smtClean="0">
                <a:cs typeface="B Mitra" pitchFamily="2" charset="-78"/>
              </a:rPr>
              <a:t>شناسايي افراد واجد شرايط تنظيم خانواده در جمعيت تحت پوشش و 	آموزش گروه هاي هدف برای آشنايي با روش هاي موجود تنظيم خانواده</a:t>
            </a:r>
          </a:p>
          <a:p>
            <a:pPr marL="539496" indent="-457200" algn="just" rtl="1">
              <a:lnSpc>
                <a:spcPct val="150000"/>
              </a:lnSpc>
              <a:buFont typeface="Wingdings 2"/>
              <a:buAutoNum type="arabicPeriod" startAt="6"/>
            </a:pPr>
            <a:r>
              <a:rPr lang="fa-IR" sz="2600" dirty="0" smtClean="0">
                <a:cs typeface="B Mitra" pitchFamily="2" charset="-78"/>
              </a:rPr>
              <a:t>تشكيل و تنظيم فرم فاصله گذار</a:t>
            </a:r>
          </a:p>
          <a:p>
            <a:pPr marL="539496" indent="-457200" algn="just" rtl="1">
              <a:lnSpc>
                <a:spcPct val="150000"/>
              </a:lnSpc>
              <a:buFont typeface="Wingdings 2"/>
              <a:buAutoNum type="arabicPeriod" startAt="6"/>
            </a:pPr>
            <a:r>
              <a:rPr lang="fa-IR" sz="2600" dirty="0" smtClean="0">
                <a:cs typeface="B Mitra" pitchFamily="2" charset="-78"/>
              </a:rPr>
              <a:t>تنظيم و تكميل فرم درخواست لوازم مصرفي تنظيم خانواده از واحد دارويي </a:t>
            </a:r>
          </a:p>
          <a:p>
            <a:pPr marL="539496" indent="-457200" algn="just" rtl="1">
              <a:lnSpc>
                <a:spcPct val="150000"/>
              </a:lnSpc>
              <a:buFont typeface="Wingdings 2"/>
              <a:buAutoNum type="arabicPeriod" startAt="6"/>
            </a:pPr>
            <a:r>
              <a:rPr lang="fa-IR" sz="2600" dirty="0" smtClean="0">
                <a:cs typeface="B Mitra" pitchFamily="2" charset="-78"/>
              </a:rPr>
              <a:t>مشاركت در طرح ها و دستورعمل هاي ابلاغي به صورت موردي </a:t>
            </a:r>
          </a:p>
          <a:p>
            <a:pPr marL="539496" indent="-457200" algn="just" rtl="1">
              <a:lnSpc>
                <a:spcPct val="150000"/>
              </a:lnSpc>
              <a:buFont typeface="Wingdings 2"/>
              <a:buAutoNum type="arabicPeriod" startAt="6"/>
            </a:pPr>
            <a:r>
              <a:rPr lang="fa-IR" sz="2600" dirty="0" smtClean="0">
                <a:cs typeface="B Mitra" pitchFamily="2" charset="-78"/>
              </a:rPr>
              <a:t>شركت در كلاس هاي آموزشي و بازآموزي به عنوان تكميل همان آموزش هاي سابق</a:t>
            </a:r>
          </a:p>
          <a:p>
            <a:pPr algn="just" rtl="1">
              <a:lnSpc>
                <a:spcPct val="150000"/>
              </a:lnSpc>
            </a:pPr>
            <a:endParaRPr lang="en-US" sz="2600" dirty="0" smtClean="0">
              <a:cs typeface="B Mitra" pitchFamily="2" charset="-78"/>
            </a:endParaRPr>
          </a:p>
          <a:p>
            <a:pPr algn="just" rtl="1">
              <a:lnSpc>
                <a:spcPct val="150000"/>
              </a:lnSpc>
            </a:pPr>
            <a:endParaRPr lang="en-US" sz="2600" dirty="0" smtClean="0">
              <a:cs typeface="B Mitra" pitchFamily="2" charset="-78"/>
            </a:endParaRPr>
          </a:p>
          <a:p>
            <a:pPr algn="just" rtl="1">
              <a:lnSpc>
                <a:spcPct val="150000"/>
              </a:lnSpc>
            </a:pPr>
            <a:endParaRPr lang="en-US" sz="2600" dirty="0" smtClean="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118</a:t>
            </a:fld>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52" y="274638"/>
            <a:ext cx="7400948" cy="850106"/>
          </a:xfrm>
        </p:spPr>
        <p:txBody>
          <a:bodyPr>
            <a:normAutofit fontScale="90000"/>
          </a:bodyPr>
          <a:lstStyle/>
          <a:p>
            <a:pPr algn="ctr" rtl="1"/>
            <a:r>
              <a:rPr lang="fa-IR" sz="3600" dirty="0">
                <a:cs typeface="Titr" pitchFamily="2" charset="-78"/>
              </a:rPr>
              <a:t>ارايه خدمات مشاوره، آموزش و تنظيم خانواده </a:t>
            </a:r>
            <a:endParaRPr lang="en-US" sz="3600" dirty="0">
              <a:cs typeface="Titr" pitchFamily="2" charset="-78"/>
            </a:endParaRPr>
          </a:p>
        </p:txBody>
      </p:sp>
      <p:sp>
        <p:nvSpPr>
          <p:cNvPr id="3" name="Content Placeholder 2"/>
          <p:cNvSpPr>
            <a:spLocks noGrp="1"/>
          </p:cNvSpPr>
          <p:nvPr>
            <p:ph idx="1"/>
          </p:nvPr>
        </p:nvSpPr>
        <p:spPr>
          <a:xfrm>
            <a:off x="1071538" y="1285860"/>
            <a:ext cx="7615262" cy="4572032"/>
          </a:xfrm>
        </p:spPr>
        <p:txBody>
          <a:bodyPr>
            <a:noAutofit/>
          </a:bodyPr>
          <a:lstStyle/>
          <a:p>
            <a:pPr algn="justLow" rtl="1"/>
            <a:r>
              <a:rPr lang="fa-IR" sz="2700" dirty="0">
                <a:cs typeface="B Mitra" pitchFamily="2" charset="-78"/>
              </a:rPr>
              <a:t>برنامه تنظيم خانواده شامل خدمات </a:t>
            </a:r>
            <a:r>
              <a:rPr lang="fa-IR" sz="2700" b="1" dirty="0">
                <a:cs typeface="B Mitra" pitchFamily="2" charset="-78"/>
              </a:rPr>
              <a:t>آموزشي</a:t>
            </a:r>
            <a:r>
              <a:rPr lang="fa-IR" sz="2700" dirty="0">
                <a:cs typeface="B Mitra" pitchFamily="2" charset="-78"/>
              </a:rPr>
              <a:t>، </a:t>
            </a:r>
            <a:r>
              <a:rPr lang="fa-IR" sz="2700" b="1" dirty="0">
                <a:cs typeface="B Mitra" pitchFamily="2" charset="-78"/>
              </a:rPr>
              <a:t>مشاوره‌اي</a:t>
            </a:r>
            <a:r>
              <a:rPr lang="fa-IR" sz="2700" dirty="0">
                <a:cs typeface="B Mitra" pitchFamily="2" charset="-78"/>
              </a:rPr>
              <a:t> و </a:t>
            </a:r>
            <a:r>
              <a:rPr lang="fa-IR" sz="2700" b="1" dirty="0">
                <a:cs typeface="B Mitra" pitchFamily="2" charset="-78"/>
              </a:rPr>
              <a:t>توزيع وسايل پيشگيري از بارداري</a:t>
            </a:r>
            <a:r>
              <a:rPr lang="fa-IR" sz="2700" dirty="0">
                <a:cs typeface="B Mitra" pitchFamily="2" charset="-78"/>
              </a:rPr>
              <a:t> به مراجعه‌كنندگان واجد شرايط به واحدهاي ارائه خدمت بهداشتي مي‌باشد از جمله نيازهاي اين برنامه برآورد، تهيه و توزيع </a:t>
            </a:r>
            <a:r>
              <a:rPr lang="fa-IR" sz="2700" b="1" dirty="0">
                <a:cs typeface="B Mitra" pitchFamily="2" charset="-78"/>
              </a:rPr>
              <a:t>وسايل پيشگيري از بارداري </a:t>
            </a:r>
            <a:r>
              <a:rPr lang="fa-IR" sz="2700" dirty="0">
                <a:cs typeface="B Mitra" pitchFamily="2" charset="-78"/>
              </a:rPr>
              <a:t>به مقدار لازم و تهيه آمار طبق فرمت كشوري </a:t>
            </a:r>
            <a:r>
              <a:rPr lang="fa-IR" sz="2700" b="1" dirty="0">
                <a:cs typeface="B Mitra" pitchFamily="2" charset="-78"/>
              </a:rPr>
              <a:t>از سطح خانه‌هاي بهداشت تا وزارت </a:t>
            </a:r>
            <a:r>
              <a:rPr lang="fa-IR" sz="2700" dirty="0">
                <a:cs typeface="B Mitra" pitchFamily="2" charset="-78"/>
              </a:rPr>
              <a:t>متبوع مي‌باشد. وسايل پيشگيري از بارداري كه در واحدهاي ارايه خدمت به متقاضيان پس از انجام مشاوره و </a:t>
            </a:r>
            <a:r>
              <a:rPr lang="fa-IR" sz="2700" dirty="0" smtClean="0">
                <a:cs typeface="B Mitra" pitchFamily="2" charset="-78"/>
              </a:rPr>
              <a:t>آموزش‌هاي </a:t>
            </a:r>
            <a:r>
              <a:rPr lang="fa-IR" sz="2700" dirty="0">
                <a:cs typeface="B Mitra" pitchFamily="2" charset="-78"/>
              </a:rPr>
              <a:t>لازم ارايه مي‌‌گردد شامل: </a:t>
            </a:r>
            <a:r>
              <a:rPr lang="fa-IR" sz="2700" b="1" dirty="0">
                <a:cs typeface="B Mitra" pitchFamily="2" charset="-78"/>
              </a:rPr>
              <a:t>قرص‌هاي ال‌دي، تري فازيك، لوونور جسترول (روش اورژانس پيشگيري از بارداري)، لاينسترنول (مخصوص دوران شيردهي)، آمپول‌هاي يك ماهه (سيكلوفم)، آمپول‌هاي سه ماهه (مگسترون)، آيودي، كاندوم </a:t>
            </a:r>
            <a:r>
              <a:rPr lang="fa-IR" sz="2700" dirty="0">
                <a:cs typeface="B Mitra" pitchFamily="2" charset="-78"/>
              </a:rPr>
              <a:t>مي‌‌باشد. </a:t>
            </a:r>
            <a:endParaRPr lang="en-US" sz="27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119</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28" y="285728"/>
            <a:ext cx="7351234" cy="928694"/>
          </a:xfrm>
        </p:spPr>
        <p:txBody>
          <a:bodyPr>
            <a:normAutofit/>
          </a:bodyPr>
          <a:lstStyle/>
          <a:p>
            <a:pPr algn="ct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
        <p:nvSpPr>
          <p:cNvPr id="3" name="Content Placeholder 2"/>
          <p:cNvSpPr>
            <a:spLocks noGrp="1"/>
          </p:cNvSpPr>
          <p:nvPr>
            <p:ph idx="1"/>
          </p:nvPr>
        </p:nvSpPr>
        <p:spPr>
          <a:xfrm>
            <a:off x="0" y="0"/>
            <a:ext cx="9144000" cy="6858000"/>
          </a:xfrm>
        </p:spPr>
        <p:style>
          <a:lnRef idx="2">
            <a:schemeClr val="accent4"/>
          </a:lnRef>
          <a:fillRef idx="1001">
            <a:schemeClr val="lt2"/>
          </a:fillRef>
          <a:effectRef idx="0">
            <a:schemeClr val="accent4"/>
          </a:effectRef>
          <a:fontRef idx="minor">
            <a:schemeClr val="dk1"/>
          </a:fontRef>
        </p:style>
        <p:txBody>
          <a:bodyPr>
            <a:normAutofit/>
          </a:bodyPr>
          <a:lstStyle/>
          <a:p>
            <a:pPr marL="0" lvl="0" indent="0" algn="justLow" rtl="1">
              <a:lnSpc>
                <a:spcPct val="120000"/>
              </a:lnSpc>
              <a:spcBef>
                <a:spcPts val="0"/>
              </a:spcBef>
              <a:buNone/>
            </a:pPr>
            <a:endParaRPr lang="en-US" sz="2400" b="1" dirty="0" smtClean="0">
              <a:cs typeface="B Zar" pitchFamily="2" charset="-78"/>
            </a:endParaRPr>
          </a:p>
          <a:p>
            <a:pPr marL="0" lvl="0" indent="0" algn="justLow" rtl="1">
              <a:lnSpc>
                <a:spcPct val="120000"/>
              </a:lnSpc>
              <a:spcBef>
                <a:spcPts val="0"/>
              </a:spcBef>
              <a:buNone/>
            </a:pPr>
            <a:r>
              <a:rPr lang="fa-IR" sz="2400" b="1" dirty="0" smtClean="0">
                <a:solidFill>
                  <a:srgbClr val="FF0000"/>
                </a:solidFill>
                <a:cs typeface="B Zar" pitchFamily="2" charset="-78"/>
              </a:rPr>
              <a:t>نكته قابل تأمل: </a:t>
            </a:r>
            <a:r>
              <a:rPr lang="fa-IR" sz="2400" b="1" dirty="0" smtClean="0">
                <a:cs typeface="B Zar" pitchFamily="2" charset="-78"/>
              </a:rPr>
              <a:t>ايران در سال 71 به هدف برنامه توسعه كشور براي سال 90 رسيده بود يعني حدود 20 سال جلوتر و سريعتر به هدف كاهش رسيد و اين يك زنگ خطر و انحراف از برنامه بود ولي باز هم بدون بررسي و رصد آمار قانون تنظيم خانواده در سال 72 ارائه شد. </a:t>
            </a:r>
            <a:r>
              <a:rPr lang="fa-IR" sz="2400" dirty="0" smtClean="0">
                <a:cs typeface="B Zar" pitchFamily="2" charset="-78"/>
              </a:rPr>
              <a:t>(متن قانون تنظيم خانواده در اسلايد بعد موجود مي‌باشد)</a:t>
            </a:r>
            <a:endParaRPr lang="en-US" sz="2400" dirty="0" smtClean="0">
              <a:cs typeface="B Zar" pitchFamily="2" charset="-78"/>
            </a:endParaRPr>
          </a:p>
          <a:p>
            <a:pPr algn="ctr" rtl="1">
              <a:buNone/>
            </a:pPr>
            <a:endParaRPr lang="en-US" sz="2400" dirty="0" smtClean="0">
              <a:solidFill>
                <a:schemeClr val="accent1">
                  <a:lumMod val="75000"/>
                </a:schemeClr>
              </a:solidFill>
              <a:cs typeface="B Titr" pitchFamily="2" charset="-78"/>
            </a:endParaRPr>
          </a:p>
          <a:p>
            <a:pPr algn="ctr" rtl="1">
              <a:buNone/>
            </a:pPr>
            <a:endParaRPr lang="en-US" sz="2400" dirty="0" smtClean="0">
              <a:solidFill>
                <a:schemeClr val="accent1">
                  <a:lumMod val="75000"/>
                </a:schemeClr>
              </a:solidFill>
              <a:cs typeface="B Titr" pitchFamily="2" charset="-78"/>
            </a:endParaRPr>
          </a:p>
          <a:p>
            <a:pPr algn="ctr" rtl="1">
              <a:buNone/>
            </a:pPr>
            <a:r>
              <a:rPr lang="fa-IR" sz="2400" dirty="0" smtClean="0">
                <a:solidFill>
                  <a:schemeClr val="accent1">
                    <a:lumMod val="75000"/>
                  </a:schemeClr>
                </a:solidFill>
                <a:cs typeface="B Titr" pitchFamily="2" charset="-78"/>
              </a:rPr>
              <a:t>براساس نتايج بررسي نمونه‌اي وزارت بهداشت در خرداد ماه </a:t>
            </a:r>
          </a:p>
          <a:p>
            <a:pPr algn="ctr" rtl="1">
              <a:buNone/>
            </a:pPr>
            <a:r>
              <a:rPr lang="fa-IR" sz="2400" dirty="0" smtClean="0">
                <a:solidFill>
                  <a:schemeClr val="accent1">
                    <a:lumMod val="75000"/>
                  </a:schemeClr>
                </a:solidFill>
                <a:cs typeface="B Titr" pitchFamily="2" charset="-78"/>
              </a:rPr>
              <a:t>1373، رشد جمعيت 1/8% محاسبه شد. (</a:t>
            </a:r>
            <a:r>
              <a:rPr lang="en-US" sz="2400" dirty="0" smtClean="0">
                <a:solidFill>
                  <a:schemeClr val="accent1">
                    <a:lumMod val="75000"/>
                  </a:schemeClr>
                </a:solidFill>
                <a:cs typeface="B Titr" pitchFamily="2" charset="-78"/>
              </a:rPr>
              <a:t>1995, UNFPA</a:t>
            </a:r>
            <a:r>
              <a:rPr lang="fa-IR" sz="2400" dirty="0" smtClean="0">
                <a:solidFill>
                  <a:schemeClr val="accent1">
                    <a:lumMod val="75000"/>
                  </a:schemeClr>
                </a:solidFill>
                <a:cs typeface="B Titr" pitchFamily="2" charset="-78"/>
              </a:rPr>
              <a:t>)</a:t>
            </a:r>
          </a:p>
          <a:p>
            <a:pPr algn="ctr" rtl="1">
              <a:buNone/>
            </a:pPr>
            <a:r>
              <a:rPr lang="fa-IR" sz="2400" dirty="0" smtClean="0">
                <a:solidFill>
                  <a:srgbClr val="B000B0"/>
                </a:solidFill>
                <a:cs typeface="B Titr" pitchFamily="2" charset="-78"/>
              </a:rPr>
              <a:t>(يعني از هدف 2/3 % سال 1385 طبق برنامه هم جلوتر)</a:t>
            </a:r>
          </a:p>
          <a:p>
            <a:pPr algn="ctr" rtl="1">
              <a:buNone/>
            </a:pPr>
            <a:r>
              <a:rPr lang="fa-IR" sz="2400" dirty="0" smtClean="0">
                <a:solidFill>
                  <a:schemeClr val="accent1">
                    <a:lumMod val="75000"/>
                  </a:schemeClr>
                </a:solidFill>
                <a:cs typeface="B Titr" pitchFamily="2" charset="-78"/>
              </a:rPr>
              <a:t>شدت اين كاهش، بسيار فراتر از حد انتظار بوده است.</a:t>
            </a:r>
          </a:p>
        </p:txBody>
      </p:sp>
      <p:sp>
        <p:nvSpPr>
          <p:cNvPr id="4" name="Slide Number Placeholder 3"/>
          <p:cNvSpPr>
            <a:spLocks noGrp="1"/>
          </p:cNvSpPr>
          <p:nvPr>
            <p:ph type="sldNum" sz="quarter" idx="12"/>
          </p:nvPr>
        </p:nvSpPr>
        <p:spPr/>
        <p:txBody>
          <a:bodyPr/>
          <a:lstStyle/>
          <a:p>
            <a:fld id="{A08E8C43-68F8-4728-90F2-738ACDDF4809}" type="slidenum">
              <a:rPr lang="en-US" smtClean="0"/>
              <a:pPr/>
              <a:t>12</a:t>
            </a:fld>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4414" y="928670"/>
            <a:ext cx="7472386" cy="5000660"/>
          </a:xfrm>
        </p:spPr>
        <p:txBody>
          <a:bodyPr>
            <a:normAutofit/>
          </a:bodyPr>
          <a:lstStyle/>
          <a:p>
            <a:pPr algn="justLow" rtl="1"/>
            <a:r>
              <a:rPr lang="fa-IR" sz="2800" dirty="0">
                <a:cs typeface="B Mitra" pitchFamily="2" charset="-78"/>
              </a:rPr>
              <a:t>متقاضيان روش‌هاي دائمي پيشگيري از بارداري (بستن لوله در مردان و زنان) نيز در صورت تمايل به جراحي، پس از مراجعه به واحدهاي ارايه خدمت بهداشتي و تكميل فرم‌هاي لازم، درخواستشان در كميته خاصي كه تحت عنوان «كميته نظارت بر خدمات جراحي» مي‌باشد مطرح و در صورت نداشتن شرايط </a:t>
            </a:r>
            <a:r>
              <a:rPr lang="fa-IR" sz="2800" dirty="0" smtClean="0">
                <a:cs typeface="B Mitra" pitchFamily="2" charset="-78"/>
              </a:rPr>
              <a:t>منع، افراد انتخاب شده به </a:t>
            </a:r>
            <a:r>
              <a:rPr lang="fa-IR" sz="2800" dirty="0">
                <a:cs typeface="B Mitra" pitchFamily="2" charset="-78"/>
              </a:rPr>
              <a:t>بيمارستان و يا مركز وازكتومي جهت انجام عمل معرفي مي‌شوند. </a:t>
            </a:r>
            <a:endParaRPr lang="en-US" sz="2800" dirty="0">
              <a:cs typeface="B Mitra" pitchFamily="2" charset="-78"/>
            </a:endParaRPr>
          </a:p>
          <a:p>
            <a:pPr algn="justLow" rtl="1"/>
            <a:r>
              <a:rPr lang="fa-IR" sz="2800" dirty="0">
                <a:solidFill>
                  <a:schemeClr val="accent6">
                    <a:lumMod val="50000"/>
                  </a:schemeClr>
                </a:solidFill>
                <a:cs typeface="B Mitra" pitchFamily="2" charset="-78"/>
              </a:rPr>
              <a:t>لازم به ذكر است كه شرايط منع در سايت وزارت بهداشت عبارتست از مشكلات و عوارض جسمي كه در همه انسان‌ها مانع </a:t>
            </a:r>
            <a:r>
              <a:rPr lang="fa-IR" sz="2800" dirty="0" smtClean="0">
                <a:solidFill>
                  <a:schemeClr val="accent6">
                    <a:lumMod val="50000"/>
                  </a:schemeClr>
                </a:solidFill>
                <a:cs typeface="B Mitra" pitchFamily="2" charset="-78"/>
              </a:rPr>
              <a:t>استفاده </a:t>
            </a:r>
            <a:r>
              <a:rPr lang="fa-IR" sz="2800" dirty="0">
                <a:solidFill>
                  <a:schemeClr val="accent6">
                    <a:lumMod val="50000"/>
                  </a:schemeClr>
                </a:solidFill>
                <a:cs typeface="B Mitra" pitchFamily="2" charset="-78"/>
              </a:rPr>
              <a:t>از اين جراحي مي‌شود و در </a:t>
            </a:r>
            <a:r>
              <a:rPr lang="fa-IR" sz="2800" dirty="0" smtClean="0">
                <a:solidFill>
                  <a:schemeClr val="accent6">
                    <a:lumMod val="50000"/>
                  </a:schemeClr>
                </a:solidFill>
                <a:cs typeface="B Mitra" pitchFamily="2" charset="-78"/>
              </a:rPr>
              <a:t>كل، </a:t>
            </a:r>
            <a:r>
              <a:rPr lang="fa-IR" sz="2800" dirty="0">
                <a:solidFill>
                  <a:schemeClr val="accent6">
                    <a:lumMod val="50000"/>
                  </a:schemeClr>
                </a:solidFill>
                <a:cs typeface="B Mitra" pitchFamily="2" charset="-78"/>
              </a:rPr>
              <a:t>اثري از تغيير سياست‌ها در برنامه عملي و اجرايي نيست </a:t>
            </a:r>
            <a:r>
              <a:rPr lang="en-US" sz="2800" dirty="0" smtClean="0">
                <a:solidFill>
                  <a:schemeClr val="accent6">
                    <a:lumMod val="50000"/>
                  </a:schemeClr>
                </a:solidFill>
                <a:cs typeface="B Mitra" pitchFamily="2" charset="-78"/>
              </a:rPr>
              <a:t>.</a:t>
            </a:r>
            <a:endParaRPr lang="en-US" sz="2800" dirty="0">
              <a:solidFill>
                <a:schemeClr val="accent6">
                  <a:lumMod val="50000"/>
                </a:schemeClr>
              </a:solidFill>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120</a:t>
            </a:fld>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2976" y="285728"/>
            <a:ext cx="7790712" cy="6215106"/>
          </a:xfrm>
        </p:spPr>
        <p:txBody>
          <a:bodyPr>
            <a:noAutofit/>
          </a:bodyPr>
          <a:lstStyle/>
          <a:p>
            <a:pPr algn="just" rtl="1">
              <a:buNone/>
            </a:pPr>
            <a:r>
              <a:rPr lang="fa-IR" sz="2200" b="1" dirty="0" smtClean="0">
                <a:solidFill>
                  <a:srgbClr val="FF0000"/>
                </a:solidFill>
                <a:cs typeface="B Mitra" pitchFamily="2" charset="-78"/>
              </a:rPr>
              <a:t>شرح وظايف کارشناس برنامه جمعيت وتنظيم خانواده</a:t>
            </a:r>
            <a:r>
              <a:rPr lang="en-US" sz="2200" b="1" dirty="0" smtClean="0">
                <a:solidFill>
                  <a:srgbClr val="FF0000"/>
                </a:solidFill>
                <a:cs typeface="B Mitra" pitchFamily="2" charset="-78"/>
              </a:rPr>
              <a:t> : </a:t>
            </a:r>
            <a:endParaRPr lang="fa-IR" sz="2200" b="1" dirty="0" smtClean="0">
              <a:solidFill>
                <a:srgbClr val="FF0000"/>
              </a:solidFill>
              <a:cs typeface="B Mitra" pitchFamily="2" charset="-78"/>
            </a:endParaRPr>
          </a:p>
          <a:p>
            <a:pPr algn="just" rtl="1">
              <a:buNone/>
            </a:pPr>
            <a:r>
              <a:rPr lang="fa-IR" sz="2200" dirty="0" smtClean="0">
                <a:cs typeface="B Mitra" pitchFamily="2" charset="-78"/>
              </a:rPr>
              <a:t>1. نظارت بر کميت و کيفيت ارائه خدمات در برنامه تنظيم خانواده براساس بخشنامه های کشوری درمراکز شهری و روستايی و مراکز خصوصی و کارخانجات </a:t>
            </a:r>
          </a:p>
          <a:p>
            <a:pPr marL="539496" indent="-457200" algn="just" rtl="1">
              <a:buNone/>
            </a:pPr>
            <a:r>
              <a:rPr lang="fa-IR" sz="2200" dirty="0" smtClean="0">
                <a:cs typeface="B Mitra" pitchFamily="2" charset="-78"/>
              </a:rPr>
              <a:t>2. جمع آوری و جمع بندی و تجزيه و تحليل آمار موجودی مصرفی داروهای بهداشتی مراکز محيطی و خصوصی مرکز بهداشت </a:t>
            </a:r>
          </a:p>
          <a:p>
            <a:pPr marL="539496" indent="-457200" algn="just" rtl="1">
              <a:buNone/>
            </a:pPr>
            <a:r>
              <a:rPr lang="fa-IR" sz="2200" dirty="0" smtClean="0">
                <a:cs typeface="B Mitra" pitchFamily="2" charset="-78"/>
              </a:rPr>
              <a:t>3. بررسی و برآورد </a:t>
            </a:r>
            <a:r>
              <a:rPr lang="fa-IR" sz="2200" b="1" dirty="0" smtClean="0">
                <a:cs typeface="B Mitra" pitchFamily="2" charset="-78"/>
              </a:rPr>
              <a:t>داروهای پيشگيری از بارداری و تجهيزات </a:t>
            </a:r>
            <a:r>
              <a:rPr lang="fa-IR" sz="2200" dirty="0" smtClean="0">
                <a:cs typeface="B Mitra" pitchFamily="2" charset="-78"/>
              </a:rPr>
              <a:t>هر 6 ماه يکبار جهت شهرستان (با توجه به مصرفی) و </a:t>
            </a:r>
            <a:r>
              <a:rPr lang="fa-IR" sz="2200" b="1" dirty="0" smtClean="0">
                <a:cs typeface="B Mitra" pitchFamily="2" charset="-78"/>
              </a:rPr>
              <a:t>تحويل از انبار دارويی معاونت بهداشتی </a:t>
            </a:r>
          </a:p>
          <a:p>
            <a:pPr marL="539496" indent="-457200" algn="just" rtl="1">
              <a:buNone/>
            </a:pPr>
            <a:r>
              <a:rPr lang="fa-IR" sz="2200" dirty="0" smtClean="0">
                <a:cs typeface="B Mitra" pitchFamily="2" charset="-78"/>
              </a:rPr>
              <a:t>4.</a:t>
            </a:r>
            <a:r>
              <a:rPr lang="en-US" sz="2200" dirty="0" smtClean="0">
                <a:cs typeface="B Mitra" pitchFamily="2" charset="-78"/>
              </a:rPr>
              <a:t> </a:t>
            </a:r>
            <a:r>
              <a:rPr lang="fa-IR" sz="2200" dirty="0" smtClean="0">
                <a:cs typeface="B Mitra" pitchFamily="2" charset="-78"/>
              </a:rPr>
              <a:t>بررسی مصرفی ماهيانه مراکز بهداشتی درمانی و پايگاههای شهری و خصوصی و مراکز روستايی و </a:t>
            </a:r>
            <a:r>
              <a:rPr lang="fa-IR" sz="2200" b="1" dirty="0" smtClean="0">
                <a:cs typeface="B Mitra" pitchFamily="2" charset="-78"/>
              </a:rPr>
              <a:t>ارسال داروهای پيشگيری از بارداری هر 2 ماه يکبار </a:t>
            </a:r>
          </a:p>
          <a:p>
            <a:pPr marL="539496" indent="-457200" algn="just" rtl="1">
              <a:buNone/>
            </a:pPr>
            <a:r>
              <a:rPr lang="fa-IR" sz="2200" dirty="0" smtClean="0">
                <a:cs typeface="B Mitra" pitchFamily="2" charset="-78"/>
              </a:rPr>
              <a:t>5. بررسی نحوه </a:t>
            </a:r>
            <a:r>
              <a:rPr lang="fa-IR" sz="2200" b="1" dirty="0" smtClean="0">
                <a:cs typeface="B Mitra" pitchFamily="2" charset="-78"/>
              </a:rPr>
              <a:t>مصرف داروهای پيشگيری </a:t>
            </a:r>
            <a:r>
              <a:rPr lang="fa-IR" sz="2200" dirty="0" smtClean="0">
                <a:cs typeface="B Mitra" pitchFamily="2" charset="-78"/>
              </a:rPr>
              <a:t>در مراکز شهری و روستايی با توجه به دفتر دارويی و </a:t>
            </a:r>
            <a:r>
              <a:rPr lang="fa-IR" sz="2200" b="1" dirty="0" smtClean="0">
                <a:cs typeface="B Mitra" pitchFamily="2" charset="-78"/>
              </a:rPr>
              <a:t>دفتر تنظيم خانواده و پرسش از مراجعين </a:t>
            </a:r>
          </a:p>
          <a:p>
            <a:pPr marL="539496" indent="-457200" algn="just" rtl="1">
              <a:buNone/>
            </a:pPr>
            <a:r>
              <a:rPr lang="fa-IR" sz="2200" dirty="0" smtClean="0">
                <a:cs typeface="B Mitra" pitchFamily="2" charset="-78"/>
              </a:rPr>
              <a:t>6. برآورد نياز دفتر و فرمهای تنظيم خانواده جهت واحدهای محيطی مرکز بهداشت و بخش خصوصی </a:t>
            </a:r>
          </a:p>
          <a:p>
            <a:pPr marL="539496" indent="-457200" algn="just" rtl="1">
              <a:buNone/>
            </a:pPr>
            <a:r>
              <a:rPr lang="fa-IR" sz="2200" dirty="0" smtClean="0">
                <a:cs typeface="B Mitra" pitchFamily="2" charset="-78"/>
              </a:rPr>
              <a:t>7. هماهنگی و نظارت بر </a:t>
            </a:r>
            <a:r>
              <a:rPr lang="fa-IR" sz="2200" b="1" dirty="0" smtClean="0">
                <a:cs typeface="B Mitra" pitchFamily="2" charset="-78"/>
              </a:rPr>
              <a:t>اجرای صحيح برنامه وازکتومی </a:t>
            </a:r>
          </a:p>
          <a:p>
            <a:pPr marL="539496" indent="-457200" algn="just" rtl="1">
              <a:buNone/>
            </a:pPr>
            <a:r>
              <a:rPr lang="fa-IR" sz="2200" dirty="0" smtClean="0">
                <a:cs typeface="B Mitra" pitchFamily="2" charset="-78"/>
              </a:rPr>
              <a:t>8.</a:t>
            </a:r>
            <a:r>
              <a:rPr lang="en-US" sz="2200" dirty="0" smtClean="0">
                <a:cs typeface="B Mitra" pitchFamily="2" charset="-78"/>
              </a:rPr>
              <a:t> </a:t>
            </a:r>
            <a:r>
              <a:rPr lang="fa-IR" sz="2200" dirty="0" smtClean="0">
                <a:cs typeface="B Mitra" pitchFamily="2" charset="-78"/>
              </a:rPr>
              <a:t>پيگيری در جهت خريد و ارسال دارو وتجهيزات </a:t>
            </a:r>
            <a:r>
              <a:rPr lang="fa-IR" sz="2200" b="1" dirty="0" smtClean="0">
                <a:cs typeface="B Mitra" pitchFamily="2" charset="-78"/>
              </a:rPr>
              <a:t>جهت برنامه وازکتومی </a:t>
            </a:r>
          </a:p>
          <a:p>
            <a:pPr marL="539496" indent="-457200" algn="just" rtl="1">
              <a:buNone/>
            </a:pPr>
            <a:r>
              <a:rPr lang="fa-IR" sz="2200" dirty="0" smtClean="0">
                <a:cs typeface="B Mitra" pitchFamily="2" charset="-78"/>
              </a:rPr>
              <a:t>9. حضور به عنوان مشاور در </a:t>
            </a:r>
            <a:r>
              <a:rPr lang="fa-IR" sz="2200" b="1" dirty="0" smtClean="0">
                <a:cs typeface="B Mitra" pitchFamily="2" charset="-78"/>
              </a:rPr>
              <a:t>برنامه</a:t>
            </a:r>
            <a:r>
              <a:rPr lang="en-US" sz="2200" b="1" dirty="0" smtClean="0">
                <a:cs typeface="B Mitra" pitchFamily="2" charset="-78"/>
              </a:rPr>
              <a:t> T.L </a:t>
            </a:r>
            <a:r>
              <a:rPr lang="fa-IR" sz="2200" b="1" dirty="0" smtClean="0">
                <a:cs typeface="B Mitra" pitchFamily="2" charset="-78"/>
              </a:rPr>
              <a:t>و</a:t>
            </a:r>
            <a:r>
              <a:rPr lang="en-US" sz="2200" b="1" dirty="0" smtClean="0">
                <a:cs typeface="B Mitra" pitchFamily="2" charset="-78"/>
              </a:rPr>
              <a:t> Vas </a:t>
            </a:r>
            <a:endParaRPr lang="fa-IR" sz="2200" b="1" dirty="0" smtClean="0">
              <a:cs typeface="B Mitra" pitchFamily="2" charset="-78"/>
            </a:endParaRPr>
          </a:p>
          <a:p>
            <a:pPr marL="539496" indent="-457200" algn="just" rtl="1">
              <a:buAutoNum type="arabicPeriod"/>
            </a:pPr>
            <a:endParaRPr lang="en-US" sz="2200" b="1" dirty="0" smtClean="0">
              <a:cs typeface="B Mitra" pitchFamily="2" charset="-78"/>
            </a:endParaRPr>
          </a:p>
          <a:p>
            <a:pPr>
              <a:buNone/>
            </a:pPr>
            <a:endParaRPr lang="en-US" sz="22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121</a:t>
            </a:fld>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2976" y="142852"/>
            <a:ext cx="7543824" cy="6286544"/>
          </a:xfrm>
        </p:spPr>
        <p:txBody>
          <a:bodyPr>
            <a:noAutofit/>
          </a:bodyPr>
          <a:lstStyle/>
          <a:p>
            <a:pPr marL="539496" indent="-457200" algn="just" rtl="1">
              <a:buNone/>
            </a:pPr>
            <a:r>
              <a:rPr lang="fa-IR" sz="2400" dirty="0" smtClean="0">
                <a:cs typeface="B Mitra" pitchFamily="2" charset="-78"/>
              </a:rPr>
              <a:t>10. برنامه ريزی و هماهنگی برون بخشی جهت پيشبرد </a:t>
            </a:r>
            <a:r>
              <a:rPr lang="fa-IR" sz="2400" b="1" dirty="0" smtClean="0">
                <a:cs typeface="B Mitra" pitchFamily="2" charset="-78"/>
              </a:rPr>
              <a:t>برنامه تنظيم خانواده </a:t>
            </a:r>
            <a:r>
              <a:rPr lang="fa-IR" sz="2400" dirty="0" smtClean="0">
                <a:cs typeface="B Mitra" pitchFamily="2" charset="-78"/>
              </a:rPr>
              <a:t>(شرکت های خصوصی، کارخانجات، تأمين اجتماعی، بهزيستی، کميته امداد)</a:t>
            </a:r>
          </a:p>
          <a:p>
            <a:pPr marL="539496" indent="-457200" algn="just" rtl="1">
              <a:buNone/>
            </a:pPr>
            <a:r>
              <a:rPr lang="fa-IR" sz="2400" dirty="0" smtClean="0">
                <a:cs typeface="B Mitra" pitchFamily="2" charset="-78"/>
              </a:rPr>
              <a:t>11. </a:t>
            </a:r>
            <a:r>
              <a:rPr lang="fa-IR" sz="2000" dirty="0" smtClean="0">
                <a:cs typeface="B Mitra" pitchFamily="2" charset="-78"/>
              </a:rPr>
              <a:t>اجرای برنامه های آموزشی دستور العمل </a:t>
            </a:r>
            <a:r>
              <a:rPr lang="fa-IR" sz="2000" b="1" dirty="0" smtClean="0">
                <a:cs typeface="B Mitra" pitchFamily="2" charset="-78"/>
              </a:rPr>
              <a:t>نحوه مصرف وسايل پيشگيری از بارداری </a:t>
            </a:r>
            <a:r>
              <a:rPr lang="fa-IR" sz="2000" dirty="0" smtClean="0">
                <a:cs typeface="B Mitra" pitchFamily="2" charset="-78"/>
              </a:rPr>
              <a:t>جهت کليه کارکنان بهداشت خانواده – بهورزان – پزشکان خانواده و مامای خانواده و </a:t>
            </a:r>
            <a:r>
              <a:rPr lang="fa-IR" sz="2000" b="1" dirty="0" smtClean="0">
                <a:cs typeface="B Mitra" pitchFamily="2" charset="-78"/>
              </a:rPr>
              <a:t>بخش خصوصی </a:t>
            </a:r>
            <a:r>
              <a:rPr lang="fa-IR" sz="2000" dirty="0" smtClean="0">
                <a:cs typeface="B Mitra" pitchFamily="2" charset="-78"/>
              </a:rPr>
              <a:t>در طول سال </a:t>
            </a:r>
          </a:p>
          <a:p>
            <a:pPr marL="539496" indent="-457200" algn="just" rtl="1">
              <a:buNone/>
            </a:pPr>
            <a:r>
              <a:rPr lang="fa-IR" sz="2000" dirty="0" smtClean="0">
                <a:cs typeface="B Mitra" pitchFamily="2" charset="-78"/>
              </a:rPr>
              <a:t>12. بازديد از مراکز شهری و روستايی و خانه های بهداشت و مراکز خصوصی در طول سال </a:t>
            </a:r>
          </a:p>
          <a:p>
            <a:pPr marL="539496" indent="-457200" algn="just" rtl="1">
              <a:buNone/>
            </a:pPr>
            <a:r>
              <a:rPr lang="fa-IR" sz="2000" dirty="0" smtClean="0">
                <a:cs typeface="B Mitra" pitchFamily="2" charset="-78"/>
              </a:rPr>
              <a:t>13. بررسی اطلاعات و استخراج </a:t>
            </a:r>
            <a:r>
              <a:rPr lang="fa-IR" sz="2000" b="1" dirty="0" smtClean="0">
                <a:cs typeface="B Mitra" pitchFamily="2" charset="-78"/>
              </a:rPr>
              <a:t>شاخص های مرتبط با برنامه های تنظيم خانواده </a:t>
            </a:r>
            <a:r>
              <a:rPr lang="fa-IR" sz="2000" dirty="0" smtClean="0">
                <a:cs typeface="B Mitra" pitchFamily="2" charset="-78"/>
              </a:rPr>
              <a:t>و ارسال پس خوراند به مراکز شهری و روستايی </a:t>
            </a:r>
          </a:p>
          <a:p>
            <a:pPr marL="539496" indent="-457200" algn="just" rtl="1">
              <a:buNone/>
            </a:pPr>
            <a:r>
              <a:rPr lang="fa-IR" sz="2000" dirty="0" smtClean="0">
                <a:cs typeface="B Mitra" pitchFamily="2" charset="-78"/>
              </a:rPr>
              <a:t>14. بررسی مشکلات موجود مربوط به برنامه تنظيم خانواده در واحدهای محيطی و پيگيری و ... تا رفع آن </a:t>
            </a:r>
          </a:p>
          <a:p>
            <a:pPr marL="539496" indent="-457200" algn="just" rtl="1">
              <a:buNone/>
            </a:pPr>
            <a:r>
              <a:rPr lang="fa-IR" sz="2000" dirty="0" smtClean="0">
                <a:cs typeface="B Mitra" pitchFamily="2" charset="-78"/>
              </a:rPr>
              <a:t>15. مشارکت در </a:t>
            </a:r>
            <a:r>
              <a:rPr lang="fa-IR" sz="2000" b="1" dirty="0" smtClean="0">
                <a:cs typeface="B Mitra" pitchFamily="2" charset="-78"/>
              </a:rPr>
              <a:t>برنامه های آموزش دانشجويان </a:t>
            </a:r>
            <a:r>
              <a:rPr lang="fa-IR" sz="2000" dirty="0" smtClean="0">
                <a:cs typeface="B Mitra" pitchFamily="2" charset="-78"/>
              </a:rPr>
              <a:t>و پرسنل بدو ورود سيستم بهداشتی </a:t>
            </a:r>
          </a:p>
          <a:p>
            <a:pPr marL="539496" indent="-457200" algn="just" rtl="1">
              <a:buNone/>
            </a:pPr>
            <a:r>
              <a:rPr lang="fa-IR" sz="2000" dirty="0" smtClean="0">
                <a:cs typeface="B Mitra" pitchFamily="2" charset="-78"/>
              </a:rPr>
              <a:t>16. تهيه مطالب آموزشی و پمفلت جهت کارکنان بهداشت خانواده و اقشارجامعه </a:t>
            </a:r>
          </a:p>
          <a:p>
            <a:pPr marL="539496" indent="-457200" algn="just" rtl="1">
              <a:buNone/>
            </a:pPr>
            <a:r>
              <a:rPr lang="fa-IR" sz="2000" dirty="0" smtClean="0">
                <a:cs typeface="B Mitra" pitchFamily="2" charset="-78"/>
              </a:rPr>
              <a:t>17. تدوين و پيشنهاد و </a:t>
            </a:r>
            <a:r>
              <a:rPr lang="fa-IR" sz="2000" b="1" dirty="0" smtClean="0">
                <a:cs typeface="B Mitra" pitchFamily="2" charset="-78"/>
              </a:rPr>
              <a:t>طرحهای تحقيقاتی </a:t>
            </a:r>
            <a:r>
              <a:rPr lang="fa-IR" sz="2000" dirty="0" smtClean="0">
                <a:cs typeface="B Mitra" pitchFamily="2" charset="-78"/>
              </a:rPr>
              <a:t>با توجه به مشکلات موجود در سطح واحدهای محيطی مرکز بهداشت شهرستان </a:t>
            </a:r>
          </a:p>
          <a:p>
            <a:pPr marL="539496" indent="-457200" algn="just" rtl="1">
              <a:buNone/>
            </a:pPr>
            <a:r>
              <a:rPr lang="fa-IR" sz="2000" dirty="0" smtClean="0">
                <a:cs typeface="B Mitra" pitchFamily="2" charset="-78"/>
              </a:rPr>
              <a:t>18. هماهنگی درخصوص برگزاری هفته تنظيم خانواده </a:t>
            </a:r>
          </a:p>
          <a:p>
            <a:pPr marL="539496" indent="-457200" algn="just" rtl="1">
              <a:buNone/>
            </a:pPr>
            <a:r>
              <a:rPr lang="fa-IR" sz="2000" dirty="0" smtClean="0">
                <a:cs typeface="B Mitra" pitchFamily="2" charset="-78"/>
              </a:rPr>
              <a:t>19.</a:t>
            </a:r>
            <a:r>
              <a:rPr lang="fa-IR" sz="2000" b="1" dirty="0" smtClean="0">
                <a:cs typeface="B Mitra" pitchFamily="2" charset="-78"/>
              </a:rPr>
              <a:t> تهيه و تنظيم گزارش عملکرد و پيشرفت برنامه ها هر 3 ماه يکبار </a:t>
            </a:r>
          </a:p>
          <a:p>
            <a:pPr marL="539496" indent="-457200" algn="just" rtl="1">
              <a:buNone/>
            </a:pPr>
            <a:r>
              <a:rPr lang="fa-IR" sz="2000" dirty="0" smtClean="0">
                <a:cs typeface="B Mitra" pitchFamily="2" charset="-78"/>
              </a:rPr>
              <a:t>20. مشارکت </a:t>
            </a:r>
            <a:r>
              <a:rPr lang="fa-IR" sz="2000" b="1" dirty="0" smtClean="0">
                <a:cs typeface="B Mitra" pitchFamily="2" charset="-78"/>
              </a:rPr>
              <a:t>در پرداخت وجه کنترل مواليد </a:t>
            </a:r>
          </a:p>
          <a:p>
            <a:pPr marL="539496" indent="-457200" algn="just" rtl="1">
              <a:buNone/>
            </a:pPr>
            <a:r>
              <a:rPr lang="fa-IR" sz="2000" dirty="0" smtClean="0">
                <a:cs typeface="B Mitra" pitchFamily="2" charset="-78"/>
              </a:rPr>
              <a:t>21. همکاری مؤثر و مداوم با ساير واحدهای مرکز بهداشت</a:t>
            </a:r>
            <a:endParaRPr lang="en-US" sz="2000" dirty="0" smtClean="0">
              <a:cs typeface="B Mitra" pitchFamily="2" charset="-78"/>
            </a:endParaRPr>
          </a:p>
          <a:p>
            <a:pPr marL="539496" indent="-457200" algn="just" rtl="1">
              <a:buNone/>
            </a:pPr>
            <a:endParaRPr lang="en-US" sz="20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122</a:t>
            </a:fld>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928670"/>
            <a:ext cx="7498080" cy="4071966"/>
          </a:xfrm>
        </p:spPr>
        <p:txBody>
          <a:bodyPr>
            <a:normAutofit/>
          </a:bodyPr>
          <a:lstStyle/>
          <a:p>
            <a:pPr algn="ctr" rtl="1"/>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Titr" pitchFamily="2" charset="-78"/>
              </a:rPr>
              <a:t>نكات استخراج شده حاصل از رصد سايت‌هاي دانشگاه هاي علوم پزشكي سراسر كشور در خصوص </a:t>
            </a:r>
            <a:b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Titr" pitchFamily="2" charset="-78"/>
              </a:rPr>
            </a:b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Titr" pitchFamily="2" charset="-78"/>
              </a:rPr>
              <a:t>تنظيم خانواده و جمعيت در لواي </a:t>
            </a:r>
            <a:r>
              <a:rPr lang="fa-IR"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Titr" pitchFamily="2" charset="-78"/>
              </a:rPr>
              <a:t>باروري سالم</a:t>
            </a:r>
            <a:endParaRPr lang="en-U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Titr"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123</a:t>
            </a:fld>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56" y="71414"/>
            <a:ext cx="7000924" cy="928694"/>
          </a:xfrm>
        </p:spPr>
        <p:style>
          <a:lnRef idx="1">
            <a:schemeClr val="accent4"/>
          </a:lnRef>
          <a:fillRef idx="2">
            <a:schemeClr val="accent4"/>
          </a:fillRef>
          <a:effectRef idx="1">
            <a:schemeClr val="accent4"/>
          </a:effectRef>
          <a:fontRef idx="minor">
            <a:schemeClr val="dk1"/>
          </a:fontRef>
        </p:style>
        <p:txBody>
          <a:bodyPr>
            <a:noAutofit/>
          </a:bodyPr>
          <a:lstStyle/>
          <a:p>
            <a:pPr algn="ctr" rtl="1"/>
            <a:r>
              <a:rPr lang="fa-IR" sz="2800" dirty="0" smtClean="0">
                <a:cs typeface="B Titr" pitchFamily="2" charset="-78"/>
              </a:rPr>
              <a:t>دانشگاه علوم پزشكي و خدمات بهداشتي درماني زنجان</a:t>
            </a:r>
            <a:endParaRPr lang="en-US" sz="2800" dirty="0">
              <a:cs typeface="B Titr" pitchFamily="2" charset="-78"/>
            </a:endParaRPr>
          </a:p>
        </p:txBody>
      </p:sp>
      <p:sp>
        <p:nvSpPr>
          <p:cNvPr id="3" name="Content Placeholder 2"/>
          <p:cNvSpPr>
            <a:spLocks noGrp="1"/>
          </p:cNvSpPr>
          <p:nvPr>
            <p:ph idx="1"/>
          </p:nvPr>
        </p:nvSpPr>
        <p:spPr>
          <a:xfrm>
            <a:off x="1857356" y="1142984"/>
            <a:ext cx="7286644" cy="5429288"/>
          </a:xfrm>
        </p:spPr>
        <p:txBody>
          <a:bodyPr>
            <a:noAutofit/>
          </a:bodyPr>
          <a:lstStyle/>
          <a:p>
            <a:pPr algn="ctr" rtl="1">
              <a:buNone/>
            </a:pPr>
            <a:r>
              <a:rPr lang="fa-IR" sz="1800" b="1" dirty="0" smtClean="0">
                <a:solidFill>
                  <a:schemeClr val="tx2">
                    <a:lumMod val="75000"/>
                  </a:schemeClr>
                </a:solidFill>
                <a:cs typeface="B Mitra" pitchFamily="2" charset="-78"/>
              </a:rPr>
              <a:t>جزوه «بررسی دستورالعمل روشهای پیشگیری از بارداري در جمهوري اسلامي ايران»</a:t>
            </a:r>
          </a:p>
          <a:p>
            <a:pPr algn="just" rtl="1">
              <a:buNone/>
            </a:pPr>
            <a:r>
              <a:rPr lang="fa-IR" sz="1900" dirty="0" smtClean="0">
                <a:cs typeface="B Mitra" pitchFamily="2" charset="-78"/>
              </a:rPr>
              <a:t>	1. در این مجموعه در قسمت مقدمه، مجموعه بازنگری شده </a:t>
            </a:r>
            <a:r>
              <a:rPr lang="fa-IR" sz="1900" b="1" dirty="0" smtClean="0">
                <a:cs typeface="B Mitra" pitchFamily="2" charset="-78"/>
              </a:rPr>
              <a:t>روشهاي پيشگيري را بعنوان مرجعی </a:t>
            </a:r>
            <a:r>
              <a:rPr lang="fa-IR" sz="1900" dirty="0" smtClean="0">
                <a:cs typeface="B Mitra" pitchFamily="2" charset="-78"/>
              </a:rPr>
              <a:t>برای مدیران و دانشجویان پیراپزشکی و غيره، مفید و لازم می داند و در واقع غیرمستقیم سایر گروه ها را نیز ترغیب به ورود به </a:t>
            </a:r>
            <a:r>
              <a:rPr lang="fa-IR" sz="1900" b="1" dirty="0" smtClean="0">
                <a:cs typeface="B Mitra" pitchFamily="2" charset="-78"/>
              </a:rPr>
              <a:t>بحث تنظیم خانواده </a:t>
            </a:r>
            <a:r>
              <a:rPr lang="fa-IR" sz="1900" dirty="0" smtClean="0">
                <a:cs typeface="B Mitra" pitchFamily="2" charset="-78"/>
              </a:rPr>
              <a:t>می نماید.</a:t>
            </a:r>
            <a:endParaRPr lang="en-US" sz="1900" dirty="0" smtClean="0">
              <a:cs typeface="B Mitra" pitchFamily="2" charset="-78"/>
            </a:endParaRPr>
          </a:p>
          <a:p>
            <a:pPr algn="just" rtl="1">
              <a:buNone/>
            </a:pPr>
            <a:r>
              <a:rPr lang="fa-IR" sz="1900" dirty="0" smtClean="0">
                <a:cs typeface="B Mitra" pitchFamily="2" charset="-78"/>
              </a:rPr>
              <a:t>	2. در بخش پیش گفتار آمده است </a:t>
            </a:r>
            <a:r>
              <a:rPr lang="fa-IR" sz="1900" b="1" dirty="0" smtClean="0">
                <a:cs typeface="B Mitra" pitchFamily="2" charset="-78"/>
              </a:rPr>
              <a:t>: تکامل و تغییر دانش روز تنظیم خانواده و ایجاد روشهای متعدد، انگیزه تدوین دستورالعملهای ارائه خدمت </a:t>
            </a:r>
            <a:r>
              <a:rPr lang="fa-IR" sz="1900" dirty="0" smtClean="0">
                <a:cs typeface="B Mitra" pitchFamily="2" charset="-78"/>
              </a:rPr>
              <a:t>است.</a:t>
            </a:r>
            <a:endParaRPr lang="en-US" sz="1900" dirty="0" smtClean="0">
              <a:cs typeface="B Mitra" pitchFamily="2" charset="-78"/>
            </a:endParaRPr>
          </a:p>
          <a:p>
            <a:pPr algn="just" rtl="1">
              <a:buNone/>
            </a:pPr>
            <a:r>
              <a:rPr lang="fa-IR" sz="1900" dirty="0" smtClean="0">
                <a:cs typeface="B Mitra" pitchFamily="2" charset="-78"/>
              </a:rPr>
              <a:t>	3. در مقدمه پیشگفتار (رئیس اداره تنظیم خانواده) مطرح شده است که در مستندهای کتاب مرجع تنظیم خانواده اتفاق نظر وجود ندارد و جالب آنکه در خصوص </a:t>
            </a:r>
            <a:r>
              <a:rPr lang="fa-IR" sz="1900" b="1" dirty="0" smtClean="0">
                <a:cs typeface="B Mitra" pitchFamily="2" charset="-78"/>
              </a:rPr>
              <a:t>عوارض و پیامدهای </a:t>
            </a:r>
            <a:r>
              <a:rPr lang="fa-IR" sz="1900" dirty="0" smtClean="0">
                <a:cs typeface="B Mitra" pitchFamily="2" charset="-78"/>
              </a:rPr>
              <a:t>این اقلام اتفاق نظر وجود ندارد و انجمن زنان و زایمان هم در مورد سوالات ارسالی پاسخ نداده و در مستندهای علمی کشوری نیز اجماع نظری دیده نشده است.</a:t>
            </a:r>
          </a:p>
          <a:p>
            <a:pPr algn="just" rtl="1">
              <a:buNone/>
            </a:pPr>
            <a:r>
              <a:rPr lang="fa-IR" sz="1900" dirty="0" smtClean="0">
                <a:cs typeface="B Mitra" pitchFamily="2" charset="-78"/>
              </a:rPr>
              <a:t>	4. علیرغم آنکه در پیشگفتار (رئیس اداره تنظیم خانواده) گفته شده است این مجموعه در مورد خدمات دولتی است اما در انتهای پیش گفتار آن را به بخشهای خصوصی ارائه خدمات هم سفارش می نماید.</a:t>
            </a:r>
            <a:endParaRPr lang="en-US" sz="1900" dirty="0" smtClean="0">
              <a:cs typeface="B Mitra" pitchFamily="2" charset="-78"/>
            </a:endParaRPr>
          </a:p>
          <a:p>
            <a:pPr algn="just" rtl="1">
              <a:buNone/>
            </a:pPr>
            <a:r>
              <a:rPr lang="fa-IR" sz="1900" dirty="0" smtClean="0">
                <a:cs typeface="B Mitra" pitchFamily="2" charset="-78"/>
              </a:rPr>
              <a:t>	5. این مجموعه بازنگری شده در 9 فصل تنظیم شده و مطرح نموده که اینها خدماتی است که </a:t>
            </a:r>
            <a:r>
              <a:rPr lang="fa-IR" sz="1900" b="1" dirty="0" smtClean="0">
                <a:cs typeface="B Mitra" pitchFamily="2" charset="-78"/>
              </a:rPr>
              <a:t>به طور رایگان و در سیستم دولتی </a:t>
            </a:r>
            <a:r>
              <a:rPr lang="fa-IR" sz="1900" dirty="0" smtClean="0">
                <a:cs typeface="B Mitra" pitchFamily="2" charset="-78"/>
              </a:rPr>
              <a:t>ارائه می شود. این در حالی است که مقرر شده است </a:t>
            </a:r>
            <a:r>
              <a:rPr lang="fa-IR" sz="1900" b="1" dirty="0" smtClean="0">
                <a:cs typeface="B Mitra" pitchFamily="2" charset="-78"/>
              </a:rPr>
              <a:t>نباید روشهاي </a:t>
            </a:r>
            <a:r>
              <a:rPr lang="en-US" sz="1900" b="1" dirty="0" smtClean="0">
                <a:cs typeface="B Mitra" pitchFamily="2" charset="-78"/>
              </a:rPr>
              <a:t>TL</a:t>
            </a:r>
            <a:r>
              <a:rPr lang="fa-IR" sz="1900" b="1" dirty="0" smtClean="0">
                <a:cs typeface="B Mitra" pitchFamily="2" charset="-78"/>
              </a:rPr>
              <a:t> و </a:t>
            </a:r>
            <a:r>
              <a:rPr lang="en-US" sz="1900" b="1" dirty="0" smtClean="0">
                <a:cs typeface="B Mitra" pitchFamily="2" charset="-78"/>
              </a:rPr>
              <a:t>VS</a:t>
            </a:r>
            <a:r>
              <a:rPr lang="fa-IR" sz="1900" b="1" dirty="0" smtClean="0">
                <a:cs typeface="B Mitra" pitchFamily="2" charset="-78"/>
              </a:rPr>
              <a:t> در سیستم دولتی و رایگان </a:t>
            </a:r>
            <a:r>
              <a:rPr lang="fa-IR" sz="1900" dirty="0" smtClean="0">
                <a:cs typeface="B Mitra" pitchFamily="2" charset="-78"/>
              </a:rPr>
              <a:t>انجام شود، اما در این مجموعه همچنان طرح شده است و جالب آنکه به </a:t>
            </a:r>
            <a:r>
              <a:rPr lang="fa-IR" sz="1900" b="1" dirty="0" smtClean="0">
                <a:cs typeface="B Mitra" pitchFamily="2" charset="-78"/>
              </a:rPr>
              <a:t>انجام توبکتومی (بستن لوله هاي زنان) در زمان سزارین و زایمان طبیعی </a:t>
            </a:r>
            <a:r>
              <a:rPr lang="fa-IR" sz="1900" dirty="0" smtClean="0">
                <a:cs typeface="B Mitra" pitchFamily="2" charset="-78"/>
              </a:rPr>
              <a:t>اشاره می نماید.</a:t>
            </a:r>
            <a:endParaRPr lang="en-US" sz="1900" dirty="0" smtClean="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124</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1" y="0"/>
            <a:ext cx="1785917" cy="3429000"/>
          </a:xfrm>
          <a:prstGeom prst="rect">
            <a:avLst/>
          </a:prstGeom>
          <a:noFill/>
          <a:ln w="9525">
            <a:noFill/>
            <a:miter lim="800000"/>
            <a:headEnd/>
            <a:tailEnd/>
          </a:ln>
          <a:effectLst/>
        </p:spPr>
      </p:pic>
      <p:pic>
        <p:nvPicPr>
          <p:cNvPr id="6" name="Picture 2"/>
          <p:cNvPicPr>
            <a:picLocks noChangeAspect="1" noChangeArrowheads="1"/>
          </p:cNvPicPr>
          <p:nvPr/>
        </p:nvPicPr>
        <p:blipFill>
          <a:blip r:embed="rId2" cstate="print"/>
          <a:srcRect/>
          <a:stretch>
            <a:fillRect/>
          </a:stretch>
        </p:blipFill>
        <p:spPr bwMode="auto">
          <a:xfrm>
            <a:off x="0" y="3429000"/>
            <a:ext cx="1785918"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357289" y="996458"/>
          <a:ext cx="7396441" cy="3146922"/>
        </p:xfrm>
        <a:graphic>
          <a:graphicData uri="http://schemas.openxmlformats.org/drawingml/2006/table">
            <a:tbl>
              <a:tblPr rtl="1"/>
              <a:tblGrid>
                <a:gridCol w="623165"/>
                <a:gridCol w="3354581"/>
                <a:gridCol w="3418695"/>
              </a:tblGrid>
              <a:tr h="486998">
                <a:tc gridSpan="3">
                  <a:txBody>
                    <a:bodyPr/>
                    <a:lstStyle/>
                    <a:p>
                      <a:pPr marL="0" marR="0" algn="ctr" rtl="1">
                        <a:lnSpc>
                          <a:spcPct val="115000"/>
                        </a:lnSpc>
                        <a:spcBef>
                          <a:spcPts val="0"/>
                        </a:spcBef>
                        <a:spcAft>
                          <a:spcPts val="0"/>
                        </a:spcAft>
                      </a:pPr>
                      <a:r>
                        <a:rPr lang="fa-IR" sz="2500" dirty="0" smtClean="0">
                          <a:cs typeface="B Titr" pitchFamily="2" charset="-78"/>
                        </a:rPr>
                        <a:t>دانشگاه علوم پزشكي زنجان</a:t>
                      </a:r>
                      <a:endParaRPr kumimoji="0" lang="en-US" sz="2500" kern="1200" dirty="0" smtClean="0">
                        <a:solidFill>
                          <a:schemeClr val="tx1"/>
                        </a:solidFill>
                        <a:latin typeface="+mn-lt"/>
                        <a:ea typeface="+mn-ea"/>
                        <a:cs typeface="B Titr" pitchFamily="2" charset="-78"/>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dirty="0"/>
                    </a:p>
                  </a:txBody>
                  <a:tcPr/>
                </a:tc>
              </a:tr>
              <a:tr h="668080">
                <a:tc gridSpan="3">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kumimoji="0" lang="fa-IR" sz="2000" kern="1200" dirty="0" smtClean="0">
                          <a:solidFill>
                            <a:schemeClr val="tx1"/>
                          </a:solidFill>
                          <a:latin typeface="+mn-lt"/>
                          <a:ea typeface="+mn-ea"/>
                          <a:cs typeface="B Titr" pitchFamily="2" charset="-78"/>
                        </a:rPr>
                        <a:t>معرفی گروه سلامت خانواده و جمعیت </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rtl="1">
                        <a:lnSpc>
                          <a:spcPct val="115000"/>
                        </a:lnSpc>
                        <a:spcBef>
                          <a:spcPts val="0"/>
                        </a:spcBef>
                        <a:spcAft>
                          <a:spcPts val="0"/>
                        </a:spcAft>
                      </a:pP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rtl="1">
                        <a:lnSpc>
                          <a:spcPct val="115000"/>
                        </a:lnSpc>
                        <a:spcBef>
                          <a:spcPts val="0"/>
                        </a:spcBef>
                        <a:spcAft>
                          <a:spcPts val="0"/>
                        </a:spcAft>
                      </a:pP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924">
                <a:tc>
                  <a:txBody>
                    <a:bodyPr/>
                    <a:lstStyle/>
                    <a:p>
                      <a:pPr marL="0" marR="0" algn="ctr" rtl="1">
                        <a:lnSpc>
                          <a:spcPct val="115000"/>
                        </a:lnSpc>
                        <a:spcBef>
                          <a:spcPts val="0"/>
                        </a:spcBef>
                        <a:spcAft>
                          <a:spcPts val="0"/>
                        </a:spcAft>
                      </a:pPr>
                      <a:r>
                        <a:rPr lang="fa-IR" sz="1400" dirty="0">
                          <a:latin typeface="Agency FB"/>
                          <a:ea typeface="Calibri"/>
                          <a:cs typeface="B Titr"/>
                        </a:rPr>
                        <a:t>ردیف</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dirty="0">
                          <a:latin typeface="Agency FB"/>
                          <a:ea typeface="Calibri"/>
                          <a:cs typeface="B Titr"/>
                        </a:rPr>
                        <a:t>نکات  ذکر شده</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dirty="0">
                          <a:latin typeface="Agency FB"/>
                          <a:ea typeface="Calibri"/>
                          <a:cs typeface="B Titr"/>
                        </a:rPr>
                        <a:t>ملاحظات</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0920">
                <a:tc>
                  <a:txBody>
                    <a:bodyPr/>
                    <a:lstStyle/>
                    <a:p>
                      <a:pPr marL="0" marR="0" algn="ctr" rtl="1">
                        <a:lnSpc>
                          <a:spcPct val="115000"/>
                        </a:lnSpc>
                        <a:spcBef>
                          <a:spcPts val="0"/>
                        </a:spcBef>
                        <a:spcAft>
                          <a:spcPts val="0"/>
                        </a:spcAft>
                      </a:pPr>
                      <a:r>
                        <a:rPr lang="fa-IR" sz="1400" dirty="0">
                          <a:latin typeface="Agency FB"/>
                          <a:ea typeface="Calibri"/>
                          <a:cs typeface="B Lotus"/>
                        </a:rPr>
                        <a:t>1</a:t>
                      </a:r>
                      <a:endParaRPr lang="en-US" sz="11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Low" rtl="1">
                        <a:lnSpc>
                          <a:spcPct val="115000"/>
                        </a:lnSpc>
                        <a:spcBef>
                          <a:spcPts val="0"/>
                        </a:spcBef>
                        <a:spcAft>
                          <a:spcPts val="0"/>
                        </a:spcAft>
                        <a:buFont typeface="Symbol"/>
                        <a:buChar char=""/>
                      </a:pPr>
                      <a:r>
                        <a:rPr lang="fa-IR" sz="1600" dirty="0">
                          <a:latin typeface="Agency FB"/>
                          <a:ea typeface="Calibri"/>
                          <a:cs typeface="B Mitra" pitchFamily="2" charset="-78"/>
                        </a:rPr>
                        <a:t>ایجاد ارتباط و تعامل با بخش خصوصی</a:t>
                      </a:r>
                      <a:endParaRPr lang="en-US" sz="1600" dirty="0">
                        <a:latin typeface="Calibri"/>
                        <a:ea typeface="Calibri"/>
                        <a:cs typeface="B Mitra" pitchFamily="2" charset="-78"/>
                      </a:endParaRPr>
                    </a:p>
                    <a:p>
                      <a:pPr marL="177800" marR="0" lvl="0" indent="-177800" algn="justLow" rtl="1">
                        <a:lnSpc>
                          <a:spcPct val="115000"/>
                        </a:lnSpc>
                        <a:spcBef>
                          <a:spcPts val="0"/>
                        </a:spcBef>
                        <a:spcAft>
                          <a:spcPts val="0"/>
                        </a:spcAft>
                        <a:buFont typeface="Symbol"/>
                        <a:buChar char=""/>
                      </a:pPr>
                      <a:r>
                        <a:rPr lang="fa-IR" sz="1600" dirty="0">
                          <a:latin typeface="Agency FB"/>
                          <a:ea typeface="Calibri"/>
                          <a:cs typeface="B Mitra" pitchFamily="2" charset="-78"/>
                        </a:rPr>
                        <a:t>اطلاع رسانی از طریق رسانه های گروهی</a:t>
                      </a:r>
                      <a:endParaRPr lang="en-US" sz="1600" dirty="0">
                        <a:latin typeface="Calibri"/>
                        <a:ea typeface="Calibri"/>
                        <a:cs typeface="B Mitra" pitchFamily="2" charset="-78"/>
                      </a:endParaRPr>
                    </a:p>
                    <a:p>
                      <a:pPr marL="177800" marR="0" lvl="0" indent="-177800" algn="justLow" rtl="1">
                        <a:lnSpc>
                          <a:spcPct val="115000"/>
                        </a:lnSpc>
                        <a:spcBef>
                          <a:spcPts val="0"/>
                        </a:spcBef>
                        <a:spcAft>
                          <a:spcPts val="0"/>
                        </a:spcAft>
                        <a:buFont typeface="Symbol"/>
                        <a:buChar char=""/>
                      </a:pPr>
                      <a:r>
                        <a:rPr lang="fa-IR" sz="1600" dirty="0">
                          <a:latin typeface="Agency FB"/>
                          <a:ea typeface="Calibri"/>
                          <a:cs typeface="B Mitra" pitchFamily="2" charset="-78"/>
                        </a:rPr>
                        <a:t>انجام هماهنگی با مراکز آموزشی و سایر ادارات و ارگان ها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buFont typeface="Arial" pitchFamily="34" charset="0"/>
                        <a:buChar char="•"/>
                      </a:pPr>
                      <a:r>
                        <a:rPr lang="fa-IR" sz="1600" b="1" dirty="0" smtClean="0">
                          <a:latin typeface="Agency FB"/>
                          <a:ea typeface="Calibri"/>
                          <a:cs typeface="B Mitra" pitchFamily="2" charset="-78"/>
                        </a:rPr>
                        <a:t> نكته قابل تأمل: </a:t>
                      </a:r>
                      <a:r>
                        <a:rPr lang="fa-IR" sz="1600" dirty="0" smtClean="0">
                          <a:latin typeface="Agency FB"/>
                          <a:ea typeface="Calibri"/>
                          <a:cs typeface="B Mitra" pitchFamily="2" charset="-78"/>
                        </a:rPr>
                        <a:t>اجازه </a:t>
                      </a:r>
                      <a:r>
                        <a:rPr lang="fa-IR" sz="1600" dirty="0">
                          <a:latin typeface="Agency FB"/>
                          <a:ea typeface="Calibri"/>
                          <a:cs typeface="B Mitra" pitchFamily="2" charset="-78"/>
                        </a:rPr>
                        <a:t>فعالیت </a:t>
                      </a:r>
                      <a:r>
                        <a:rPr lang="fa-IR" sz="1600" dirty="0" smtClean="0">
                          <a:latin typeface="Agency FB"/>
                          <a:ea typeface="Calibri"/>
                          <a:cs typeface="B Mitra" pitchFamily="2" charset="-78"/>
                        </a:rPr>
                        <a:t>مراکز </a:t>
                      </a:r>
                      <a:r>
                        <a:rPr lang="fa-IR" sz="1600" dirty="0">
                          <a:latin typeface="Agency FB"/>
                          <a:ea typeface="Calibri"/>
                          <a:cs typeface="B Mitra" pitchFamily="2" charset="-78"/>
                        </a:rPr>
                        <a:t>وابسته به سازمان ملل را بیشتر می </a:t>
                      </a:r>
                      <a:r>
                        <a:rPr lang="fa-IR" sz="1600" dirty="0" smtClean="0">
                          <a:latin typeface="Agency FB"/>
                          <a:ea typeface="Calibri"/>
                          <a:cs typeface="B Mitra" pitchFamily="2" charset="-78"/>
                        </a:rPr>
                        <a:t>کند.</a:t>
                      </a:r>
                      <a:endParaRPr lang="en-US" sz="1600" dirty="0">
                        <a:latin typeface="Calibri"/>
                        <a:ea typeface="Calibri"/>
                        <a:cs typeface="B Mitra" pitchFamily="2" charset="-78"/>
                      </a:endParaRPr>
                    </a:p>
                    <a:p>
                      <a:pPr marL="0" marR="0"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بودجه </a:t>
                      </a:r>
                      <a:r>
                        <a:rPr lang="fa-IR" sz="1600" dirty="0">
                          <a:latin typeface="Agency FB"/>
                          <a:ea typeface="Calibri"/>
                          <a:cs typeface="B Mitra" pitchFamily="2" charset="-78"/>
                        </a:rPr>
                        <a:t>ادارات و ارگان ها صرف </a:t>
                      </a:r>
                      <a:r>
                        <a:rPr lang="fa-IR" sz="1600" dirty="0" smtClean="0">
                          <a:latin typeface="Agency FB"/>
                          <a:ea typeface="Calibri"/>
                          <a:cs typeface="B Mitra" pitchFamily="2" charset="-78"/>
                        </a:rPr>
                        <a:t>سیاست‌های </a:t>
                      </a:r>
                      <a:r>
                        <a:rPr lang="fa-IR" sz="1600" dirty="0">
                          <a:latin typeface="Agency FB"/>
                          <a:ea typeface="Calibri"/>
                          <a:cs typeface="B Mitra" pitchFamily="2" charset="-78"/>
                        </a:rPr>
                        <a:t>کاهش جمعیت می شود.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2322" y="622258"/>
          <a:ext cx="7407396" cy="5292852"/>
        </p:xfrm>
        <a:graphic>
          <a:graphicData uri="http://schemas.openxmlformats.org/drawingml/2006/table">
            <a:tbl>
              <a:tblPr rtl="1"/>
              <a:tblGrid>
                <a:gridCol w="407514"/>
                <a:gridCol w="3568191"/>
                <a:gridCol w="3431691"/>
              </a:tblGrid>
              <a:tr h="165771">
                <a:tc gridSpan="3">
                  <a:txBody>
                    <a:bodyPr/>
                    <a:lstStyle/>
                    <a:p>
                      <a:pPr marL="0" marR="0" algn="ctr" rtl="1">
                        <a:lnSpc>
                          <a:spcPct val="115000"/>
                        </a:lnSpc>
                        <a:spcBef>
                          <a:spcPts val="0"/>
                        </a:spcBef>
                        <a:spcAft>
                          <a:spcPts val="0"/>
                        </a:spcAft>
                      </a:pPr>
                      <a:r>
                        <a:rPr lang="fa-IR" sz="1600" dirty="0">
                          <a:latin typeface="Agency FB"/>
                          <a:ea typeface="Calibri"/>
                          <a:cs typeface="B Titr"/>
                        </a:rPr>
                        <a:t>آی یو دی : باورها و </a:t>
                      </a:r>
                      <a:r>
                        <a:rPr lang="fa-IR" sz="1600" dirty="0" smtClean="0">
                          <a:latin typeface="Agency FB"/>
                          <a:ea typeface="Calibri"/>
                          <a:cs typeface="B Titr"/>
                        </a:rPr>
                        <a:t>پرسشها </a:t>
                      </a:r>
                      <a:endParaRPr lang="en-US" sz="1600" dirty="0">
                        <a:latin typeface="Calibri"/>
                        <a:ea typeface="Calibri"/>
                        <a:cs typeface="Arial"/>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4480">
                <a:tc>
                  <a:txBody>
                    <a:bodyPr/>
                    <a:lstStyle/>
                    <a:p>
                      <a:pPr marL="0" marR="0" algn="ctr" rtl="1">
                        <a:lnSpc>
                          <a:spcPct val="115000"/>
                        </a:lnSpc>
                        <a:spcBef>
                          <a:spcPts val="0"/>
                        </a:spcBef>
                        <a:spcAft>
                          <a:spcPts val="0"/>
                        </a:spcAft>
                      </a:pPr>
                      <a:r>
                        <a:rPr lang="fa-IR" sz="1000" dirty="0">
                          <a:latin typeface="Agency FB"/>
                          <a:ea typeface="Calibri"/>
                          <a:cs typeface="B Titr"/>
                        </a:rPr>
                        <a:t>ردیف</a:t>
                      </a:r>
                      <a:endParaRPr lang="en-US" sz="10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dirty="0">
                          <a:latin typeface="Agency FB"/>
                          <a:ea typeface="Calibri"/>
                          <a:cs typeface="B Titr"/>
                        </a:rPr>
                        <a:t>نکات  ذکر شده</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dirty="0">
                          <a:latin typeface="Agency FB"/>
                          <a:ea typeface="Calibri"/>
                          <a:cs typeface="B Titr"/>
                        </a:rPr>
                        <a:t>ملاحظات</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541">
                <a:tc>
                  <a:txBody>
                    <a:bodyPr/>
                    <a:lstStyle/>
                    <a:p>
                      <a:pPr marL="0" marR="0" algn="ctr" rtl="1">
                        <a:lnSpc>
                          <a:spcPct val="115000"/>
                        </a:lnSpc>
                        <a:spcBef>
                          <a:spcPts val="0"/>
                        </a:spcBef>
                        <a:spcAft>
                          <a:spcPts val="0"/>
                        </a:spcAft>
                      </a:pPr>
                      <a:r>
                        <a:rPr lang="fa-IR" sz="1400" dirty="0">
                          <a:latin typeface="Agency FB"/>
                          <a:ea typeface="Calibri"/>
                          <a:cs typeface="B Lotus"/>
                        </a:rPr>
                        <a:t>1</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buFont typeface="Arial" pitchFamily="34" charset="0"/>
                        <a:buChar char="•"/>
                      </a:pPr>
                      <a:r>
                        <a:rPr kumimoji="0" lang="fa-IR" sz="1600" kern="1200" dirty="0" smtClean="0">
                          <a:solidFill>
                            <a:schemeClr val="tx1"/>
                          </a:solidFill>
                          <a:latin typeface="Agency FB"/>
                          <a:ea typeface="Calibri"/>
                          <a:cs typeface="B Mitra" pitchFamily="2" charset="-78"/>
                        </a:rPr>
                        <a:t> بر </a:t>
                      </a:r>
                      <a:r>
                        <a:rPr kumimoji="0" lang="fa-IR" sz="1600" kern="1200" dirty="0">
                          <a:solidFill>
                            <a:schemeClr val="tx1"/>
                          </a:solidFill>
                          <a:latin typeface="Agency FB"/>
                          <a:ea typeface="Calibri"/>
                          <a:cs typeface="B Mitra" pitchFamily="2" charset="-78"/>
                        </a:rPr>
                        <a:t>اساس مصوبه کنفرانس </a:t>
                      </a:r>
                      <a:r>
                        <a:rPr kumimoji="0" lang="fa-IR" sz="1600" b="1" kern="1200" dirty="0" smtClean="0">
                          <a:solidFill>
                            <a:schemeClr val="tx1"/>
                          </a:solidFill>
                          <a:latin typeface="Agency FB"/>
                          <a:ea typeface="Calibri"/>
                          <a:cs typeface="B Mitra" pitchFamily="2" charset="-78"/>
                        </a:rPr>
                        <a:t>بین‌المللی </a:t>
                      </a:r>
                      <a:r>
                        <a:rPr kumimoji="0" lang="fa-IR" sz="1600" b="1" kern="1200" dirty="0">
                          <a:solidFill>
                            <a:schemeClr val="tx1"/>
                          </a:solidFill>
                          <a:latin typeface="Agency FB"/>
                          <a:ea typeface="Calibri"/>
                          <a:cs typeface="B Mitra" pitchFamily="2" charset="-78"/>
                        </a:rPr>
                        <a:t>جمعیت و </a:t>
                      </a:r>
                      <a:r>
                        <a:rPr kumimoji="0" lang="fa-IR" sz="1600" b="1" kern="1200" dirty="0" smtClean="0">
                          <a:solidFill>
                            <a:schemeClr val="tx1"/>
                          </a:solidFill>
                          <a:latin typeface="Agency FB"/>
                          <a:ea typeface="Calibri"/>
                          <a:cs typeface="B Mitra" pitchFamily="2" charset="-78"/>
                        </a:rPr>
                        <a:t>توسعه </a:t>
                      </a:r>
                      <a:r>
                        <a:rPr kumimoji="0" lang="fa-IR" sz="1600" kern="1200" dirty="0" smtClean="0">
                          <a:solidFill>
                            <a:schemeClr val="tx1"/>
                          </a:solidFill>
                          <a:latin typeface="Agency FB"/>
                          <a:ea typeface="Calibri"/>
                          <a:cs typeface="B Mitra" pitchFamily="2" charset="-78"/>
                        </a:rPr>
                        <a:t>(</a:t>
                      </a:r>
                      <a:r>
                        <a:rPr kumimoji="0" lang="fa-IR" sz="1600" kern="1200" dirty="0">
                          <a:solidFill>
                            <a:schemeClr val="tx1"/>
                          </a:solidFill>
                          <a:latin typeface="Agency FB"/>
                          <a:ea typeface="Calibri"/>
                          <a:cs typeface="B Mitra" pitchFamily="2" charset="-78"/>
                        </a:rPr>
                        <a:t>قاهره 1994) </a:t>
                      </a:r>
                      <a:r>
                        <a:rPr kumimoji="0" lang="fa-IR" sz="1600" kern="1200" dirty="0" smtClean="0">
                          <a:solidFill>
                            <a:schemeClr val="tx1"/>
                          </a:solidFill>
                          <a:latin typeface="Agency FB"/>
                          <a:ea typeface="Calibri"/>
                          <a:cs typeface="B Mitra" pitchFamily="2" charset="-78"/>
                        </a:rPr>
                        <a:t>دولت‌ها </a:t>
                      </a:r>
                      <a:r>
                        <a:rPr kumimoji="0" lang="fa-IR" sz="1600" kern="1200" dirty="0">
                          <a:solidFill>
                            <a:schemeClr val="tx1"/>
                          </a:solidFill>
                          <a:latin typeface="Agency FB"/>
                          <a:ea typeface="Calibri"/>
                          <a:cs typeface="B Mitra" pitchFamily="2" charset="-78"/>
                        </a:rPr>
                        <a:t>باید مشارکت مساوی زنان و مردان را در تمام مسئولیت های خانوادگی ، از جمله </a:t>
                      </a:r>
                      <a:r>
                        <a:rPr kumimoji="0" lang="fa-IR" sz="1600" b="1" kern="1200" dirty="0">
                          <a:solidFill>
                            <a:schemeClr val="tx1"/>
                          </a:solidFill>
                          <a:latin typeface="Agency FB"/>
                          <a:ea typeface="Calibri"/>
                          <a:cs typeface="B Mitra" pitchFamily="2" charset="-78"/>
                        </a:rPr>
                        <a:t>سلامت باروری </a:t>
                      </a:r>
                      <a:r>
                        <a:rPr kumimoji="0" lang="fa-IR" sz="1600" kern="1200" dirty="0">
                          <a:solidFill>
                            <a:schemeClr val="tx1"/>
                          </a:solidFill>
                          <a:latin typeface="Agency FB"/>
                          <a:ea typeface="Calibri"/>
                          <a:cs typeface="B Mitra" pitchFamily="2" charset="-78"/>
                        </a:rPr>
                        <a:t>تشویق و ترویج نمایند.</a:t>
                      </a:r>
                      <a:endParaRPr kumimoji="0" lang="en-US" sz="1600" kern="1200" dirty="0">
                        <a:solidFill>
                          <a:schemeClr val="tx1"/>
                        </a:solidFill>
                        <a:latin typeface="Agency FB"/>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آیا تأکید </a:t>
                      </a:r>
                      <a:r>
                        <a:rPr lang="fa-IR" sz="1600" dirty="0">
                          <a:latin typeface="Agency FB"/>
                          <a:ea typeface="Calibri"/>
                          <a:cs typeface="B Mitra" pitchFamily="2" charset="-78"/>
                        </a:rPr>
                        <a:t>بر مشارکت مساوی زنان و مردان در تمام مسئولیت های خانوادگی امری بر گرفته از رویکرد فمینیسم </a:t>
                      </a:r>
                      <a:r>
                        <a:rPr lang="fa-IR" sz="1600" dirty="0" smtClean="0">
                          <a:latin typeface="Agency FB"/>
                          <a:ea typeface="Calibri"/>
                          <a:cs typeface="B Mitra" pitchFamily="2" charset="-78"/>
                        </a:rPr>
                        <a:t>نیست؟</a:t>
                      </a:r>
                      <a:endParaRPr lang="en-US" sz="1600" dirty="0">
                        <a:latin typeface="Calibri"/>
                        <a:ea typeface="Calibri"/>
                        <a:cs typeface="B Mitra"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541">
                <a:tc>
                  <a:txBody>
                    <a:bodyPr/>
                    <a:lstStyle/>
                    <a:p>
                      <a:pPr marL="0" marR="0" algn="ctr" rtl="1">
                        <a:lnSpc>
                          <a:spcPct val="115000"/>
                        </a:lnSpc>
                        <a:spcBef>
                          <a:spcPts val="0"/>
                        </a:spcBef>
                        <a:spcAft>
                          <a:spcPts val="0"/>
                        </a:spcAft>
                      </a:pPr>
                      <a:r>
                        <a:rPr lang="fa-IR" sz="1400" dirty="0">
                          <a:latin typeface="Agency FB"/>
                          <a:ea typeface="Calibri"/>
                          <a:cs typeface="B Lotus"/>
                        </a:rPr>
                        <a:t>2</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buFont typeface="Arial" pitchFamily="34" charset="0"/>
                        <a:buChar char="•"/>
                      </a:pPr>
                      <a:r>
                        <a:rPr kumimoji="0" lang="fa-IR" sz="1600" kern="1200" dirty="0" smtClean="0">
                          <a:solidFill>
                            <a:schemeClr val="tx1"/>
                          </a:solidFill>
                          <a:latin typeface="Agency FB"/>
                          <a:ea typeface="Calibri"/>
                          <a:cs typeface="B Mitra" pitchFamily="2" charset="-78"/>
                        </a:rPr>
                        <a:t> برنامه </a:t>
                      </a:r>
                      <a:r>
                        <a:rPr kumimoji="0" lang="fa-IR" sz="1600" kern="1200" dirty="0">
                          <a:solidFill>
                            <a:schemeClr val="tx1"/>
                          </a:solidFill>
                          <a:latin typeface="Agency FB"/>
                          <a:ea typeface="Calibri"/>
                          <a:cs typeface="B Mitra" pitchFamily="2" charset="-78"/>
                        </a:rPr>
                        <a:t>های تنظیم خانواده از موفق ترین آن ها بوده </a:t>
                      </a:r>
                      <a:r>
                        <a:rPr kumimoji="0" lang="fa-IR" sz="1600" kern="1200" dirty="0" smtClean="0">
                          <a:solidFill>
                            <a:schemeClr val="tx1"/>
                          </a:solidFill>
                          <a:latin typeface="Agency FB"/>
                          <a:ea typeface="Calibri"/>
                          <a:cs typeface="B Mitra" pitchFamily="2" charset="-78"/>
                        </a:rPr>
                        <a:t>است.</a:t>
                      </a:r>
                      <a:endParaRPr kumimoji="0" lang="en-US" sz="1600" kern="1200" dirty="0">
                        <a:solidFill>
                          <a:schemeClr val="tx1"/>
                        </a:solidFill>
                        <a:latin typeface="Agency FB"/>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lgn="justLow" rtl="1">
                        <a:lnSpc>
                          <a:spcPct val="115000"/>
                        </a:lnSpc>
                        <a:spcBef>
                          <a:spcPts val="0"/>
                        </a:spcBef>
                        <a:spcAft>
                          <a:spcPts val="0"/>
                        </a:spcAft>
                        <a:buFont typeface="Arial" pitchFamily="34" charset="0"/>
                        <a:buChar char="•"/>
                      </a:pPr>
                      <a:r>
                        <a:rPr lang="fa-IR" sz="1600" dirty="0">
                          <a:latin typeface="Agency FB"/>
                          <a:ea typeface="Calibri"/>
                          <a:cs typeface="B Mitra" pitchFamily="2" charset="-78"/>
                        </a:rPr>
                        <a:t>تأکید بر موفقیت برنامه های تنظیم خانواده در ایران، </a:t>
                      </a:r>
                      <a:r>
                        <a:rPr lang="fa-IR" sz="1600" dirty="0" smtClean="0">
                          <a:latin typeface="Agency FB"/>
                          <a:ea typeface="Calibri"/>
                          <a:cs typeface="B Mitra" pitchFamily="2" charset="-78"/>
                        </a:rPr>
                        <a:t>آن</a:t>
                      </a:r>
                      <a:r>
                        <a:rPr lang="fa-IR" sz="1600" baseline="0" dirty="0" smtClean="0">
                          <a:latin typeface="Agency FB"/>
                          <a:ea typeface="Calibri"/>
                          <a:cs typeface="B Mitra" pitchFamily="2" charset="-78"/>
                        </a:rPr>
                        <a:t> هم </a:t>
                      </a:r>
                      <a:r>
                        <a:rPr lang="fa-IR" sz="1600" dirty="0" smtClean="0">
                          <a:latin typeface="Agency FB"/>
                          <a:ea typeface="Calibri"/>
                          <a:cs typeface="B Mitra" pitchFamily="2" charset="-78"/>
                        </a:rPr>
                        <a:t>در </a:t>
                      </a:r>
                      <a:r>
                        <a:rPr lang="fa-IR" sz="1600" dirty="0">
                          <a:latin typeface="Agency FB"/>
                          <a:ea typeface="Calibri"/>
                          <a:cs typeface="B Mitra" pitchFamily="2" charset="-78"/>
                        </a:rPr>
                        <a:t>شرایط فعلی </a:t>
                      </a:r>
                      <a:r>
                        <a:rPr lang="fa-IR" sz="1600" dirty="0" smtClean="0">
                          <a:latin typeface="Agency FB"/>
                          <a:ea typeface="Calibri"/>
                          <a:cs typeface="B Mitra" pitchFamily="2" charset="-78"/>
                        </a:rPr>
                        <a:t>كه مشکلات </a:t>
                      </a:r>
                      <a:r>
                        <a:rPr lang="fa-IR" sz="1600" dirty="0">
                          <a:latin typeface="Agency FB"/>
                          <a:ea typeface="Calibri"/>
                          <a:cs typeface="B Mitra" pitchFamily="2" charset="-78"/>
                        </a:rPr>
                        <a:t>ناشی از اجرای این برنامه </a:t>
                      </a:r>
                      <a:r>
                        <a:rPr lang="fa-IR" sz="1600" baseline="0" dirty="0" smtClean="0">
                          <a:latin typeface="Agency FB"/>
                          <a:ea typeface="Calibri"/>
                          <a:cs typeface="B Mitra" pitchFamily="2" charset="-78"/>
                        </a:rPr>
                        <a:t>و</a:t>
                      </a:r>
                      <a:r>
                        <a:rPr lang="fa-IR" sz="1600" dirty="0" smtClean="0">
                          <a:latin typeface="Agency FB"/>
                          <a:ea typeface="Calibri"/>
                          <a:cs typeface="B Mitra" pitchFamily="2" charset="-78"/>
                        </a:rPr>
                        <a:t> نیاز به بازنگری در آن به </a:t>
                      </a:r>
                      <a:r>
                        <a:rPr lang="fa-IR" sz="1600" dirty="0">
                          <a:latin typeface="Agency FB"/>
                          <a:ea typeface="Calibri"/>
                          <a:cs typeface="B Mitra" pitchFamily="2" charset="-78"/>
                        </a:rPr>
                        <a:t>طور واضح مشخص گردیده است </a:t>
                      </a:r>
                      <a:r>
                        <a:rPr lang="fa-IR" sz="1600" dirty="0" smtClean="0">
                          <a:latin typeface="Agency FB"/>
                          <a:ea typeface="Calibri"/>
                          <a:cs typeface="B Mitra" pitchFamily="2" charset="-78"/>
                        </a:rPr>
                        <a:t>چه</a:t>
                      </a:r>
                      <a:r>
                        <a:rPr lang="fa-IR" sz="1600" baseline="0" dirty="0" smtClean="0">
                          <a:latin typeface="Agency FB"/>
                          <a:ea typeface="Calibri"/>
                          <a:cs typeface="B Mitra" pitchFamily="2" charset="-78"/>
                        </a:rPr>
                        <a:t> جايگاهي دارد؟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4622">
                <a:tc>
                  <a:txBody>
                    <a:bodyPr/>
                    <a:lstStyle/>
                    <a:p>
                      <a:pPr marL="0" marR="0" algn="ctr" rtl="1">
                        <a:lnSpc>
                          <a:spcPct val="115000"/>
                        </a:lnSpc>
                        <a:spcBef>
                          <a:spcPts val="0"/>
                        </a:spcBef>
                        <a:spcAft>
                          <a:spcPts val="0"/>
                        </a:spcAft>
                      </a:pPr>
                      <a:r>
                        <a:rPr lang="fa-IR" sz="1400" dirty="0">
                          <a:latin typeface="Agency FB"/>
                          <a:ea typeface="Calibri"/>
                          <a:cs typeface="B Lotus"/>
                        </a:rPr>
                        <a:t>3</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975" marR="0" lvl="0" indent="-53975"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 استفاده </a:t>
                      </a:r>
                      <a:r>
                        <a:rPr lang="fa-IR" sz="1600" dirty="0">
                          <a:latin typeface="Agency FB"/>
                          <a:ea typeface="Calibri"/>
                          <a:cs typeface="B Mitra" pitchFamily="2" charset="-78"/>
                        </a:rPr>
                        <a:t>از آی یو دی در برخی </a:t>
                      </a:r>
                      <a:r>
                        <a:rPr lang="fa-IR" sz="1600" dirty="0" smtClean="0">
                          <a:latin typeface="Agency FB"/>
                          <a:ea typeface="Calibri"/>
                          <a:cs typeface="B Mitra" pitchFamily="2" charset="-78"/>
                        </a:rPr>
                        <a:t>از مراكز بهداشتي تحت پوشش دانشگاه‌های </a:t>
                      </a:r>
                      <a:r>
                        <a:rPr lang="fa-IR" sz="1600" dirty="0">
                          <a:latin typeface="Agency FB"/>
                          <a:ea typeface="Calibri"/>
                          <a:cs typeface="B Mitra" pitchFamily="2" charset="-78"/>
                        </a:rPr>
                        <a:t>علوم پزشکی کشور افزایش یافته است. با توجه به اثر بخشی بالا، سادگی فرآیند و عوارض بسیار کم و گذرا،  آی یو دی روشی قابل توجه برای مدیران برنامه های تنظیم خانواده سراسر جهان </a:t>
                      </a:r>
                      <a:r>
                        <a:rPr lang="fa-IR" sz="1600" dirty="0" smtClean="0">
                          <a:latin typeface="Agency FB"/>
                          <a:ea typeface="Calibri"/>
                          <a:cs typeface="B Mitra" pitchFamily="2" charset="-78"/>
                        </a:rPr>
                        <a:t>است.</a:t>
                      </a:r>
                      <a:endParaRPr lang="en-US" sz="1600" dirty="0" smtClean="0">
                        <a:latin typeface="Calibri"/>
                        <a:ea typeface="Calibri"/>
                        <a:cs typeface="B Mitra" pitchFamily="2" charset="-78"/>
                      </a:endParaRPr>
                    </a:p>
                    <a:p>
                      <a:pPr marL="53975" marR="0" lvl="0" indent="-53975"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 در </a:t>
                      </a:r>
                      <a:r>
                        <a:rPr lang="fa-IR" sz="1600" dirty="0">
                          <a:latin typeface="Agency FB"/>
                          <a:ea typeface="Calibri"/>
                          <a:cs typeface="B Mitra" pitchFamily="2" charset="-78"/>
                        </a:rPr>
                        <a:t>سراسر کشور بیش از 5000 ماما مشغول ارائه خدمت  آی یو دی گذاری هستند با توجه به تقاضای فزاینده جامعه برای دریافت این </a:t>
                      </a:r>
                      <a:r>
                        <a:rPr lang="fa-IR" sz="1600" dirty="0" smtClean="0">
                          <a:latin typeface="Agency FB"/>
                          <a:ea typeface="Calibri"/>
                          <a:cs typeface="B Mitra" pitchFamily="2" charset="-78"/>
                        </a:rPr>
                        <a:t>خدمت،</a:t>
                      </a:r>
                      <a:r>
                        <a:rPr lang="fa-IR" sz="1600" baseline="0" dirty="0" smtClean="0">
                          <a:latin typeface="Agency FB"/>
                          <a:ea typeface="Calibri"/>
                          <a:cs typeface="B Mitra" pitchFamily="2" charset="-78"/>
                        </a:rPr>
                        <a:t> </a:t>
                      </a:r>
                      <a:r>
                        <a:rPr lang="fa-IR" sz="1600" dirty="0" smtClean="0">
                          <a:latin typeface="Agency FB"/>
                          <a:ea typeface="Calibri"/>
                          <a:cs typeface="B Mitra" pitchFamily="2" charset="-78"/>
                        </a:rPr>
                        <a:t>نیاز </a:t>
                      </a:r>
                      <a:r>
                        <a:rPr lang="fa-IR" sz="1600" dirty="0">
                          <a:latin typeface="Agency FB"/>
                          <a:ea typeface="Calibri"/>
                          <a:cs typeface="B Mitra" pitchFamily="2" charset="-78"/>
                        </a:rPr>
                        <a:t>به پاسخگویی به نگرانی ها، باورها و سئوالات شایع مراجعین بشدت </a:t>
                      </a:r>
                      <a:r>
                        <a:rPr lang="fa-IR" sz="1600" dirty="0" smtClean="0">
                          <a:latin typeface="Agency FB"/>
                          <a:ea typeface="Calibri"/>
                          <a:cs typeface="B Mitra" pitchFamily="2" charset="-78"/>
                        </a:rPr>
                        <a:t>جلوه‌گر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Low" rtl="1">
                        <a:lnSpc>
                          <a:spcPct val="115000"/>
                        </a:lnSpc>
                        <a:spcBef>
                          <a:spcPts val="0"/>
                        </a:spcBef>
                        <a:spcAft>
                          <a:spcPts val="0"/>
                        </a:spcAft>
                        <a:buFont typeface="Arial" pitchFamily="34" charset="0"/>
                        <a:buChar char="•"/>
                      </a:pPr>
                      <a:r>
                        <a:rPr lang="fa-IR" sz="1600" dirty="0">
                          <a:latin typeface="Agency FB"/>
                          <a:ea typeface="Calibri"/>
                          <a:cs typeface="B Mitra" pitchFamily="2" charset="-78"/>
                        </a:rPr>
                        <a:t>در مطلب ذکر شده تنها به مزایای این روش اشاره شده است و به مشکلات و عوارض ناشی از آن اشاره نگردیده است</a:t>
                      </a:r>
                      <a:r>
                        <a:rPr lang="fa-IR" sz="1600" dirty="0" smtClean="0">
                          <a:latin typeface="Agency FB"/>
                          <a:ea typeface="Calibri"/>
                          <a:cs typeface="B Mitra" pitchFamily="2" charset="-78"/>
                        </a:rPr>
                        <a:t>.</a:t>
                      </a:r>
                    </a:p>
                    <a:p>
                      <a:pPr marL="177800" marR="0" lvl="0" indent="-177800"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آيا مطابق فتاواي</a:t>
                      </a:r>
                      <a:r>
                        <a:rPr lang="fa-IR" sz="1600" baseline="0" dirty="0" smtClean="0">
                          <a:latin typeface="Agency FB"/>
                          <a:ea typeface="Calibri"/>
                          <a:cs typeface="B Mitra" pitchFamily="2" charset="-78"/>
                        </a:rPr>
                        <a:t> مراجع عظام و رهبري اين فعاليت ها مجاز است. اگر مردم طالب سقط جنايي بودند هم دولت مي‌تواند براي سقط هزينه كند؟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126</a:t>
            </a:fld>
            <a:endParaRPr lang="en-US"/>
          </a:p>
        </p:txBody>
      </p:sp>
      <p:pic>
        <p:nvPicPr>
          <p:cNvPr id="1026" name="Picture 2"/>
          <p:cNvPicPr>
            <a:picLocks noChangeAspect="1" noChangeArrowheads="1"/>
          </p:cNvPicPr>
          <p:nvPr/>
        </p:nvPicPr>
        <p:blipFill>
          <a:blip r:embed="rId2"/>
          <a:srcRect/>
          <a:stretch>
            <a:fillRect/>
          </a:stretch>
        </p:blipFill>
        <p:spPr bwMode="auto">
          <a:xfrm>
            <a:off x="0" y="4572008"/>
            <a:ext cx="1500165" cy="2285992"/>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a:stretch>
            <a:fillRect/>
          </a:stretch>
        </p:blipFill>
        <p:spPr bwMode="auto">
          <a:xfrm>
            <a:off x="0" y="2357430"/>
            <a:ext cx="1500165" cy="2285992"/>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a:stretch>
            <a:fillRect/>
          </a:stretch>
        </p:blipFill>
        <p:spPr bwMode="auto">
          <a:xfrm>
            <a:off x="0" y="0"/>
            <a:ext cx="1500165" cy="23574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73410" y="214290"/>
          <a:ext cx="7356308" cy="6099048"/>
        </p:xfrm>
        <a:graphic>
          <a:graphicData uri="http://schemas.openxmlformats.org/drawingml/2006/table">
            <a:tbl>
              <a:tblPr rtl="1"/>
              <a:tblGrid>
                <a:gridCol w="360658"/>
                <a:gridCol w="4804482"/>
                <a:gridCol w="2191168"/>
              </a:tblGrid>
              <a:tr h="165771">
                <a:tc gridSpan="3">
                  <a:txBody>
                    <a:bodyPr/>
                    <a:lstStyle/>
                    <a:p>
                      <a:pPr marL="0" marR="0" algn="ctr" rtl="1">
                        <a:lnSpc>
                          <a:spcPct val="115000"/>
                        </a:lnSpc>
                        <a:spcBef>
                          <a:spcPts val="0"/>
                        </a:spcBef>
                        <a:spcAft>
                          <a:spcPts val="0"/>
                        </a:spcAft>
                      </a:pPr>
                      <a:r>
                        <a:rPr lang="fa-IR" sz="1400" dirty="0">
                          <a:latin typeface="Agency FB"/>
                          <a:ea typeface="Calibri"/>
                          <a:cs typeface="B Titr"/>
                        </a:rPr>
                        <a:t>آی یو دی : باورها و </a:t>
                      </a:r>
                      <a:r>
                        <a:rPr lang="fa-IR" sz="1400" dirty="0" smtClean="0">
                          <a:latin typeface="Agency FB"/>
                          <a:ea typeface="Calibri"/>
                          <a:cs typeface="B Titr"/>
                        </a:rPr>
                        <a:t>پرسشها</a:t>
                      </a:r>
                      <a:endParaRPr lang="en-US" sz="1400" dirty="0">
                        <a:latin typeface="Calibri"/>
                        <a:ea typeface="Calibri"/>
                        <a:cs typeface="Arial"/>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4480">
                <a:tc>
                  <a:txBody>
                    <a:bodyPr/>
                    <a:lstStyle/>
                    <a:p>
                      <a:pPr marL="0" marR="0" algn="ctr" rtl="1">
                        <a:lnSpc>
                          <a:spcPct val="115000"/>
                        </a:lnSpc>
                        <a:spcBef>
                          <a:spcPts val="0"/>
                        </a:spcBef>
                        <a:spcAft>
                          <a:spcPts val="0"/>
                        </a:spcAft>
                      </a:pPr>
                      <a:r>
                        <a:rPr lang="fa-IR" sz="800" dirty="0">
                          <a:latin typeface="Agency FB"/>
                          <a:ea typeface="Calibri"/>
                          <a:cs typeface="B Titr"/>
                        </a:rPr>
                        <a:t>ردیف</a:t>
                      </a:r>
                      <a:endParaRPr lang="en-US" sz="8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نکات  ذکر شده</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ملاحظات</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6554">
                <a:tc>
                  <a:txBody>
                    <a:bodyPr/>
                    <a:lstStyle/>
                    <a:p>
                      <a:pPr marL="0" marR="0" algn="ctr" rtl="1">
                        <a:lnSpc>
                          <a:spcPct val="115000"/>
                        </a:lnSpc>
                        <a:spcBef>
                          <a:spcPts val="0"/>
                        </a:spcBef>
                        <a:spcAft>
                          <a:spcPts val="0"/>
                        </a:spcAft>
                      </a:pPr>
                      <a:r>
                        <a:rPr lang="fa-IR" sz="1400" dirty="0">
                          <a:latin typeface="Agency FB"/>
                          <a:ea typeface="Calibri"/>
                          <a:cs typeface="B Lotus"/>
                        </a:rPr>
                        <a:t>4</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lgn="r" rtl="1">
                        <a:lnSpc>
                          <a:spcPct val="115000"/>
                        </a:lnSpc>
                        <a:spcBef>
                          <a:spcPts val="0"/>
                        </a:spcBef>
                        <a:spcAft>
                          <a:spcPts val="0"/>
                        </a:spcAft>
                      </a:pPr>
                      <a:r>
                        <a:rPr lang="fa-IR" sz="1600" b="1" dirty="0">
                          <a:latin typeface="Agency FB"/>
                          <a:ea typeface="Calibri"/>
                          <a:cs typeface="B Mitra" pitchFamily="2" charset="-78"/>
                        </a:rPr>
                        <a:t>در بخش باورها: </a:t>
                      </a:r>
                      <a:endParaRPr lang="en-US" sz="1600" b="1" dirty="0">
                        <a:latin typeface="Calibri"/>
                        <a:ea typeface="Calibri"/>
                        <a:cs typeface="B Mitra" pitchFamily="2" charset="-78"/>
                      </a:endParaRPr>
                    </a:p>
                    <a:p>
                      <a:pPr marL="0" marR="0" lvl="0" indent="0" algn="justLow" rtl="1">
                        <a:lnSpc>
                          <a:spcPct val="115000"/>
                        </a:lnSpc>
                        <a:spcBef>
                          <a:spcPts val="0"/>
                        </a:spcBef>
                        <a:spcAft>
                          <a:spcPts val="0"/>
                        </a:spcAft>
                        <a:buFont typeface="Symbol"/>
                        <a:buChar char=""/>
                      </a:pPr>
                      <a:r>
                        <a:rPr lang="fa-IR" sz="1600" dirty="0">
                          <a:latin typeface="Agency FB"/>
                          <a:ea typeface="Calibri"/>
                          <a:cs typeface="B Mitra" pitchFamily="2" charset="-78"/>
                        </a:rPr>
                        <a:t>باورها و پرسش ها ی گوناگونی در جامعه در ارتباط با برنامه تنظیم خانواده و روش های مختلف پیشگیری از بارداری وجود دارد. </a:t>
                      </a:r>
                      <a:endParaRPr lang="fa-IR" sz="1600" dirty="0" smtClean="0">
                        <a:latin typeface="Agency FB"/>
                        <a:ea typeface="Calibri"/>
                        <a:cs typeface="B Mitra" pitchFamily="2" charset="-78"/>
                      </a:endParaRPr>
                    </a:p>
                    <a:p>
                      <a:pPr marL="0" marR="0" lvl="0" indent="0" algn="justLow" rtl="1">
                        <a:lnSpc>
                          <a:spcPct val="115000"/>
                        </a:lnSpc>
                        <a:spcBef>
                          <a:spcPts val="0"/>
                        </a:spcBef>
                        <a:spcAft>
                          <a:spcPts val="0"/>
                        </a:spcAft>
                        <a:buFont typeface="Symbol"/>
                        <a:buChar char=""/>
                      </a:pPr>
                      <a:r>
                        <a:rPr lang="fa-IR" sz="1600" dirty="0" smtClean="0">
                          <a:latin typeface="Agency FB"/>
                          <a:ea typeface="Calibri"/>
                          <a:cs typeface="B Mitra" pitchFamily="2" charset="-78"/>
                        </a:rPr>
                        <a:t>افزایش آگاهی </a:t>
                      </a:r>
                      <a:r>
                        <a:rPr lang="fa-IR" sz="1600" dirty="0">
                          <a:latin typeface="Agency FB"/>
                          <a:ea typeface="Calibri"/>
                          <a:cs typeface="B Mitra" pitchFamily="2" charset="-78"/>
                        </a:rPr>
                        <a:t>جامعه نسبت به این باورها و پرسش ها، قطعاً سبب رویکرد بهتر </a:t>
                      </a:r>
                      <a:r>
                        <a:rPr lang="fa-IR" sz="1600" b="1" dirty="0">
                          <a:latin typeface="Agency FB"/>
                          <a:ea typeface="Calibri"/>
                          <a:cs typeface="B Mitra" pitchFamily="2" charset="-78"/>
                        </a:rPr>
                        <a:t>آنان به خدمات شده و نیاز برآورده نشده به خدمات تنظیم خانواده </a:t>
                      </a:r>
                      <a:r>
                        <a:rPr lang="fa-IR" sz="1600" dirty="0">
                          <a:latin typeface="Agency FB"/>
                          <a:ea typeface="Calibri"/>
                          <a:cs typeface="B Mitra" pitchFamily="2" charset="-78"/>
                        </a:rPr>
                        <a:t>کاهش خواهد داد </a:t>
                      </a:r>
                      <a:endParaRPr lang="en-US" sz="1600" dirty="0">
                        <a:latin typeface="Calibri"/>
                        <a:ea typeface="Calibri"/>
                        <a:cs typeface="B Mitra" pitchFamily="2" charset="-78"/>
                      </a:endParaRPr>
                    </a:p>
                    <a:p>
                      <a:pPr marL="0" marR="0" lvl="0" indent="0" algn="justLow" rtl="1">
                        <a:lnSpc>
                          <a:spcPct val="115000"/>
                        </a:lnSpc>
                        <a:spcBef>
                          <a:spcPts val="0"/>
                        </a:spcBef>
                        <a:spcAft>
                          <a:spcPts val="0"/>
                        </a:spcAft>
                        <a:buFont typeface="Symbol"/>
                        <a:buChar char=""/>
                      </a:pPr>
                      <a:r>
                        <a:rPr lang="fa-IR" sz="1600" dirty="0">
                          <a:latin typeface="Agency FB"/>
                          <a:ea typeface="Calibri"/>
                          <a:cs typeface="B Mitra" pitchFamily="2" charset="-78"/>
                        </a:rPr>
                        <a:t>تنها امکان جا به جایی </a:t>
                      </a:r>
                      <a:r>
                        <a:rPr lang="fa-IR" sz="1600" b="1" dirty="0">
                          <a:latin typeface="Agency FB"/>
                          <a:ea typeface="Calibri"/>
                          <a:cs typeface="B Mitra" pitchFamily="2" charset="-78"/>
                        </a:rPr>
                        <a:t>آی یو دی به طرف پایین و داخل واژن </a:t>
                      </a:r>
                      <a:r>
                        <a:rPr lang="fa-IR" sz="1600" dirty="0">
                          <a:latin typeface="Agency FB"/>
                          <a:ea typeface="Calibri"/>
                          <a:cs typeface="B Mitra" pitchFamily="2" charset="-78"/>
                        </a:rPr>
                        <a:t>است که خطری برای سلامت فرد ندارد </a:t>
                      </a:r>
                      <a:endParaRPr lang="en-US" sz="1600" dirty="0">
                        <a:latin typeface="Calibri"/>
                        <a:ea typeface="Calibri"/>
                        <a:cs typeface="B Mitra" pitchFamily="2" charset="-78"/>
                      </a:endParaRPr>
                    </a:p>
                    <a:p>
                      <a:pPr marL="53975" marR="0" lvl="0" indent="-53975" algn="justLow" rtl="1">
                        <a:lnSpc>
                          <a:spcPct val="115000"/>
                        </a:lnSpc>
                        <a:spcBef>
                          <a:spcPts val="0"/>
                        </a:spcBef>
                        <a:spcAft>
                          <a:spcPts val="0"/>
                        </a:spcAft>
                        <a:buFont typeface="Symbol"/>
                        <a:buChar char=""/>
                      </a:pPr>
                      <a:r>
                        <a:rPr lang="fa-IR" sz="1600" dirty="0">
                          <a:latin typeface="Agency FB"/>
                          <a:ea typeface="Calibri"/>
                          <a:cs typeface="B Mitra" pitchFamily="2" charset="-78"/>
                        </a:rPr>
                        <a:t>آی یو دی باعث ایجاد عفونت دستگاه تناسلی زنان نمی شود و بنابر این مشکلات چسبندگی، خشکی رحم و بیماری های زنانگی با آن بوجود </a:t>
                      </a:r>
                      <a:r>
                        <a:rPr lang="fa-IR" sz="1600" dirty="0" smtClean="0">
                          <a:latin typeface="Agency FB"/>
                          <a:ea typeface="Calibri"/>
                          <a:cs typeface="B Mitra" pitchFamily="2" charset="-78"/>
                        </a:rPr>
                        <a:t>نمی‌آید.</a:t>
                      </a:r>
                      <a:endParaRPr lang="en-US" sz="1600" dirty="0">
                        <a:latin typeface="Calibri"/>
                        <a:ea typeface="Calibri"/>
                        <a:cs typeface="B Mitra" pitchFamily="2" charset="-78"/>
                      </a:endParaRPr>
                    </a:p>
                    <a:p>
                      <a:pPr marL="109538" marR="0" lvl="0" indent="-109538" algn="justLow" rtl="1">
                        <a:lnSpc>
                          <a:spcPct val="115000"/>
                        </a:lnSpc>
                        <a:spcBef>
                          <a:spcPts val="0"/>
                        </a:spcBef>
                        <a:spcAft>
                          <a:spcPts val="0"/>
                        </a:spcAft>
                        <a:buFont typeface="Symbol"/>
                        <a:buChar char=""/>
                      </a:pPr>
                      <a:r>
                        <a:rPr lang="fa-IR" sz="1600" dirty="0">
                          <a:latin typeface="Agency FB"/>
                          <a:ea typeface="Calibri"/>
                          <a:cs typeface="B Mitra" pitchFamily="2" charset="-78"/>
                        </a:rPr>
                        <a:t>آی یو دی اندازه کوچکی دارد و فشاری به هیچ ناحیه ای از بدن مانند استخوان، ساق پا، ران و کمر وارد نمی آورد </a:t>
                      </a:r>
                      <a:endParaRPr lang="en-US" sz="1600" dirty="0">
                        <a:latin typeface="Calibri"/>
                        <a:ea typeface="Calibri"/>
                        <a:cs typeface="B Mitra" pitchFamily="2" charset="-78"/>
                      </a:endParaRPr>
                    </a:p>
                    <a:p>
                      <a:pPr marL="53975" marR="0" lvl="0" indent="-53975" algn="justLow" rtl="1">
                        <a:lnSpc>
                          <a:spcPct val="115000"/>
                        </a:lnSpc>
                        <a:spcBef>
                          <a:spcPts val="0"/>
                        </a:spcBef>
                        <a:spcAft>
                          <a:spcPts val="0"/>
                        </a:spcAft>
                        <a:buFont typeface="Symbol"/>
                        <a:buChar char=""/>
                      </a:pPr>
                      <a:r>
                        <a:rPr lang="fa-IR" sz="1600" dirty="0">
                          <a:latin typeface="Agency FB"/>
                          <a:ea typeface="Calibri"/>
                          <a:cs typeface="B Mitra" pitchFamily="2" charset="-78"/>
                        </a:rPr>
                        <a:t>آی یو دی به دلیل اینکه نگرانی حاملگی نا خواسته را از بین می برد. تنها میل جنسی را کم نمی کند.</a:t>
                      </a:r>
                      <a:endParaRPr lang="en-US" sz="1600" dirty="0">
                        <a:latin typeface="Calibri"/>
                        <a:ea typeface="Calibri"/>
                        <a:cs typeface="B Mitra" pitchFamily="2" charset="-78"/>
                      </a:endParaRPr>
                    </a:p>
                    <a:p>
                      <a:pPr marL="53975" marR="0" lvl="0" indent="-53975" algn="justLow" rtl="1">
                        <a:lnSpc>
                          <a:spcPct val="115000"/>
                        </a:lnSpc>
                        <a:spcBef>
                          <a:spcPts val="0"/>
                        </a:spcBef>
                        <a:spcAft>
                          <a:spcPts val="0"/>
                        </a:spcAft>
                        <a:buFont typeface="Symbol"/>
                        <a:buChar char=""/>
                      </a:pPr>
                      <a:r>
                        <a:rPr lang="fa-IR" sz="1600" dirty="0">
                          <a:latin typeface="Agency FB"/>
                          <a:ea typeface="Calibri"/>
                          <a:cs typeface="B Mitra" pitchFamily="2" charset="-78"/>
                        </a:rPr>
                        <a:t>مشکل کم خونی در معاینه های دوره ای  آی یو دی بررسی می شود و اگر وجود داشته باشد راحت با قرص آهن درمان می شود و .......سایر موارد ذکر شده در بخش باورها (از ص 17- 24)</a:t>
                      </a:r>
                      <a:endParaRPr lang="en-US" sz="1600" dirty="0">
                        <a:latin typeface="Calibri"/>
                        <a:ea typeface="Calibri"/>
                        <a:cs typeface="B Mitra" pitchFamily="2" charset="-78"/>
                      </a:endParaRPr>
                    </a:p>
                    <a:p>
                      <a:pPr marL="457200" marR="0" algn="justLow" rtl="1">
                        <a:lnSpc>
                          <a:spcPct val="115000"/>
                        </a:lnSpc>
                        <a:spcBef>
                          <a:spcPts val="0"/>
                        </a:spcBef>
                        <a:spcAft>
                          <a:spcPts val="0"/>
                        </a:spcAft>
                      </a:pPr>
                      <a:r>
                        <a:rPr lang="fa-IR" sz="1600" dirty="0">
                          <a:latin typeface="Agency FB"/>
                          <a:ea typeface="Calibri"/>
                          <a:cs typeface="B Mitra" pitchFamily="2" charset="-78"/>
                        </a:rPr>
                        <a:t>در بخش پرسش ها </a:t>
                      </a:r>
                      <a:endParaRPr lang="en-US" sz="1600" dirty="0">
                        <a:latin typeface="Calibri"/>
                        <a:ea typeface="Calibri"/>
                        <a:cs typeface="B Mitra" pitchFamily="2" charset="-78"/>
                      </a:endParaRPr>
                    </a:p>
                    <a:p>
                      <a:pPr marL="0" marR="0" lvl="0" indent="0" algn="justLow" rtl="1">
                        <a:lnSpc>
                          <a:spcPct val="115000"/>
                        </a:lnSpc>
                        <a:spcBef>
                          <a:spcPts val="0"/>
                        </a:spcBef>
                        <a:spcAft>
                          <a:spcPts val="0"/>
                        </a:spcAft>
                        <a:buFont typeface="Symbol"/>
                        <a:buChar char=""/>
                      </a:pPr>
                      <a:r>
                        <a:rPr lang="fa-IR" sz="1600" dirty="0">
                          <a:latin typeface="Agency FB"/>
                          <a:ea typeface="Calibri"/>
                          <a:cs typeface="B Mitra" pitchFamily="2" charset="-78"/>
                        </a:rPr>
                        <a:t>اگر فرد استفاده کننده دچار خونریزی شدید بشود و برای درمان مراجعه نکند، ممکن است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endParaRPr lang="ar-SA" sz="1600" dirty="0">
                        <a:latin typeface="Agency FB"/>
                        <a:ea typeface="Calibri"/>
                        <a:cs typeface="B Mitra" pitchFamily="2" charset="-78"/>
                      </a:endParaRPr>
                    </a:p>
                    <a:p>
                      <a:pPr marL="1588" marR="0" lvl="0" indent="-1588" algn="justLow" rtl="1">
                        <a:lnSpc>
                          <a:spcPct val="115000"/>
                        </a:lnSpc>
                        <a:spcBef>
                          <a:spcPts val="0"/>
                        </a:spcBef>
                        <a:spcAft>
                          <a:spcPts val="0"/>
                        </a:spcAft>
                        <a:buFont typeface="Arial" pitchFamily="34" charset="0"/>
                        <a:buChar char="•"/>
                        <a:tabLst>
                          <a:tab pos="53975" algn="l"/>
                        </a:tabLst>
                      </a:pPr>
                      <a:r>
                        <a:rPr lang="fa-IR" sz="1600" dirty="0" smtClean="0">
                          <a:latin typeface="Agency FB"/>
                          <a:ea typeface="Calibri"/>
                          <a:cs typeface="B Mitra" pitchFamily="2" charset="-78"/>
                        </a:rPr>
                        <a:t> تمامی </a:t>
                      </a:r>
                      <a:r>
                        <a:rPr lang="fa-IR" sz="1600" dirty="0">
                          <a:latin typeface="Agency FB"/>
                          <a:ea typeface="Calibri"/>
                          <a:cs typeface="B Mitra" pitchFamily="2" charset="-78"/>
                        </a:rPr>
                        <a:t>پاسخ های ارائه شده در خصوص عوارض آی یو دی، بر عدم ضرر و زیان استفاده از این وسیله پیشگیری اشاره کرده است. در صورتی که قائدتاً این روش نیز همانند سایر روش </a:t>
                      </a:r>
                      <a:r>
                        <a:rPr lang="fa-IR" sz="1600" dirty="0" smtClean="0">
                          <a:latin typeface="Agency FB"/>
                          <a:ea typeface="Calibri"/>
                          <a:cs typeface="B Mitra" pitchFamily="2" charset="-78"/>
                        </a:rPr>
                        <a:t>های </a:t>
                      </a:r>
                      <a:r>
                        <a:rPr lang="fa-IR" sz="1600" dirty="0">
                          <a:latin typeface="Agency FB"/>
                          <a:ea typeface="Calibri"/>
                          <a:cs typeface="B Mitra" pitchFamily="2" charset="-78"/>
                        </a:rPr>
                        <a:t>پیشگیری عوارضی را با خود به همراه دارد</a:t>
                      </a:r>
                      <a:r>
                        <a:rPr lang="fa-IR" sz="1600" dirty="0" smtClean="0">
                          <a:latin typeface="Agency FB"/>
                          <a:ea typeface="Calibri"/>
                          <a:cs typeface="B Mitra" pitchFamily="2" charset="-78"/>
                        </a:rPr>
                        <a:t>. از جمله افزايش خونريزي ‌ماهيانه</a:t>
                      </a:r>
                      <a:r>
                        <a:rPr lang="fa-IR" sz="1600" baseline="0" dirty="0" smtClean="0">
                          <a:latin typeface="Agency FB"/>
                          <a:ea typeface="Calibri"/>
                          <a:cs typeface="B Mitra" pitchFamily="2" charset="-78"/>
                        </a:rPr>
                        <a:t> كه براي افراد داراي كم خوني مضر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127</a:t>
            </a:fld>
            <a:endParaRPr lang="en-US"/>
          </a:p>
        </p:txBody>
      </p:sp>
      <p:pic>
        <p:nvPicPr>
          <p:cNvPr id="6" name="Picture 2"/>
          <p:cNvPicPr>
            <a:picLocks noChangeAspect="1" noChangeArrowheads="1"/>
          </p:cNvPicPr>
          <p:nvPr/>
        </p:nvPicPr>
        <p:blipFill>
          <a:blip r:embed="rId2"/>
          <a:srcRect/>
          <a:stretch>
            <a:fillRect/>
          </a:stretch>
        </p:blipFill>
        <p:spPr bwMode="auto">
          <a:xfrm>
            <a:off x="0" y="4572008"/>
            <a:ext cx="1500165" cy="2285992"/>
          </a:xfrm>
          <a:prstGeom prst="rect">
            <a:avLst/>
          </a:prstGeom>
          <a:noFill/>
          <a:ln w="9525">
            <a:noFill/>
            <a:miter lim="800000"/>
            <a:headEnd/>
            <a:tailEnd/>
          </a:ln>
          <a:effectLst/>
        </p:spPr>
      </p:pic>
      <p:pic>
        <p:nvPicPr>
          <p:cNvPr id="7" name="Picture 2"/>
          <p:cNvPicPr>
            <a:picLocks noChangeAspect="1" noChangeArrowheads="1"/>
          </p:cNvPicPr>
          <p:nvPr/>
        </p:nvPicPr>
        <p:blipFill>
          <a:blip r:embed="rId2"/>
          <a:srcRect/>
          <a:stretch>
            <a:fillRect/>
          </a:stretch>
        </p:blipFill>
        <p:spPr bwMode="auto">
          <a:xfrm>
            <a:off x="0" y="2357430"/>
            <a:ext cx="1500165" cy="2285992"/>
          </a:xfrm>
          <a:prstGeom prst="rect">
            <a:avLst/>
          </a:prstGeom>
          <a:noFill/>
          <a:ln w="9525">
            <a:noFill/>
            <a:miter lim="800000"/>
            <a:headEnd/>
            <a:tailEnd/>
          </a:ln>
          <a:effectLst/>
        </p:spPr>
      </p:pic>
      <p:pic>
        <p:nvPicPr>
          <p:cNvPr id="8" name="Picture 2"/>
          <p:cNvPicPr>
            <a:picLocks noChangeAspect="1" noChangeArrowheads="1"/>
          </p:cNvPicPr>
          <p:nvPr/>
        </p:nvPicPr>
        <p:blipFill>
          <a:blip r:embed="rId2"/>
          <a:srcRect/>
          <a:stretch>
            <a:fillRect/>
          </a:stretch>
        </p:blipFill>
        <p:spPr bwMode="auto">
          <a:xfrm>
            <a:off x="0" y="0"/>
            <a:ext cx="1500165" cy="23574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43042" y="541991"/>
          <a:ext cx="7329511" cy="4136136"/>
        </p:xfrm>
        <a:graphic>
          <a:graphicData uri="http://schemas.openxmlformats.org/drawingml/2006/table">
            <a:tbl>
              <a:tblPr rtl="1"/>
              <a:tblGrid>
                <a:gridCol w="556235"/>
                <a:gridCol w="3354581"/>
                <a:gridCol w="3418695"/>
              </a:tblGrid>
              <a:tr h="165771">
                <a:tc gridSpan="3">
                  <a:txBody>
                    <a:bodyPr/>
                    <a:lstStyle/>
                    <a:p>
                      <a:pPr marL="0" marR="0" algn="ctr" rtl="1">
                        <a:lnSpc>
                          <a:spcPct val="115000"/>
                        </a:lnSpc>
                        <a:spcBef>
                          <a:spcPts val="0"/>
                        </a:spcBef>
                        <a:spcAft>
                          <a:spcPts val="0"/>
                        </a:spcAft>
                      </a:pPr>
                      <a:r>
                        <a:rPr lang="fa-IR" sz="1400" dirty="0">
                          <a:latin typeface="Agency FB"/>
                          <a:ea typeface="Calibri"/>
                          <a:cs typeface="B Titr"/>
                        </a:rPr>
                        <a:t>آی یو دی : باورها و </a:t>
                      </a:r>
                      <a:r>
                        <a:rPr lang="fa-IR" sz="1400" dirty="0" smtClean="0">
                          <a:latin typeface="Agency FB"/>
                          <a:ea typeface="Calibri"/>
                          <a:cs typeface="B Titr"/>
                        </a:rPr>
                        <a:t>پرسشها</a:t>
                      </a:r>
                      <a:endParaRPr lang="en-US" sz="1400" dirty="0">
                        <a:latin typeface="Calibri"/>
                        <a:ea typeface="Calibri"/>
                        <a:cs typeface="Arial"/>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69877">
                <a:tc>
                  <a:txBody>
                    <a:bodyPr/>
                    <a:lstStyle/>
                    <a:p>
                      <a:pPr marL="0" marR="0" algn="ctr" rtl="1">
                        <a:lnSpc>
                          <a:spcPct val="115000"/>
                        </a:lnSpc>
                        <a:spcBef>
                          <a:spcPts val="0"/>
                        </a:spcBef>
                        <a:spcAft>
                          <a:spcPts val="0"/>
                        </a:spcAft>
                      </a:pPr>
                      <a:r>
                        <a:rPr lang="fa-IR" sz="1400">
                          <a:latin typeface="Agency FB"/>
                          <a:ea typeface="Calibri"/>
                          <a:cs typeface="B Titr"/>
                        </a:rPr>
                        <a:t>ردیف</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نکات  ذکر شده</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ملاحظات</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541">
                <a:tc>
                  <a:txBody>
                    <a:bodyPr/>
                    <a:lstStyle/>
                    <a:p>
                      <a:pPr marL="0" marR="0" algn="ctr" rtl="1">
                        <a:lnSpc>
                          <a:spcPct val="115000"/>
                        </a:lnSpc>
                        <a:spcBef>
                          <a:spcPts val="0"/>
                        </a:spcBef>
                        <a:spcAft>
                          <a:spcPts val="0"/>
                        </a:spcAft>
                      </a:pPr>
                      <a:r>
                        <a:rPr lang="fa-IR" sz="1400" dirty="0">
                          <a:latin typeface="Agency FB"/>
                          <a:ea typeface="Calibri"/>
                          <a:cs typeface="B Lotus"/>
                        </a:rPr>
                        <a:t>5</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 </a:t>
                      </a:r>
                      <a:r>
                        <a:rPr lang="ar-SA" sz="1600" dirty="0" smtClean="0">
                          <a:latin typeface="Agency FB"/>
                          <a:ea typeface="Calibri"/>
                          <a:cs typeface="B Mitra" pitchFamily="2" charset="-78"/>
                        </a:rPr>
                        <a:t>در بخش مربوط به فتوی مراجع یک نکته کلی حائز اهمیت است:</a:t>
                      </a:r>
                      <a:r>
                        <a:rPr lang="fa-IR" sz="1600" dirty="0" smtClean="0">
                          <a:latin typeface="Agency FB"/>
                          <a:ea typeface="Calibri"/>
                          <a:cs typeface="B Mitra" pitchFamily="2" charset="-78"/>
                        </a:rPr>
                        <a:t> به عنوان ضرورت استفاده از اين روش فتواي لمس و نظر حرام ناديده گرفته شده</a:t>
                      </a:r>
                      <a:r>
                        <a:rPr lang="fa-IR" sz="1600" baseline="0" dirty="0" smtClean="0">
                          <a:latin typeface="Agency FB"/>
                          <a:ea typeface="Calibri"/>
                          <a:cs typeface="B Mitra" pitchFamily="2" charset="-78"/>
                        </a:rPr>
                        <a:t>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 در مباحث ارائه شده در خصوص استفتائات، اکثر مراجع به جهت شرایط خاص،  براي گذاشتن آی یو دی بر ضرورت تأکید کرده اند. آیا پیشگیری از بارداری به این</a:t>
                      </a:r>
                      <a:r>
                        <a:rPr lang="fa-IR" sz="1600" baseline="0" dirty="0" smtClean="0">
                          <a:latin typeface="Agency FB"/>
                          <a:ea typeface="Calibri"/>
                          <a:cs typeface="B Mitra" pitchFamily="2" charset="-78"/>
                        </a:rPr>
                        <a:t> روش</a:t>
                      </a:r>
                      <a:r>
                        <a:rPr lang="fa-IR" sz="1600" dirty="0" smtClean="0">
                          <a:latin typeface="Agency FB"/>
                          <a:ea typeface="Calibri"/>
                          <a:cs typeface="B Mitra" pitchFamily="2" charset="-78"/>
                        </a:rPr>
                        <a:t>، و عوارض خاص ناشی از آن،</a:t>
                      </a:r>
                      <a:r>
                        <a:rPr lang="fa-IR" sz="1600" baseline="0" dirty="0" smtClean="0">
                          <a:latin typeface="Agency FB"/>
                          <a:ea typeface="Calibri"/>
                          <a:cs typeface="B Mitra" pitchFamily="2" charset="-78"/>
                        </a:rPr>
                        <a:t> </a:t>
                      </a:r>
                      <a:r>
                        <a:rPr lang="fa-IR" sz="1600" dirty="0" smtClean="0">
                          <a:latin typeface="Agency FB"/>
                          <a:ea typeface="Calibri"/>
                          <a:cs typeface="B Mitra" pitchFamily="2" charset="-78"/>
                        </a:rPr>
                        <a:t>ضروری بودن استفاده از آن را تبیین می کند؟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4622">
                <a:tc>
                  <a:txBody>
                    <a:bodyPr/>
                    <a:lstStyle/>
                    <a:p>
                      <a:pPr marL="0" marR="0" algn="ctr" rtl="1">
                        <a:lnSpc>
                          <a:spcPct val="115000"/>
                        </a:lnSpc>
                        <a:spcBef>
                          <a:spcPts val="0"/>
                        </a:spcBef>
                        <a:spcAft>
                          <a:spcPts val="0"/>
                        </a:spcAft>
                      </a:pPr>
                      <a:r>
                        <a:rPr lang="fa-IR" sz="1400" dirty="0" smtClean="0">
                          <a:latin typeface="Agency FB"/>
                          <a:ea typeface="Calibri"/>
                          <a:cs typeface="B Lotus"/>
                        </a:rPr>
                        <a:t>6</a:t>
                      </a:r>
                      <a:endParaRPr lang="fa-IR" sz="1400" dirty="0">
                        <a:latin typeface="Agency FB"/>
                        <a:ea typeface="Calibri"/>
                        <a:cs typeface="B Lotus"/>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pPr>
                      <a:r>
                        <a:rPr lang="ar-SA" sz="1600" b="1" dirty="0">
                          <a:latin typeface="Agency FB"/>
                          <a:ea typeface="Calibri"/>
                          <a:cs typeface="B Mitra" pitchFamily="2" charset="-78"/>
                        </a:rPr>
                        <a:t>در بخش پرسش ها </a:t>
                      </a:r>
                      <a:endParaRPr lang="fa-IR" sz="1600" b="1" dirty="0" smtClean="0">
                        <a:latin typeface="Calibri"/>
                        <a:ea typeface="Calibri"/>
                        <a:cs typeface="B Mitra" pitchFamily="2" charset="-78"/>
                      </a:endParaRPr>
                    </a:p>
                    <a:p>
                      <a:pPr marL="0" marR="0" algn="justLow" rtl="1">
                        <a:lnSpc>
                          <a:spcPct val="115000"/>
                        </a:lnSpc>
                        <a:spcBef>
                          <a:spcPts val="0"/>
                        </a:spcBef>
                        <a:spcAft>
                          <a:spcPts val="0"/>
                        </a:spcAft>
                        <a:buFont typeface="Arial" pitchFamily="34" charset="0"/>
                        <a:buChar char="•"/>
                      </a:pPr>
                      <a:r>
                        <a:rPr kumimoji="0" lang="fa-IR" sz="1600" kern="1200" dirty="0" smtClean="0">
                          <a:solidFill>
                            <a:schemeClr val="tx1"/>
                          </a:solidFill>
                          <a:latin typeface="Agency FB"/>
                          <a:ea typeface="Calibri"/>
                          <a:cs typeface="B Mitra" pitchFamily="2" charset="-78"/>
                        </a:rPr>
                        <a:t>  باید </a:t>
                      </a:r>
                      <a:r>
                        <a:rPr kumimoji="0" lang="fa-IR" sz="1600" kern="1200" dirty="0">
                          <a:solidFill>
                            <a:schemeClr val="tx1"/>
                          </a:solidFill>
                          <a:latin typeface="Agency FB"/>
                          <a:ea typeface="Calibri"/>
                          <a:cs typeface="B Mitra" pitchFamily="2" charset="-78"/>
                        </a:rPr>
                        <a:t>در نظر داشت که آی یو دی روشی برای بهبود و ارتقای سلامت </a:t>
                      </a:r>
                      <a:r>
                        <a:rPr kumimoji="0" lang="fa-IR" sz="1600" kern="1200" dirty="0" smtClean="0">
                          <a:solidFill>
                            <a:schemeClr val="tx1"/>
                          </a:solidFill>
                          <a:latin typeface="Agency FB"/>
                          <a:ea typeface="Calibri"/>
                          <a:cs typeface="B Mitra" pitchFamily="2" charset="-78"/>
                        </a:rPr>
                        <a:t>خانواده يا </a:t>
                      </a:r>
                      <a:r>
                        <a:rPr kumimoji="0" lang="fa-IR" sz="1600" kern="1200" dirty="0">
                          <a:solidFill>
                            <a:schemeClr val="tx1"/>
                          </a:solidFill>
                          <a:latin typeface="Agency FB"/>
                          <a:ea typeface="Calibri"/>
                          <a:cs typeface="B Mitra" pitchFamily="2" charset="-78"/>
                        </a:rPr>
                        <a:t>جلوگیری از حاملگی های نا خواسته و پر خطر است بنابراین خود آی یو دی نباید برای سلامت فرد خطری ایجاد </a:t>
                      </a:r>
                      <a:r>
                        <a:rPr kumimoji="0" lang="fa-IR" sz="1600" kern="1200" dirty="0" smtClean="0">
                          <a:solidFill>
                            <a:schemeClr val="tx1"/>
                          </a:solidFill>
                          <a:latin typeface="Agency FB"/>
                          <a:ea typeface="Calibri"/>
                          <a:cs typeface="B Mitra" pitchFamily="2" charset="-78"/>
                        </a:rPr>
                        <a:t>کند.</a:t>
                      </a:r>
                    </a:p>
                    <a:p>
                      <a:pPr marL="0" marR="0" algn="justLow" rtl="1">
                        <a:lnSpc>
                          <a:spcPct val="115000"/>
                        </a:lnSpc>
                        <a:spcBef>
                          <a:spcPts val="0"/>
                        </a:spcBef>
                        <a:spcAft>
                          <a:spcPts val="0"/>
                        </a:spcAft>
                        <a:buFont typeface="Arial" pitchFamily="34" charset="0"/>
                        <a:buChar char="•"/>
                      </a:pPr>
                      <a:r>
                        <a:rPr kumimoji="0" lang="fa-IR" sz="1600" kern="1200" dirty="0" smtClean="0">
                          <a:solidFill>
                            <a:schemeClr val="tx1"/>
                          </a:solidFill>
                          <a:latin typeface="Agency FB"/>
                          <a:ea typeface="Calibri"/>
                          <a:cs typeface="B Mitra" pitchFamily="2" charset="-78"/>
                        </a:rPr>
                        <a:t> گذاشتن آی </a:t>
                      </a:r>
                      <a:r>
                        <a:rPr kumimoji="0" lang="fa-IR" sz="1600" kern="1200" dirty="0">
                          <a:solidFill>
                            <a:schemeClr val="tx1"/>
                          </a:solidFill>
                          <a:latin typeface="Agency FB"/>
                          <a:ea typeface="Calibri"/>
                          <a:cs typeface="B Mitra" pitchFamily="2" charset="-78"/>
                        </a:rPr>
                        <a:t>یو دی </a:t>
                      </a:r>
                      <a:r>
                        <a:rPr kumimoji="0" lang="fa-IR" sz="1600" kern="1200" dirty="0" smtClean="0">
                          <a:solidFill>
                            <a:schemeClr val="tx1"/>
                          </a:solidFill>
                          <a:latin typeface="Agency FB"/>
                          <a:ea typeface="Calibri"/>
                          <a:cs typeface="B Mitra" pitchFamily="2" charset="-78"/>
                        </a:rPr>
                        <a:t>را </a:t>
                      </a:r>
                      <a:r>
                        <a:rPr kumimoji="0" lang="fa-IR" sz="1600" kern="1200" dirty="0">
                          <a:solidFill>
                            <a:schemeClr val="tx1"/>
                          </a:solidFill>
                          <a:latin typeface="Agency FB"/>
                          <a:ea typeface="Calibri"/>
                          <a:cs typeface="B Mitra" pitchFamily="2" charset="-78"/>
                        </a:rPr>
                        <a:t>ماماهای تحصیلکرده، با تجربه و دوره دیده انجام می دهند بنابر این بطور کلی مشکلی در انجام این کار وجود ندارد.</a:t>
                      </a:r>
                      <a:endParaRPr kumimoji="0" lang="en-US" sz="1600" kern="1200" dirty="0">
                        <a:solidFill>
                          <a:schemeClr val="tx1"/>
                        </a:solidFill>
                        <a:latin typeface="Agency FB"/>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buFont typeface="Arial" pitchFamily="34" charset="0"/>
                        <a:buChar char="•"/>
                      </a:pPr>
                      <a:r>
                        <a:rPr kumimoji="0" lang="fa-IR" sz="1600" kern="1200" baseline="0" dirty="0" smtClean="0">
                          <a:solidFill>
                            <a:schemeClr val="tx1"/>
                          </a:solidFill>
                          <a:latin typeface="Agency FB"/>
                          <a:ea typeface="Calibri"/>
                          <a:cs typeface="B Mitra" pitchFamily="2" charset="-78"/>
                          <a:sym typeface="Wingdings 2"/>
                        </a:rPr>
                        <a:t> ا</a:t>
                      </a:r>
                      <a:r>
                        <a:rPr lang="fa-IR" sz="1600" dirty="0" smtClean="0">
                          <a:latin typeface="Agency FB"/>
                          <a:ea typeface="Calibri"/>
                          <a:cs typeface="B Mitra" pitchFamily="2" charset="-78"/>
                        </a:rPr>
                        <a:t>گر عوارض </a:t>
                      </a:r>
                      <a:r>
                        <a:rPr lang="fa-IR" sz="1600" dirty="0">
                          <a:latin typeface="Agency FB"/>
                          <a:ea typeface="Calibri"/>
                          <a:cs typeface="B Mitra" pitchFamily="2" charset="-78"/>
                        </a:rPr>
                        <a:t>ندارد پس چرا خونریزی </a:t>
                      </a:r>
                      <a:r>
                        <a:rPr lang="fa-IR" sz="1600" dirty="0" smtClean="0">
                          <a:latin typeface="Agency FB"/>
                          <a:ea typeface="Calibri"/>
                          <a:cs typeface="B Mitra" pitchFamily="2" charset="-78"/>
                        </a:rPr>
                        <a:t>؟</a:t>
                      </a:r>
                    </a:p>
                    <a:p>
                      <a:pPr marL="0" marR="0" algn="justLow" rtl="1">
                        <a:lnSpc>
                          <a:spcPct val="115000"/>
                        </a:lnSpc>
                        <a:spcBef>
                          <a:spcPts val="0"/>
                        </a:spcBef>
                        <a:spcAft>
                          <a:spcPts val="0"/>
                        </a:spcAft>
                      </a:pPr>
                      <a:endParaRPr lang="fa-IR" sz="1600" dirty="0" smtClean="0">
                        <a:latin typeface="Agency FB"/>
                        <a:ea typeface="Calibri"/>
                        <a:cs typeface="B Mitra" pitchFamily="2" charset="-78"/>
                      </a:endParaRPr>
                    </a:p>
                    <a:p>
                      <a:pPr marL="0" marR="0" algn="justLow" rtl="1">
                        <a:lnSpc>
                          <a:spcPct val="115000"/>
                        </a:lnSpc>
                        <a:spcBef>
                          <a:spcPts val="0"/>
                        </a:spcBef>
                        <a:spcAft>
                          <a:spcPts val="0"/>
                        </a:spcAft>
                      </a:pPr>
                      <a:endParaRPr lang="fa-IR" sz="1600" dirty="0" smtClean="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128</a:t>
            </a:fld>
            <a:endParaRPr lang="en-US"/>
          </a:p>
        </p:txBody>
      </p:sp>
      <p:pic>
        <p:nvPicPr>
          <p:cNvPr id="6" name="Picture 2"/>
          <p:cNvPicPr>
            <a:picLocks noChangeAspect="1" noChangeArrowheads="1"/>
          </p:cNvPicPr>
          <p:nvPr/>
        </p:nvPicPr>
        <p:blipFill>
          <a:blip r:embed="rId2"/>
          <a:srcRect/>
          <a:stretch>
            <a:fillRect/>
          </a:stretch>
        </p:blipFill>
        <p:spPr bwMode="auto">
          <a:xfrm>
            <a:off x="0" y="4572008"/>
            <a:ext cx="1500165" cy="2285992"/>
          </a:xfrm>
          <a:prstGeom prst="rect">
            <a:avLst/>
          </a:prstGeom>
          <a:noFill/>
          <a:ln w="9525">
            <a:noFill/>
            <a:miter lim="800000"/>
            <a:headEnd/>
            <a:tailEnd/>
          </a:ln>
          <a:effectLst/>
        </p:spPr>
      </p:pic>
      <p:pic>
        <p:nvPicPr>
          <p:cNvPr id="7" name="Picture 2"/>
          <p:cNvPicPr>
            <a:picLocks noChangeAspect="1" noChangeArrowheads="1"/>
          </p:cNvPicPr>
          <p:nvPr/>
        </p:nvPicPr>
        <p:blipFill>
          <a:blip r:embed="rId2"/>
          <a:srcRect/>
          <a:stretch>
            <a:fillRect/>
          </a:stretch>
        </p:blipFill>
        <p:spPr bwMode="auto">
          <a:xfrm>
            <a:off x="0" y="2357430"/>
            <a:ext cx="1500165" cy="2285992"/>
          </a:xfrm>
          <a:prstGeom prst="rect">
            <a:avLst/>
          </a:prstGeom>
          <a:noFill/>
          <a:ln w="9525">
            <a:noFill/>
            <a:miter lim="800000"/>
            <a:headEnd/>
            <a:tailEnd/>
          </a:ln>
          <a:effectLst/>
        </p:spPr>
      </p:pic>
      <p:pic>
        <p:nvPicPr>
          <p:cNvPr id="8" name="Picture 2"/>
          <p:cNvPicPr>
            <a:picLocks noChangeAspect="1" noChangeArrowheads="1"/>
          </p:cNvPicPr>
          <p:nvPr/>
        </p:nvPicPr>
        <p:blipFill>
          <a:blip r:embed="rId2"/>
          <a:srcRect/>
          <a:stretch>
            <a:fillRect/>
          </a:stretch>
        </p:blipFill>
        <p:spPr bwMode="auto">
          <a:xfrm>
            <a:off x="0" y="0"/>
            <a:ext cx="1500165" cy="23574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00207" y="357166"/>
          <a:ext cx="7329511" cy="5888736"/>
        </p:xfrm>
        <a:graphic>
          <a:graphicData uri="http://schemas.openxmlformats.org/drawingml/2006/table">
            <a:tbl>
              <a:tblPr rtl="1"/>
              <a:tblGrid>
                <a:gridCol w="556235"/>
                <a:gridCol w="3354581"/>
                <a:gridCol w="3418695"/>
              </a:tblGrid>
              <a:tr h="165771">
                <a:tc gridSpan="3">
                  <a:txBody>
                    <a:bodyPr/>
                    <a:lstStyle/>
                    <a:p>
                      <a:pPr marL="0" marR="0" algn="ctr" rtl="1">
                        <a:lnSpc>
                          <a:spcPct val="115000"/>
                        </a:lnSpc>
                        <a:spcBef>
                          <a:spcPts val="0"/>
                        </a:spcBef>
                        <a:spcAft>
                          <a:spcPts val="0"/>
                        </a:spcAft>
                      </a:pPr>
                      <a:r>
                        <a:rPr kumimoji="0" lang="fa-IR" sz="1800" kern="1200" dirty="0" smtClean="0">
                          <a:solidFill>
                            <a:schemeClr val="tx1"/>
                          </a:solidFill>
                          <a:latin typeface="+mn-lt"/>
                          <a:ea typeface="+mn-ea"/>
                          <a:cs typeface="B Titr" pitchFamily="2" charset="-78"/>
                        </a:rPr>
                        <a:t>قرص های پیشگیری از بارداری: باورها و پرسشها</a:t>
                      </a:r>
                      <a:endParaRPr lang="en-US" sz="1400" dirty="0">
                        <a:latin typeface="Calibri"/>
                        <a:ea typeface="Calibri"/>
                        <a:cs typeface="B Titr" pitchFamily="2" charset="-78"/>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4480">
                <a:tc>
                  <a:txBody>
                    <a:bodyPr/>
                    <a:lstStyle/>
                    <a:p>
                      <a:pPr marL="0" marR="0" algn="ctr" rtl="1">
                        <a:lnSpc>
                          <a:spcPct val="115000"/>
                        </a:lnSpc>
                        <a:spcBef>
                          <a:spcPts val="0"/>
                        </a:spcBef>
                        <a:spcAft>
                          <a:spcPts val="0"/>
                        </a:spcAft>
                      </a:pPr>
                      <a:r>
                        <a:rPr lang="fa-IR" sz="1400">
                          <a:latin typeface="Agency FB"/>
                          <a:ea typeface="Calibri"/>
                          <a:cs typeface="B Titr"/>
                        </a:rPr>
                        <a:t>ردیف</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نکات  ذکر شده</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ملاحظات</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541">
                <a:tc>
                  <a:txBody>
                    <a:bodyPr/>
                    <a:lstStyle/>
                    <a:p>
                      <a:pPr marL="0" marR="0" algn="ctr" rtl="1">
                        <a:lnSpc>
                          <a:spcPct val="115000"/>
                        </a:lnSpc>
                        <a:spcBef>
                          <a:spcPts val="0"/>
                        </a:spcBef>
                        <a:spcAft>
                          <a:spcPts val="0"/>
                        </a:spcAft>
                      </a:pPr>
                      <a:r>
                        <a:rPr lang="fa-IR" sz="1400" dirty="0">
                          <a:latin typeface="Agency FB"/>
                          <a:ea typeface="Calibri"/>
                          <a:cs typeface="B Lotus"/>
                        </a:rPr>
                        <a:t>1</a:t>
                      </a:r>
                      <a:endParaRPr lang="en-US" sz="11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Low" rtl="1">
                        <a:lnSpc>
                          <a:spcPct val="115000"/>
                        </a:lnSpc>
                        <a:spcBef>
                          <a:spcPts val="0"/>
                        </a:spcBef>
                        <a:spcAft>
                          <a:spcPts val="0"/>
                        </a:spcAft>
                        <a:buFont typeface="Symbol"/>
                        <a:buChar char=""/>
                      </a:pPr>
                      <a:r>
                        <a:rPr lang="fa-IR" sz="1600" dirty="0">
                          <a:latin typeface="Agency FB"/>
                          <a:ea typeface="Calibri"/>
                          <a:cs typeface="B Mitra" pitchFamily="2" charset="-78"/>
                        </a:rPr>
                        <a:t>افزایش سطح آگاهی جامعه در راستای اصلاح </a:t>
                      </a:r>
                      <a:r>
                        <a:rPr lang="fa-IR" sz="1600" dirty="0" smtClean="0">
                          <a:latin typeface="Agency FB"/>
                          <a:ea typeface="Calibri"/>
                          <a:cs typeface="B Mitra" pitchFamily="2" charset="-78"/>
                        </a:rPr>
                        <a:t>باورهای </a:t>
                      </a:r>
                      <a:r>
                        <a:rPr lang="fa-IR" sz="1600" dirty="0">
                          <a:latin typeface="Agency FB"/>
                          <a:ea typeface="Calibri"/>
                          <a:cs typeface="B Mitra" pitchFamily="2" charset="-78"/>
                        </a:rPr>
                        <a:t>نا درست است </a:t>
                      </a:r>
                      <a:endParaRPr lang="en-US" sz="1600" dirty="0">
                        <a:latin typeface="Calibri"/>
                        <a:ea typeface="Calibri"/>
                        <a:cs typeface="B Mitra" pitchFamily="2" charset="-78"/>
                      </a:endParaRPr>
                    </a:p>
                    <a:p>
                      <a:pPr marL="342900" marR="0" lvl="0" indent="-342900" algn="justLow" rtl="1">
                        <a:lnSpc>
                          <a:spcPct val="115000"/>
                        </a:lnSpc>
                        <a:spcBef>
                          <a:spcPts val="0"/>
                        </a:spcBef>
                        <a:spcAft>
                          <a:spcPts val="0"/>
                        </a:spcAft>
                        <a:buFont typeface="Symbol"/>
                        <a:buChar char=""/>
                      </a:pPr>
                      <a:r>
                        <a:rPr lang="fa-IR" sz="1600" dirty="0">
                          <a:latin typeface="Agency FB"/>
                          <a:ea typeface="Calibri"/>
                          <a:cs typeface="B Mitra" pitchFamily="2" charset="-78"/>
                        </a:rPr>
                        <a:t>افزایش سطح آگاهی جامعه نسبت به این باورها و پرسش ها، قطعاً سبب رویکرد بهتر آنان به خدمات شده و نیاز بر آورده نشده خدمات تنظیم خانواده را کاهش می دهد.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 آیا </a:t>
                      </a:r>
                      <a:r>
                        <a:rPr lang="fa-IR" sz="1600" dirty="0">
                          <a:latin typeface="Agency FB"/>
                          <a:ea typeface="Calibri"/>
                          <a:cs typeface="B Mitra" pitchFamily="2" charset="-78"/>
                        </a:rPr>
                        <a:t>تشویق جامعه به استفاده از روش های پیشگیری، افزایش سطح آگاهی در راستای اصلاح باورهای نادرست است؟ ضمن اینکه تبلیغات و کوتاهی در تبیین عوارض استفاده از وسایل پیشگیری سبب رویکرد بهتر افراد به این خدمات </a:t>
                      </a:r>
                      <a:r>
                        <a:rPr lang="fa-IR" sz="1600" dirty="0" smtClean="0">
                          <a:latin typeface="Agency FB"/>
                          <a:ea typeface="Calibri"/>
                          <a:cs typeface="B Mitra" pitchFamily="2" charset="-78"/>
                        </a:rPr>
                        <a:t>می‌شود </a:t>
                      </a:r>
                      <a:r>
                        <a:rPr lang="fa-IR" sz="1600" dirty="0">
                          <a:latin typeface="Agency FB"/>
                          <a:ea typeface="Calibri"/>
                          <a:cs typeface="B Mitra" pitchFamily="2" charset="-78"/>
                        </a:rPr>
                        <a:t>نه افزایش سطح آگاهی ایشان.</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020">
                <a:tc>
                  <a:txBody>
                    <a:bodyPr/>
                    <a:lstStyle/>
                    <a:p>
                      <a:pPr marL="0" marR="0" algn="ctr" rtl="1">
                        <a:lnSpc>
                          <a:spcPct val="115000"/>
                        </a:lnSpc>
                        <a:spcBef>
                          <a:spcPts val="0"/>
                        </a:spcBef>
                        <a:spcAft>
                          <a:spcPts val="0"/>
                        </a:spcAft>
                      </a:pPr>
                      <a:r>
                        <a:rPr lang="fa-IR" sz="1400">
                          <a:latin typeface="Agency FB"/>
                          <a:ea typeface="Calibri"/>
                          <a:cs typeface="B Lotus"/>
                        </a:rPr>
                        <a:t>2</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Low" rtl="1">
                        <a:lnSpc>
                          <a:spcPct val="115000"/>
                        </a:lnSpc>
                        <a:spcBef>
                          <a:spcPts val="0"/>
                        </a:spcBef>
                        <a:spcAft>
                          <a:spcPts val="0"/>
                        </a:spcAft>
                        <a:buFont typeface="Symbol"/>
                        <a:buNone/>
                      </a:pPr>
                      <a:r>
                        <a:rPr lang="fa-IR" sz="1600" b="1" dirty="0">
                          <a:latin typeface="Agency FB"/>
                          <a:ea typeface="Calibri"/>
                          <a:cs typeface="B Mitra" pitchFamily="2" charset="-78"/>
                        </a:rPr>
                        <a:t>در بخش باورها : </a:t>
                      </a:r>
                      <a:endParaRPr lang="fa-IR" sz="1600" b="1" dirty="0" smtClean="0">
                        <a:latin typeface="Agency FB"/>
                        <a:ea typeface="Calibri"/>
                        <a:cs typeface="B Mitra" pitchFamily="2" charset="-78"/>
                      </a:endParaRPr>
                    </a:p>
                    <a:p>
                      <a:pPr marL="342900" marR="0" lvl="0" indent="-342900" algn="justLow" rtl="1">
                        <a:lnSpc>
                          <a:spcPct val="115000"/>
                        </a:lnSpc>
                        <a:spcBef>
                          <a:spcPts val="0"/>
                        </a:spcBef>
                        <a:spcAft>
                          <a:spcPts val="0"/>
                        </a:spcAft>
                        <a:buFont typeface="Symbol"/>
                        <a:buChar char=""/>
                      </a:pPr>
                      <a:r>
                        <a:rPr lang="fa-IR" sz="1600" dirty="0" smtClean="0">
                          <a:latin typeface="Agency FB"/>
                          <a:ea typeface="Calibri"/>
                          <a:cs typeface="B Mitra" pitchFamily="2" charset="-78"/>
                        </a:rPr>
                        <a:t>قرص </a:t>
                      </a:r>
                      <a:r>
                        <a:rPr lang="fa-IR" sz="1600" dirty="0">
                          <a:latin typeface="Agency FB"/>
                          <a:ea typeface="Calibri"/>
                          <a:cs typeface="B Mitra" pitchFamily="2" charset="-78"/>
                        </a:rPr>
                        <a:t>های پیشگیری از بارداری ترکیبی و سلامت فرد </a:t>
                      </a:r>
                      <a:endParaRPr lang="en-US" sz="1600" dirty="0">
                        <a:latin typeface="Calibri"/>
                        <a:ea typeface="Calibri"/>
                        <a:cs typeface="B Mitra" pitchFamily="2" charset="-78"/>
                      </a:endParaRPr>
                    </a:p>
                    <a:p>
                      <a:pPr marL="342900" marR="0" lvl="0" indent="-342900" algn="justLow" rtl="1">
                        <a:lnSpc>
                          <a:spcPct val="115000"/>
                        </a:lnSpc>
                        <a:spcBef>
                          <a:spcPts val="0"/>
                        </a:spcBef>
                        <a:spcAft>
                          <a:spcPts val="0"/>
                        </a:spcAft>
                        <a:buFont typeface="Symbol"/>
                        <a:buChar char=""/>
                      </a:pPr>
                      <a:r>
                        <a:rPr lang="fa-IR" sz="1600" dirty="0">
                          <a:latin typeface="Agency FB"/>
                          <a:ea typeface="Calibri"/>
                          <a:cs typeface="B Mitra" pitchFamily="2" charset="-78"/>
                        </a:rPr>
                        <a:t>خوردن قرص باعث نازایی نمی شود</a:t>
                      </a:r>
                      <a:endParaRPr lang="en-US" sz="1600" dirty="0">
                        <a:latin typeface="Calibri"/>
                        <a:ea typeface="Calibri"/>
                        <a:cs typeface="B Mitra" pitchFamily="2" charset="-78"/>
                      </a:endParaRPr>
                    </a:p>
                    <a:p>
                      <a:pPr marL="342900" marR="0" lvl="0" indent="-342900" algn="justLow" rtl="1">
                        <a:lnSpc>
                          <a:spcPct val="115000"/>
                        </a:lnSpc>
                        <a:spcBef>
                          <a:spcPts val="0"/>
                        </a:spcBef>
                        <a:spcAft>
                          <a:spcPts val="0"/>
                        </a:spcAft>
                        <a:buFont typeface="Symbol"/>
                        <a:buChar char=""/>
                      </a:pPr>
                      <a:r>
                        <a:rPr lang="fa-IR" sz="1600" dirty="0">
                          <a:latin typeface="Agency FB"/>
                          <a:ea typeface="Calibri"/>
                          <a:cs typeface="B Mitra" pitchFamily="2" charset="-78"/>
                        </a:rPr>
                        <a:t>لازم است که مادر شیرده نیز حتماً از روش های پیشگیری مناسب استفاده کند.</a:t>
                      </a:r>
                      <a:endParaRPr lang="en-US" sz="1600" dirty="0">
                        <a:latin typeface="Calibri"/>
                        <a:ea typeface="Calibri"/>
                        <a:cs typeface="B Mitra" pitchFamily="2" charset="-78"/>
                      </a:endParaRPr>
                    </a:p>
                    <a:p>
                      <a:pPr marL="342900" marR="0" lvl="0" indent="-342900" algn="justLow" rtl="1">
                        <a:lnSpc>
                          <a:spcPct val="115000"/>
                        </a:lnSpc>
                        <a:spcBef>
                          <a:spcPts val="0"/>
                        </a:spcBef>
                        <a:spcAft>
                          <a:spcPts val="0"/>
                        </a:spcAft>
                        <a:buFont typeface="Symbol"/>
                        <a:buChar char=""/>
                      </a:pPr>
                      <a:r>
                        <a:rPr lang="fa-IR" sz="1600" dirty="0">
                          <a:latin typeface="Agency FB"/>
                          <a:ea typeface="Calibri"/>
                          <a:cs typeface="B Mitra" pitchFamily="2" charset="-78"/>
                        </a:rPr>
                        <a:t>اثر بخشی آن حدود 99% خواهد بود</a:t>
                      </a:r>
                      <a:endParaRPr lang="en-US" sz="1600" dirty="0">
                        <a:latin typeface="Calibri"/>
                        <a:ea typeface="Calibri"/>
                        <a:cs typeface="B Mitra" pitchFamily="2" charset="-78"/>
                      </a:endParaRPr>
                    </a:p>
                    <a:p>
                      <a:pPr marL="342900" marR="0" lvl="0" indent="-342900" algn="justLow" rtl="1">
                        <a:lnSpc>
                          <a:spcPct val="115000"/>
                        </a:lnSpc>
                        <a:spcBef>
                          <a:spcPts val="0"/>
                        </a:spcBef>
                        <a:spcAft>
                          <a:spcPts val="0"/>
                        </a:spcAft>
                        <a:buFont typeface="Symbol"/>
                        <a:buChar char=""/>
                      </a:pPr>
                      <a:r>
                        <a:rPr lang="fa-IR" sz="1600" dirty="0">
                          <a:latin typeface="Agency FB"/>
                          <a:ea typeface="Calibri"/>
                          <a:cs typeface="B Mitra" pitchFamily="2" charset="-78"/>
                        </a:rPr>
                        <a:t>می توانیم خوردن قرص را در هر زمانی شروع کنیم. فقط باید در هفت روز اول، همزمان با استفاده از قرص از کاندوم نیز استفاده کرد.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 به </a:t>
                      </a:r>
                      <a:r>
                        <a:rPr lang="fa-IR" sz="1600" dirty="0">
                          <a:latin typeface="Agency FB"/>
                          <a:ea typeface="Calibri"/>
                          <a:cs typeface="B Mitra" pitchFamily="2" charset="-78"/>
                        </a:rPr>
                        <a:t>طور کلی در این قسمت نحوه پاسخ به سئوالات به نحوی است که یک طرفه پاسخ داده شده، عوارض </a:t>
                      </a:r>
                      <a:r>
                        <a:rPr lang="fa-IR" sz="1600" dirty="0" smtClean="0">
                          <a:latin typeface="Agency FB"/>
                          <a:ea typeface="Calibri"/>
                          <a:cs typeface="B Mitra" pitchFamily="2" charset="-78"/>
                        </a:rPr>
                        <a:t>نادیده گرفته شده این </a:t>
                      </a:r>
                      <a:r>
                        <a:rPr lang="fa-IR" sz="1600" dirty="0">
                          <a:latin typeface="Agency FB"/>
                          <a:ea typeface="Calibri"/>
                          <a:cs typeface="B Mitra" pitchFamily="2" charset="-78"/>
                        </a:rPr>
                        <a:t>قرص ها </a:t>
                      </a:r>
                      <a:r>
                        <a:rPr lang="fa-IR" sz="1600" dirty="0" smtClean="0">
                          <a:latin typeface="Agency FB"/>
                          <a:ea typeface="Calibri"/>
                          <a:cs typeface="B Mitra" pitchFamily="2" charset="-78"/>
                        </a:rPr>
                        <a:t>القاء </a:t>
                      </a:r>
                      <a:r>
                        <a:rPr lang="fa-IR" sz="1600" dirty="0">
                          <a:latin typeface="Agency FB"/>
                          <a:ea typeface="Calibri"/>
                          <a:cs typeface="B Mitra" pitchFamily="2" charset="-78"/>
                        </a:rPr>
                        <a:t>نادرست به اقشار جامعه است گویا قرص های پیشگیری، بهترین، مناسب ترین، بی خطر ترین و کم عوارض ترین و البته ضروری ترین روش جلو گیری از بارداری است.این در حالی است که در چند جای این جزوه به صورتی </a:t>
                      </a:r>
                      <a:r>
                        <a:rPr lang="fa-IR" sz="1600" dirty="0" smtClean="0">
                          <a:latin typeface="Agency FB"/>
                          <a:ea typeface="Calibri"/>
                          <a:cs typeface="B Mitra" pitchFamily="2" charset="-78"/>
                        </a:rPr>
                        <a:t>کاملاً </a:t>
                      </a:r>
                      <a:r>
                        <a:rPr lang="fa-IR" sz="1600" dirty="0">
                          <a:latin typeface="Agency FB"/>
                          <a:ea typeface="Calibri"/>
                          <a:cs typeface="B Mitra" pitchFamily="2" charset="-78"/>
                        </a:rPr>
                        <a:t>گذرا و اشاره ای به عوارض آنها اشاره شده است.</a:t>
                      </a:r>
                      <a:endParaRPr lang="en-US" sz="1600" dirty="0">
                        <a:latin typeface="Calibri"/>
                        <a:ea typeface="Calibri"/>
                        <a:cs typeface="B Mitra" pitchFamily="2" charset="-78"/>
                      </a:endParaRPr>
                    </a:p>
                    <a:p>
                      <a:pPr marL="0" marR="0"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 همچنین </a:t>
                      </a:r>
                      <a:r>
                        <a:rPr lang="fa-IR" sz="1600" dirty="0">
                          <a:latin typeface="Agency FB"/>
                          <a:ea typeface="Calibri"/>
                          <a:cs typeface="B Mitra" pitchFamily="2" charset="-78"/>
                        </a:rPr>
                        <a:t>با دخیل کردن عواملی همچون سابقه خانوادگی، عوارضی همچون ناراحتی قلبی یا سکته قلبی را کم رنگ جلوه داده است.</a:t>
                      </a:r>
                      <a:endParaRPr lang="en-US" sz="1600" dirty="0">
                        <a:latin typeface="Calibri"/>
                        <a:ea typeface="Calibri"/>
                        <a:cs typeface="B Mitra" pitchFamily="2" charset="-78"/>
                      </a:endParaRPr>
                    </a:p>
                    <a:p>
                      <a:pPr marL="0" marR="0"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 نکته </a:t>
                      </a:r>
                      <a:r>
                        <a:rPr lang="fa-IR" sz="1600" dirty="0">
                          <a:latin typeface="Agency FB"/>
                          <a:ea typeface="Calibri"/>
                          <a:cs typeface="B Mitra" pitchFamily="2" charset="-78"/>
                        </a:rPr>
                        <a:t>دیگر اینکه در این اسناد به استفاده همزمان از دو روش پیشگیری توصیه شده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129</a:t>
            </a:fld>
            <a:endParaRPr lang="en-US"/>
          </a:p>
        </p:txBody>
      </p:sp>
      <p:pic>
        <p:nvPicPr>
          <p:cNvPr id="2050" name="Picture 2"/>
          <p:cNvPicPr>
            <a:picLocks noChangeAspect="1" noChangeArrowheads="1"/>
          </p:cNvPicPr>
          <p:nvPr/>
        </p:nvPicPr>
        <p:blipFill>
          <a:blip r:embed="rId2"/>
          <a:srcRect/>
          <a:stretch>
            <a:fillRect/>
          </a:stretch>
        </p:blipFill>
        <p:spPr bwMode="auto">
          <a:xfrm>
            <a:off x="0" y="1"/>
            <a:ext cx="1571604" cy="2285991"/>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a:stretch>
            <a:fillRect/>
          </a:stretch>
        </p:blipFill>
        <p:spPr bwMode="auto">
          <a:xfrm>
            <a:off x="0" y="2285992"/>
            <a:ext cx="1571604" cy="2285991"/>
          </a:xfrm>
          <a:prstGeom prst="rect">
            <a:avLst/>
          </a:prstGeom>
          <a:noFill/>
          <a:ln w="9525">
            <a:noFill/>
            <a:miter lim="800000"/>
            <a:headEnd/>
            <a:tailEnd/>
          </a:ln>
          <a:effectLst/>
        </p:spPr>
      </p:pic>
      <p:pic>
        <p:nvPicPr>
          <p:cNvPr id="7" name="Picture 2"/>
          <p:cNvPicPr>
            <a:picLocks noChangeAspect="1" noChangeArrowheads="1"/>
          </p:cNvPicPr>
          <p:nvPr/>
        </p:nvPicPr>
        <p:blipFill>
          <a:blip r:embed="rId2"/>
          <a:srcRect/>
          <a:stretch>
            <a:fillRect/>
          </a:stretch>
        </p:blipFill>
        <p:spPr bwMode="auto">
          <a:xfrm>
            <a:off x="0" y="4572009"/>
            <a:ext cx="1571604" cy="22859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52" y="-24"/>
            <a:ext cx="7498080" cy="1143000"/>
          </a:xfrm>
        </p:spPr>
        <p:txBody>
          <a:bodyPr>
            <a:noAutofit/>
          </a:bodyPr>
          <a:lstStyle/>
          <a:p>
            <a:pPr algn="ctr"/>
            <a:r>
              <a:rPr lang="fa-IR" sz="3500" b="1" dirty="0" smtClean="0">
                <a:cs typeface="B Titr" pitchFamily="2" charset="-78"/>
              </a:rPr>
              <a:t> متن ‌قانون تنظیم خانواده و جمعیت </a:t>
            </a:r>
            <a:r>
              <a:rPr lang="fa-IR" sz="2000" b="1" dirty="0" smtClean="0">
                <a:cs typeface="B Titr" pitchFamily="2" charset="-78"/>
              </a:rPr>
              <a:t>(72/2/26)</a:t>
            </a:r>
            <a:br>
              <a:rPr lang="fa-IR" sz="2000" b="1" dirty="0" smtClean="0">
                <a:cs typeface="B Titr" pitchFamily="2" charset="-78"/>
              </a:rPr>
            </a:br>
            <a:endParaRPr lang="en-US" sz="2000" dirty="0">
              <a:cs typeface="B Titr" pitchFamily="2" charset="-78"/>
            </a:endParaRPr>
          </a:p>
        </p:txBody>
      </p:sp>
      <p:sp>
        <p:nvSpPr>
          <p:cNvPr id="3" name="Content Placeholder 2"/>
          <p:cNvSpPr>
            <a:spLocks noGrp="1"/>
          </p:cNvSpPr>
          <p:nvPr>
            <p:ph idx="1"/>
          </p:nvPr>
        </p:nvSpPr>
        <p:spPr>
          <a:xfrm>
            <a:off x="1000100" y="857232"/>
            <a:ext cx="8143900" cy="6072230"/>
          </a:xfrm>
        </p:spPr>
        <p:txBody>
          <a:bodyPr>
            <a:noAutofit/>
          </a:bodyPr>
          <a:lstStyle/>
          <a:p>
            <a:pPr algn="justLow" rtl="1"/>
            <a:r>
              <a:rPr lang="fa-IR" sz="2100" dirty="0" smtClean="0">
                <a:cs typeface="B Mitra" pitchFamily="2" charset="-78"/>
              </a:rPr>
              <a:t>‌ماده 1 - کلیه امتیازاتی که در قوانین بر اساس تعداد فرزندان یا عائله پیش‌بینی و</a:t>
            </a:r>
            <a:br>
              <a:rPr lang="fa-IR" sz="2100" dirty="0" smtClean="0">
                <a:cs typeface="B Mitra" pitchFamily="2" charset="-78"/>
              </a:rPr>
            </a:br>
            <a:r>
              <a:rPr lang="fa-IR" sz="2100" dirty="0" smtClean="0">
                <a:cs typeface="B Mitra" pitchFamily="2" charset="-78"/>
              </a:rPr>
              <a:t>وضع شده‌اند در مورد فرزندان چهارم و بعد که پس از یک سال از‌تصویب این قانون</a:t>
            </a:r>
            <a:r>
              <a:rPr lang="en-US" sz="2100" dirty="0" smtClean="0">
                <a:cs typeface="B Mitra" pitchFamily="2" charset="-78"/>
              </a:rPr>
              <a:t> </a:t>
            </a:r>
            <a:r>
              <a:rPr lang="fa-IR" sz="2100" dirty="0" smtClean="0">
                <a:cs typeface="B Mitra" pitchFamily="2" charset="-78"/>
              </a:rPr>
              <a:t>متولد می‌شوند قابل محاسبه و اعمال نخواهد بود و فرزندانی که تا تاریخ مزبور متولد می‌شوند کماکان از امتیازات مقرر شده‌برخوردار می‌باشند.</a:t>
            </a:r>
            <a:endParaRPr lang="en-US" sz="2100" dirty="0" smtClean="0">
              <a:cs typeface="B Mitra" pitchFamily="2" charset="-78"/>
            </a:endParaRPr>
          </a:p>
          <a:p>
            <a:pPr algn="justLow" rtl="1"/>
            <a:r>
              <a:rPr lang="fa-IR" sz="2100" dirty="0" smtClean="0">
                <a:cs typeface="B Mitra" pitchFamily="2" charset="-78"/>
              </a:rPr>
              <a:t>‌تبصره 1 - نحوه استفاده از امتیازات پیش‌بینی شده در قانون کار مصوب 1369.8.29مجمع تشخیص مصلحت نظام و قانون تأمین اجتماعی‌مصوب 1354 به شرح زیر خواهد بود:</a:t>
            </a:r>
          </a:p>
          <a:p>
            <a:pPr algn="justLow" rtl="1">
              <a:buNone/>
            </a:pPr>
            <a:r>
              <a:rPr lang="en-US" sz="2100" dirty="0" smtClean="0">
                <a:cs typeface="B Mitra" pitchFamily="2" charset="-78"/>
              </a:rPr>
              <a:t>	</a:t>
            </a:r>
            <a:r>
              <a:rPr lang="fa-IR" sz="2100" dirty="0" smtClean="0">
                <a:cs typeface="B Mitra" pitchFamily="2" charset="-78"/>
              </a:rPr>
              <a:t>‌الف - مرخصی بارداری و زایمان کارگران زن (‌موضوع ماده 76 قانون کار مصوب 369.8.29 مجمع تشخیص مصلح نظام) برای فرزندان چهارم و‌بعد که پس از یک سال از تصویب این قانون متولد می‌شوند، از مرخصی استحقاقی موجود و آتی کارگر کسر خواهد شد.</a:t>
            </a:r>
            <a:endParaRPr lang="en-US" sz="2100" dirty="0" smtClean="0">
              <a:cs typeface="B Mitra" pitchFamily="2" charset="-78"/>
            </a:endParaRPr>
          </a:p>
          <a:p>
            <a:pPr algn="justLow" rtl="1"/>
            <a:r>
              <a:rPr lang="fa-IR" sz="2100" dirty="0" smtClean="0">
                <a:cs typeface="B Mitra" pitchFamily="2" charset="-78"/>
              </a:rPr>
              <a:t>ب - هزینه نگهداری فرزندان کارگران زن در مراکز نگهداری (‌موضوع ماده 78 قانون کار</a:t>
            </a:r>
            <a:br>
              <a:rPr lang="fa-IR" sz="2100" dirty="0" smtClean="0">
                <a:cs typeface="B Mitra" pitchFamily="2" charset="-78"/>
              </a:rPr>
            </a:br>
            <a:r>
              <a:rPr lang="fa-IR" sz="2100" dirty="0" smtClean="0">
                <a:cs typeface="B Mitra" pitchFamily="2" charset="-78"/>
              </a:rPr>
              <a:t>مصوب 1369.8.29 مجمع تشخیص مصلحت نظام (‌برای‌فرزندان چهارم و بعد که پس از یک سال</a:t>
            </a:r>
            <a:r>
              <a:rPr lang="en-US" sz="2100" dirty="0" smtClean="0">
                <a:cs typeface="B Mitra" pitchFamily="2" charset="-78"/>
              </a:rPr>
              <a:t> </a:t>
            </a:r>
            <a:r>
              <a:rPr lang="fa-IR" sz="2100" dirty="0" smtClean="0">
                <a:cs typeface="B Mitra" pitchFamily="2" charset="-78"/>
              </a:rPr>
              <a:t>از تصویب این قانون متولد می‌شوند ، به عهده کارگر خواهد بود).</a:t>
            </a:r>
            <a:endParaRPr lang="en-US" sz="2100" dirty="0" smtClean="0">
              <a:cs typeface="B Mitra" pitchFamily="2" charset="-78"/>
            </a:endParaRPr>
          </a:p>
          <a:p>
            <a:pPr algn="justLow" rtl="1"/>
            <a:r>
              <a:rPr lang="fa-IR" sz="2100" dirty="0" smtClean="0">
                <a:cs typeface="B Mitra" pitchFamily="2" charset="-78"/>
              </a:rPr>
              <a:t>ج - حق بیمه فرزندان (‌موضوع ماده 58 قانون تأمین اجتماعی مصوب 1354) برای فرزندان</a:t>
            </a:r>
            <a:br>
              <a:rPr lang="fa-IR" sz="2100" dirty="0" smtClean="0">
                <a:cs typeface="B Mitra" pitchFamily="2" charset="-78"/>
              </a:rPr>
            </a:br>
            <a:r>
              <a:rPr lang="fa-IR" sz="2100" dirty="0" smtClean="0">
                <a:cs typeface="B Mitra" pitchFamily="2" charset="-78"/>
              </a:rPr>
              <a:t>چهارم و بعد که پس از یک سال از تصویب این قانون‌متولد می‌شوند، به صورت جداگانه</a:t>
            </a:r>
            <a:br>
              <a:rPr lang="fa-IR" sz="2100" dirty="0" smtClean="0">
                <a:cs typeface="B Mitra" pitchFamily="2" charset="-78"/>
              </a:rPr>
            </a:br>
            <a:r>
              <a:rPr lang="fa-IR" sz="2100" dirty="0" smtClean="0">
                <a:cs typeface="B Mitra" pitchFamily="2" charset="-78"/>
              </a:rPr>
              <a:t>تعیین و مطابق تعرفه تأمین اجتماعی از بیمه شده دریافت می‌گردد.</a:t>
            </a:r>
            <a:endParaRPr lang="en-US" sz="2100" dirty="0" smtClean="0">
              <a:cs typeface="B Mitra" pitchFamily="2" charset="-78"/>
            </a:endParaRPr>
          </a:p>
          <a:p>
            <a:pPr algn="justLow" rtl="1"/>
            <a:r>
              <a:rPr lang="fa-IR" sz="2100" dirty="0" smtClean="0">
                <a:cs typeface="B Mitra" pitchFamily="2" charset="-78"/>
              </a:rPr>
              <a:t>‌تبصره 2 - این قانون در مورد سازمانها و مؤسساتی شمول حکم بر آنها مستلزم ذکر نام</a:t>
            </a:r>
            <a:br>
              <a:rPr lang="fa-IR" sz="2100" dirty="0" smtClean="0">
                <a:cs typeface="B Mitra" pitchFamily="2" charset="-78"/>
              </a:rPr>
            </a:br>
            <a:r>
              <a:rPr lang="fa-IR" sz="2100" dirty="0" smtClean="0">
                <a:cs typeface="B Mitra" pitchFamily="2" charset="-78"/>
              </a:rPr>
              <a:t>است نیز جاری می‌باشد.</a:t>
            </a:r>
            <a:endParaRPr lang="en-US" sz="2100" dirty="0" smtClean="0">
              <a:cs typeface="B Mitra" pitchFamily="2" charset="-78"/>
            </a:endParaRPr>
          </a:p>
          <a:p>
            <a:pPr algn="justLow" rtl="1">
              <a:buNone/>
            </a:pPr>
            <a:endParaRPr lang="en-US" sz="2100" dirty="0" smtClean="0">
              <a:cs typeface="B Mitra" pitchFamily="2" charset="-78"/>
            </a:endParaRPr>
          </a:p>
          <a:p>
            <a:endParaRPr lang="en-US" sz="21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13</a:t>
            </a:fld>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00207" y="220939"/>
          <a:ext cx="7329511" cy="6449568"/>
        </p:xfrm>
        <a:graphic>
          <a:graphicData uri="http://schemas.openxmlformats.org/drawingml/2006/table">
            <a:tbl>
              <a:tblPr rtl="1"/>
              <a:tblGrid>
                <a:gridCol w="556235"/>
                <a:gridCol w="3354581"/>
                <a:gridCol w="3418695"/>
              </a:tblGrid>
              <a:tr h="165771">
                <a:tc gridSpan="3">
                  <a:txBody>
                    <a:bodyPr/>
                    <a:lstStyle/>
                    <a:p>
                      <a:pPr marL="0" marR="0" algn="ctr" rtl="1">
                        <a:lnSpc>
                          <a:spcPct val="115000"/>
                        </a:lnSpc>
                        <a:spcBef>
                          <a:spcPts val="0"/>
                        </a:spcBef>
                        <a:spcAft>
                          <a:spcPts val="0"/>
                        </a:spcAft>
                      </a:pPr>
                      <a:r>
                        <a:rPr kumimoji="0" lang="fa-IR" sz="1800" kern="1200" dirty="0" smtClean="0">
                          <a:solidFill>
                            <a:schemeClr val="tx1"/>
                          </a:solidFill>
                          <a:latin typeface="+mn-lt"/>
                          <a:ea typeface="+mn-ea"/>
                          <a:cs typeface="B Titr" pitchFamily="2" charset="-78"/>
                        </a:rPr>
                        <a:t>قرص های پیشگیری از بارداری: باورها و پرسشها</a:t>
                      </a:r>
                      <a:endParaRPr lang="en-US" sz="1400" dirty="0">
                        <a:latin typeface="Calibri"/>
                        <a:ea typeface="Calibri"/>
                        <a:cs typeface="B Titr" pitchFamily="2" charset="-78"/>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4480">
                <a:tc>
                  <a:txBody>
                    <a:bodyPr/>
                    <a:lstStyle/>
                    <a:p>
                      <a:pPr marL="0" marR="0" algn="ctr" rtl="1">
                        <a:lnSpc>
                          <a:spcPct val="115000"/>
                        </a:lnSpc>
                        <a:spcBef>
                          <a:spcPts val="0"/>
                        </a:spcBef>
                        <a:spcAft>
                          <a:spcPts val="0"/>
                        </a:spcAft>
                      </a:pPr>
                      <a:r>
                        <a:rPr lang="fa-IR" sz="1400">
                          <a:latin typeface="Agency FB"/>
                          <a:ea typeface="Calibri"/>
                          <a:cs typeface="B Titr"/>
                        </a:rPr>
                        <a:t>ردیف</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dirty="0">
                          <a:latin typeface="Agency FB"/>
                          <a:ea typeface="Calibri"/>
                          <a:cs typeface="B Titr"/>
                        </a:rPr>
                        <a:t>نکات  ذکر شده</a:t>
                      </a:r>
                      <a:endParaRPr lang="en-US" sz="1400" dirty="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ملاحظات</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541">
                <a:tc>
                  <a:txBody>
                    <a:bodyPr/>
                    <a:lstStyle/>
                    <a:p>
                      <a:pPr marL="0" marR="0" algn="ctr" rtl="1">
                        <a:lnSpc>
                          <a:spcPct val="115000"/>
                        </a:lnSpc>
                        <a:spcBef>
                          <a:spcPts val="0"/>
                        </a:spcBef>
                        <a:spcAft>
                          <a:spcPts val="0"/>
                        </a:spcAft>
                      </a:pPr>
                      <a:r>
                        <a:rPr lang="fa-IR" sz="1400" dirty="0">
                          <a:latin typeface="Agency FB"/>
                          <a:ea typeface="Calibri"/>
                          <a:cs typeface="B Lotus"/>
                        </a:rPr>
                        <a:t>3</a:t>
                      </a:r>
                      <a:endParaRPr lang="en-US" sz="11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Low" rtl="1">
                        <a:lnSpc>
                          <a:spcPct val="115000"/>
                        </a:lnSpc>
                        <a:spcBef>
                          <a:spcPts val="0"/>
                        </a:spcBef>
                        <a:spcAft>
                          <a:spcPts val="0"/>
                        </a:spcAft>
                        <a:buFont typeface="Symbol"/>
                        <a:buChar char=""/>
                      </a:pPr>
                      <a:r>
                        <a:rPr lang="fa-IR" sz="1600" dirty="0">
                          <a:latin typeface="Agency FB"/>
                          <a:ea typeface="Calibri"/>
                          <a:cs typeface="B Mitra" pitchFamily="2" charset="-78"/>
                        </a:rPr>
                        <a:t>بخش مربوط به فتوی مراجع</a:t>
                      </a:r>
                      <a:endParaRPr lang="en-US" sz="1600" dirty="0">
                        <a:latin typeface="Calibri"/>
                        <a:ea typeface="Calibri"/>
                        <a:cs typeface="B Mitra" pitchFamily="2" charset="-78"/>
                      </a:endParaRPr>
                    </a:p>
                    <a:p>
                      <a:pPr marL="342900" marR="0" lvl="0" indent="-342900" algn="justLow" rtl="1">
                        <a:lnSpc>
                          <a:spcPct val="115000"/>
                        </a:lnSpc>
                        <a:spcBef>
                          <a:spcPts val="0"/>
                        </a:spcBef>
                        <a:spcAft>
                          <a:spcPts val="0"/>
                        </a:spcAft>
                        <a:buFont typeface="Symbol"/>
                        <a:buChar char=""/>
                      </a:pPr>
                      <a:r>
                        <a:rPr lang="fa-IR" sz="1600" dirty="0">
                          <a:latin typeface="Agency FB"/>
                          <a:ea typeface="Calibri"/>
                          <a:cs typeface="B Mitra" pitchFamily="2" charset="-78"/>
                        </a:rPr>
                        <a:t>سئوالاتی در خصوص قرص های جلو گیری از بارداری</a:t>
                      </a:r>
                      <a:endParaRPr lang="en-US" sz="1600" dirty="0">
                        <a:latin typeface="Calibri"/>
                        <a:ea typeface="Calibri"/>
                        <a:cs typeface="B Mitra" pitchFamily="2" charset="-78"/>
                      </a:endParaRPr>
                    </a:p>
                    <a:p>
                      <a:pPr marL="342900" marR="0" lvl="0" indent="-342900" algn="justLow" rtl="1">
                        <a:lnSpc>
                          <a:spcPct val="115000"/>
                        </a:lnSpc>
                        <a:spcBef>
                          <a:spcPts val="0"/>
                        </a:spcBef>
                        <a:spcAft>
                          <a:spcPts val="0"/>
                        </a:spcAft>
                        <a:buFont typeface="Symbol"/>
                        <a:buChar char=""/>
                      </a:pPr>
                      <a:r>
                        <a:rPr lang="fa-IR" sz="1600" dirty="0">
                          <a:latin typeface="Agency FB"/>
                          <a:ea typeface="Calibri"/>
                          <a:cs typeface="B Mitra" pitchFamily="2" charset="-78"/>
                        </a:rPr>
                        <a:t>آیا زن و </a:t>
                      </a:r>
                      <a:r>
                        <a:rPr lang="fa-IR" sz="1600" dirty="0" smtClean="0">
                          <a:latin typeface="Agency FB"/>
                          <a:ea typeface="Calibri"/>
                          <a:cs typeface="B Mitra" pitchFamily="2" charset="-78"/>
                        </a:rPr>
                        <a:t>شوهر مي‌دانند </a:t>
                      </a:r>
                      <a:r>
                        <a:rPr lang="fa-IR" sz="1600" dirty="0">
                          <a:latin typeface="Agency FB"/>
                          <a:ea typeface="Calibri"/>
                          <a:cs typeface="B Mitra" pitchFamily="2" charset="-78"/>
                        </a:rPr>
                        <a:t>از لحاظ اجتماعی و فرهنگی توانایی تربیت صحیح اولاد را ندارند.</a:t>
                      </a:r>
                      <a:endParaRPr lang="en-US" sz="1600" dirty="0">
                        <a:latin typeface="Calibri"/>
                        <a:ea typeface="Calibri"/>
                        <a:cs typeface="B Mitra" pitchFamily="2" charset="-78"/>
                      </a:endParaRPr>
                    </a:p>
                    <a:p>
                      <a:pPr marL="342900" marR="0" lvl="0" indent="-342900" algn="justLow" rtl="1">
                        <a:lnSpc>
                          <a:spcPct val="115000"/>
                        </a:lnSpc>
                        <a:spcBef>
                          <a:spcPts val="0"/>
                        </a:spcBef>
                        <a:spcAft>
                          <a:spcPts val="0"/>
                        </a:spcAft>
                        <a:buFont typeface="Symbol"/>
                        <a:buChar char=""/>
                      </a:pPr>
                      <a:r>
                        <a:rPr lang="fa-IR" sz="1600" dirty="0">
                          <a:latin typeface="Agency FB"/>
                          <a:ea typeface="Calibri"/>
                          <a:cs typeface="B Mitra" pitchFamily="2" charset="-78"/>
                        </a:rPr>
                        <a:t>زن هایی که با داشتن 5 تا 12 فرزند برای جلوگیری از آبستنی تقاضای تجویز قرص های... </a:t>
                      </a:r>
                      <a:endParaRPr lang="en-US" sz="1600" dirty="0">
                        <a:latin typeface="Calibri"/>
                        <a:ea typeface="Calibri"/>
                        <a:cs typeface="B Mitra" pitchFamily="2" charset="-78"/>
                      </a:endParaRPr>
                    </a:p>
                    <a:p>
                      <a:pPr marL="342900" marR="0" lvl="0" indent="-342900" algn="justLow" rtl="1">
                        <a:lnSpc>
                          <a:spcPct val="115000"/>
                        </a:lnSpc>
                        <a:spcBef>
                          <a:spcPts val="0"/>
                        </a:spcBef>
                        <a:spcAft>
                          <a:spcPts val="0"/>
                        </a:spcAft>
                        <a:buFont typeface="Symbol"/>
                        <a:buChar char=""/>
                      </a:pPr>
                      <a:r>
                        <a:rPr lang="fa-IR" sz="1600" dirty="0">
                          <a:latin typeface="Agency FB"/>
                          <a:ea typeface="Calibri"/>
                          <a:cs typeface="B Mitra" pitchFamily="2" charset="-78"/>
                        </a:rPr>
                        <a:t>تیتر نمودار ص 39: درصد استفاده از قرص های پیشگیری از بارداری در زنان </a:t>
                      </a:r>
                      <a:r>
                        <a:rPr lang="fa-IR" sz="1600" b="1" dirty="0">
                          <a:latin typeface="Agency FB"/>
                          <a:ea typeface="Calibri"/>
                          <a:cs typeface="B Mitra" pitchFamily="2" charset="-78"/>
                        </a:rPr>
                        <a:t>10 تا 49 ساله </a:t>
                      </a:r>
                      <a:r>
                        <a:rPr lang="fa-IR" sz="1600" dirty="0">
                          <a:latin typeface="Agency FB"/>
                          <a:ea typeface="Calibri"/>
                          <a:cs typeface="B Mitra" pitchFamily="2" charset="-78"/>
                        </a:rPr>
                        <a:t>همسردار </a:t>
                      </a:r>
                      <a:r>
                        <a:rPr lang="fa-IR" sz="1600" b="1" dirty="0">
                          <a:latin typeface="Agency FB"/>
                          <a:ea typeface="Calibri"/>
                          <a:cs typeface="B Mitra" pitchFamily="2" charset="-78"/>
                        </a:rPr>
                        <a:t>در دانشگاه های </a:t>
                      </a:r>
                      <a:r>
                        <a:rPr lang="fa-IR" sz="1600" b="1" dirty="0" smtClean="0">
                          <a:latin typeface="Agency FB"/>
                          <a:ea typeface="Calibri"/>
                          <a:cs typeface="B Mitra" pitchFamily="2" charset="-78"/>
                        </a:rPr>
                        <a:t>کشور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در </a:t>
                      </a:r>
                      <a:r>
                        <a:rPr lang="fa-IR" sz="1600" dirty="0">
                          <a:latin typeface="Agency FB"/>
                          <a:ea typeface="Calibri"/>
                          <a:cs typeface="B Mitra" pitchFamily="2" charset="-78"/>
                        </a:rPr>
                        <a:t>استفتائات، سئوالات به گونه ای مطرح شده که سوال کننده به جواب مد نظر خود برسد ضمن اینکه </a:t>
                      </a:r>
                      <a:r>
                        <a:rPr lang="fa-IR" sz="1600" dirty="0" smtClean="0">
                          <a:latin typeface="Agency FB"/>
                          <a:ea typeface="Calibri"/>
                          <a:cs typeface="B Mitra" pitchFamily="2" charset="-78"/>
                        </a:rPr>
                        <a:t>به مراتب در فتواي مراجع تأكید </a:t>
                      </a:r>
                      <a:r>
                        <a:rPr lang="fa-IR" sz="1600" dirty="0">
                          <a:latin typeface="Agency FB"/>
                          <a:ea typeface="Calibri"/>
                          <a:cs typeface="B Mitra" pitchFamily="2" charset="-78"/>
                        </a:rPr>
                        <a:t>بر این امر شده که استفاده از روش های پیشگیری نباید مستلزم </a:t>
                      </a:r>
                      <a:r>
                        <a:rPr lang="fa-IR" sz="1600" dirty="0" smtClean="0">
                          <a:latin typeface="Agency FB"/>
                          <a:ea typeface="Calibri"/>
                          <a:cs typeface="B Mitra" pitchFamily="2" charset="-78"/>
                        </a:rPr>
                        <a:t>ضرر باشد، </a:t>
                      </a:r>
                      <a:r>
                        <a:rPr lang="fa-IR" sz="1600" dirty="0">
                          <a:latin typeface="Agency FB"/>
                          <a:ea typeface="Calibri"/>
                          <a:cs typeface="B Mitra" pitchFamily="2" charset="-78"/>
                        </a:rPr>
                        <a:t>در صورتی که این </a:t>
                      </a:r>
                      <a:r>
                        <a:rPr lang="fa-IR" sz="1600" dirty="0" smtClean="0">
                          <a:latin typeface="Agency FB"/>
                          <a:ea typeface="Calibri"/>
                          <a:cs typeface="B Mitra" pitchFamily="2" charset="-78"/>
                        </a:rPr>
                        <a:t>روش‌ها </a:t>
                      </a:r>
                      <a:r>
                        <a:rPr lang="fa-IR" sz="1600" dirty="0">
                          <a:latin typeface="Agency FB"/>
                          <a:ea typeface="Calibri"/>
                          <a:cs typeface="B Mitra" pitchFamily="2" charset="-78"/>
                        </a:rPr>
                        <a:t>مستلزم ضرر هستند و عوارضی را به دنبال دارند </a:t>
                      </a:r>
                      <a:endParaRPr lang="en-US" sz="1600" dirty="0">
                        <a:latin typeface="Calibri"/>
                        <a:ea typeface="Calibri"/>
                        <a:cs typeface="B Mitra" pitchFamily="2" charset="-78"/>
                      </a:endParaRPr>
                    </a:p>
                    <a:p>
                      <a:pPr marL="0" marR="0" algn="justLow" rtl="1">
                        <a:lnSpc>
                          <a:spcPct val="115000"/>
                        </a:lnSpc>
                        <a:spcBef>
                          <a:spcPts val="0"/>
                        </a:spcBef>
                        <a:spcAft>
                          <a:spcPts val="0"/>
                        </a:spcAft>
                        <a:buFont typeface="Arial" pitchFamily="34" charset="0"/>
                        <a:buChar char="•"/>
                      </a:pPr>
                      <a:r>
                        <a:rPr lang="fa-IR" sz="1600" dirty="0">
                          <a:latin typeface="Agency FB"/>
                          <a:ea typeface="Calibri"/>
                          <a:cs typeface="B Mitra" pitchFamily="2" charset="-78"/>
                        </a:rPr>
                        <a:t>منظور از تربیت صحیح چیست؟ منظور فراهم کردن امکانات مادی است یا واقعا تربیت معنوی</a:t>
                      </a:r>
                      <a:r>
                        <a:rPr lang="fa-IR" sz="1600" dirty="0" smtClean="0">
                          <a:latin typeface="Agency FB"/>
                          <a:ea typeface="Calibri"/>
                          <a:cs typeface="B Mitra" pitchFamily="2" charset="-78"/>
                        </a:rPr>
                        <a:t>؟ </a:t>
                      </a:r>
                      <a:endParaRPr lang="en-US" sz="1600" dirty="0">
                        <a:latin typeface="Calibri"/>
                        <a:ea typeface="Calibri"/>
                        <a:cs typeface="B Mitra" pitchFamily="2" charset="-78"/>
                      </a:endParaRPr>
                    </a:p>
                    <a:p>
                      <a:pPr marL="0" marR="0" algn="justLow" rtl="1">
                        <a:lnSpc>
                          <a:spcPct val="115000"/>
                        </a:lnSpc>
                        <a:spcBef>
                          <a:spcPts val="0"/>
                        </a:spcBef>
                        <a:spcAft>
                          <a:spcPts val="0"/>
                        </a:spcAft>
                        <a:buFont typeface="Arial" pitchFamily="34" charset="0"/>
                        <a:buChar char="•"/>
                      </a:pPr>
                      <a:r>
                        <a:rPr lang="fa-IR" sz="1600" dirty="0">
                          <a:latin typeface="Agency FB"/>
                          <a:ea typeface="Calibri"/>
                          <a:cs typeface="B Mitra" pitchFamily="2" charset="-78"/>
                        </a:rPr>
                        <a:t>استفاده از روش های پیشگیری حتی به کسانی که 1 یا 2 فرزند دارند نیز توصیه می شود  و حکم فتوا به آنها نیز تعمیم داده می شود.</a:t>
                      </a:r>
                      <a:endParaRPr lang="en-US" sz="1600" dirty="0">
                        <a:latin typeface="Calibri"/>
                        <a:ea typeface="Calibri"/>
                        <a:cs typeface="B Mitra" pitchFamily="2" charset="-78"/>
                      </a:endParaRPr>
                    </a:p>
                    <a:p>
                      <a:pPr marL="0" marR="0" algn="justLow" rtl="1">
                        <a:lnSpc>
                          <a:spcPct val="115000"/>
                        </a:lnSpc>
                        <a:spcBef>
                          <a:spcPts val="0"/>
                        </a:spcBef>
                        <a:spcAft>
                          <a:spcPts val="0"/>
                        </a:spcAft>
                        <a:buFont typeface="Arial" pitchFamily="34" charset="0"/>
                        <a:buChar char="•"/>
                      </a:pPr>
                      <a:r>
                        <a:rPr lang="fa-IR" sz="1600" dirty="0">
                          <a:latin typeface="Agency FB"/>
                          <a:ea typeface="Calibri"/>
                          <a:cs typeface="B Mitra" pitchFamily="2" charset="-78"/>
                        </a:rPr>
                        <a:t>معلوم نیست سنین 10 تا 18 ساله با دانشگاه چه ارتباطی </a:t>
                      </a:r>
                      <a:r>
                        <a:rPr lang="fa-IR" sz="1600" dirty="0" smtClean="0">
                          <a:latin typeface="Agency FB"/>
                          <a:ea typeface="Calibri"/>
                          <a:cs typeface="B Mitra" pitchFamily="2" charset="-78"/>
                        </a:rPr>
                        <a:t>می‌توانند </a:t>
                      </a:r>
                      <a:r>
                        <a:rPr lang="fa-IR" sz="1600" dirty="0">
                          <a:latin typeface="Agency FB"/>
                          <a:ea typeface="Calibri"/>
                          <a:cs typeface="B Mitra" pitchFamily="2" charset="-78"/>
                        </a:rPr>
                        <a:t>داشته باشند که از قرص های پیشگیری استفاده </a:t>
                      </a:r>
                      <a:r>
                        <a:rPr lang="fa-IR" sz="1600" dirty="0" smtClean="0">
                          <a:latin typeface="Agency FB"/>
                          <a:ea typeface="Calibri"/>
                          <a:cs typeface="B Mitra" pitchFamily="2" charset="-78"/>
                        </a:rPr>
                        <a:t>کنند؟</a:t>
                      </a:r>
                    </a:p>
                    <a:p>
                      <a:pPr marL="0" marR="0" algn="justLow" rtl="1">
                        <a:lnSpc>
                          <a:spcPct val="115000"/>
                        </a:lnSpc>
                        <a:spcBef>
                          <a:spcPts val="0"/>
                        </a:spcBef>
                        <a:spcAft>
                          <a:spcPts val="0"/>
                        </a:spcAft>
                        <a:buFont typeface="Arial" pitchFamily="34" charset="0"/>
                        <a:buChar char="•"/>
                      </a:pPr>
                      <a:r>
                        <a:rPr lang="fa-IR" sz="1600" dirty="0" smtClean="0">
                          <a:latin typeface="Agency FB"/>
                          <a:ea typeface="Calibri"/>
                          <a:cs typeface="B Mitra" pitchFamily="2" charset="-78"/>
                        </a:rPr>
                        <a:t>در</a:t>
                      </a:r>
                      <a:r>
                        <a:rPr lang="fa-IR" sz="1600" baseline="0" dirty="0" smtClean="0">
                          <a:latin typeface="Agency FB"/>
                          <a:ea typeface="Calibri"/>
                          <a:cs typeface="B Mitra" pitchFamily="2" charset="-78"/>
                        </a:rPr>
                        <a:t> ضمن وقتي در مكتوبات محدوده بارداري را بسته و به 20 تا 30 سال تقليل داده‌‌اند چرا اينجا سن باروري آنقدر كاهش داشته كه به 10 سال رسيده است؟</a:t>
                      </a:r>
                    </a:p>
                    <a:p>
                      <a:pPr marL="0" marR="0" lvl="0" indent="0" algn="justLow" defTabSz="914400" rtl="1" eaLnBrk="1" fontAlgn="auto" latinLnBrk="0" hangingPunct="1">
                        <a:lnSpc>
                          <a:spcPct val="115000"/>
                        </a:lnSpc>
                        <a:spcBef>
                          <a:spcPts val="0"/>
                        </a:spcBef>
                        <a:spcAft>
                          <a:spcPts val="0"/>
                        </a:spcAft>
                        <a:buClrTx/>
                        <a:buSzTx/>
                        <a:buFont typeface="Arial" pitchFamily="34" charset="0"/>
                        <a:buChar char="•"/>
                        <a:tabLst/>
                        <a:defRPr/>
                      </a:pPr>
                      <a:r>
                        <a:rPr lang="fa-IR" sz="1600" b="0" dirty="0" smtClean="0">
                          <a:latin typeface="Agency FB"/>
                          <a:ea typeface="Calibri"/>
                          <a:cs typeface="B Mitra" pitchFamily="2" charset="-78"/>
                        </a:rPr>
                        <a:t>لازم</a:t>
                      </a:r>
                      <a:r>
                        <a:rPr lang="fa-IR" sz="1600" b="0" baseline="0" dirty="0" smtClean="0">
                          <a:latin typeface="Agency FB"/>
                          <a:ea typeface="Calibri"/>
                          <a:cs typeface="B Mitra" pitchFamily="2" charset="-78"/>
                        </a:rPr>
                        <a:t> به ذكر است كه طبق آمار ثبت احوال فرزندآوري مرفهين و طبقات بسيار محروم به زير حد جانشيني رسيده است و اكثراً قشر متوسط و فرهنگي به بيش از 2 فرزند اقدام مي‌كنند.</a:t>
                      </a:r>
                      <a:endParaRPr lang="en-US" sz="1600" b="0" dirty="0" smtClean="0">
                        <a:latin typeface="Calibri"/>
                        <a:ea typeface="Calibri"/>
                        <a:cs typeface="B Mitra" pitchFamily="2" charset="-78"/>
                      </a:endParaRPr>
                    </a:p>
                    <a:p>
                      <a:pPr marL="0" marR="0" algn="justLow" rtl="1">
                        <a:lnSpc>
                          <a:spcPct val="115000"/>
                        </a:lnSpc>
                        <a:spcBef>
                          <a:spcPts val="0"/>
                        </a:spcBef>
                        <a:spcAft>
                          <a:spcPts val="0"/>
                        </a:spcAft>
                        <a:buFont typeface="Arial" pitchFamily="34" charset="0"/>
                        <a:buChar char="•"/>
                      </a:pP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130</a:t>
            </a:fld>
            <a:endParaRPr lang="en-US"/>
          </a:p>
        </p:txBody>
      </p:sp>
      <p:pic>
        <p:nvPicPr>
          <p:cNvPr id="6" name="Picture 2"/>
          <p:cNvPicPr>
            <a:picLocks noChangeAspect="1" noChangeArrowheads="1"/>
          </p:cNvPicPr>
          <p:nvPr/>
        </p:nvPicPr>
        <p:blipFill>
          <a:blip r:embed="rId2"/>
          <a:srcRect/>
          <a:stretch>
            <a:fillRect/>
          </a:stretch>
        </p:blipFill>
        <p:spPr bwMode="auto">
          <a:xfrm>
            <a:off x="0" y="1"/>
            <a:ext cx="1571604" cy="2285991"/>
          </a:xfrm>
          <a:prstGeom prst="rect">
            <a:avLst/>
          </a:prstGeom>
          <a:noFill/>
          <a:ln w="9525">
            <a:noFill/>
            <a:miter lim="800000"/>
            <a:headEnd/>
            <a:tailEnd/>
          </a:ln>
          <a:effectLst/>
        </p:spPr>
      </p:pic>
      <p:pic>
        <p:nvPicPr>
          <p:cNvPr id="7" name="Picture 2"/>
          <p:cNvPicPr>
            <a:picLocks noChangeAspect="1" noChangeArrowheads="1"/>
          </p:cNvPicPr>
          <p:nvPr/>
        </p:nvPicPr>
        <p:blipFill>
          <a:blip r:embed="rId2"/>
          <a:srcRect/>
          <a:stretch>
            <a:fillRect/>
          </a:stretch>
        </p:blipFill>
        <p:spPr bwMode="auto">
          <a:xfrm>
            <a:off x="0" y="2285992"/>
            <a:ext cx="1571604" cy="2285991"/>
          </a:xfrm>
          <a:prstGeom prst="rect">
            <a:avLst/>
          </a:prstGeom>
          <a:noFill/>
          <a:ln w="9525">
            <a:noFill/>
            <a:miter lim="800000"/>
            <a:headEnd/>
            <a:tailEnd/>
          </a:ln>
          <a:effectLst/>
        </p:spPr>
      </p:pic>
      <p:pic>
        <p:nvPicPr>
          <p:cNvPr id="8" name="Picture 2"/>
          <p:cNvPicPr>
            <a:picLocks noChangeAspect="1" noChangeArrowheads="1"/>
          </p:cNvPicPr>
          <p:nvPr/>
        </p:nvPicPr>
        <p:blipFill>
          <a:blip r:embed="rId2"/>
          <a:srcRect/>
          <a:stretch>
            <a:fillRect/>
          </a:stretch>
        </p:blipFill>
        <p:spPr bwMode="auto">
          <a:xfrm>
            <a:off x="0" y="4572009"/>
            <a:ext cx="1571604" cy="22859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pPr algn="ctr" rtl="1"/>
            <a:r>
              <a:rPr lang="fa-IR" sz="4000" dirty="0" smtClean="0">
                <a:cs typeface="B Titr" pitchFamily="2" charset="-78"/>
              </a:rPr>
              <a:t>دانشگاه علوم پزشكي و خدمات بهداشتي درماني فارس</a:t>
            </a:r>
            <a:endParaRPr lang="en-US" sz="4000" dirty="0">
              <a:cs typeface="B Titr" pitchFamily="2" charset="-78"/>
            </a:endParaRPr>
          </a:p>
        </p:txBody>
      </p:sp>
      <p:graphicFrame>
        <p:nvGraphicFramePr>
          <p:cNvPr id="4" name="Table 3"/>
          <p:cNvGraphicFramePr>
            <a:graphicFrameLocks noGrp="1"/>
          </p:cNvGraphicFramePr>
          <p:nvPr/>
        </p:nvGraphicFramePr>
        <p:xfrm>
          <a:off x="1214413" y="1726898"/>
          <a:ext cx="7676036" cy="3925824"/>
        </p:xfrm>
        <a:graphic>
          <a:graphicData uri="http://schemas.openxmlformats.org/drawingml/2006/table">
            <a:tbl>
              <a:tblPr rtl="1"/>
              <a:tblGrid>
                <a:gridCol w="508362"/>
                <a:gridCol w="4282211"/>
                <a:gridCol w="2885463"/>
              </a:tblGrid>
              <a:tr h="157853">
                <a:tc gridSpan="3">
                  <a:txBody>
                    <a:bodyPr/>
                    <a:lstStyle/>
                    <a:p>
                      <a:pPr marL="0" marR="0" algn="ctr" rtl="1">
                        <a:lnSpc>
                          <a:spcPct val="115000"/>
                        </a:lnSpc>
                        <a:spcBef>
                          <a:spcPts val="0"/>
                        </a:spcBef>
                        <a:spcAft>
                          <a:spcPts val="0"/>
                        </a:spcAft>
                      </a:pPr>
                      <a:r>
                        <a:rPr lang="fa-IR" sz="1600" b="1" dirty="0" smtClean="0">
                          <a:latin typeface="Agency FB"/>
                          <a:ea typeface="Calibri"/>
                          <a:cs typeface="B Titr"/>
                        </a:rPr>
                        <a:t>جزوه آموزش قبل از ازدواج</a:t>
                      </a:r>
                      <a:endParaRPr lang="en-US" sz="1600" b="1" dirty="0">
                        <a:latin typeface="Calibri"/>
                        <a:ea typeface="Calibri"/>
                        <a:cs typeface="Arial"/>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157758">
                <a:tc>
                  <a:txBody>
                    <a:bodyPr/>
                    <a:lstStyle/>
                    <a:p>
                      <a:pPr marL="0" marR="0" algn="ctr" rtl="1">
                        <a:lnSpc>
                          <a:spcPct val="115000"/>
                        </a:lnSpc>
                        <a:spcBef>
                          <a:spcPts val="0"/>
                        </a:spcBef>
                        <a:spcAft>
                          <a:spcPts val="0"/>
                        </a:spcAft>
                      </a:pPr>
                      <a:r>
                        <a:rPr lang="fa-IR" sz="1600">
                          <a:latin typeface="Agency FB"/>
                          <a:ea typeface="Calibri"/>
                          <a:cs typeface="B Titr"/>
                        </a:rPr>
                        <a:t>ردیف</a:t>
                      </a:r>
                      <a:endParaRPr lang="en-US" sz="160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600" b="1" dirty="0">
                          <a:latin typeface="Agency FB"/>
                          <a:ea typeface="Calibri"/>
                          <a:cs typeface="B Titr"/>
                        </a:rPr>
                        <a:t>نکات  ذکر شده</a:t>
                      </a:r>
                      <a:endParaRPr lang="en-US" sz="1600" b="1"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600" b="1" dirty="0">
                          <a:latin typeface="Agency FB"/>
                          <a:ea typeface="Calibri"/>
                          <a:cs typeface="B Titr"/>
                        </a:rPr>
                        <a:t>ملاحظات</a:t>
                      </a:r>
                      <a:endParaRPr lang="en-US" sz="1600" b="1"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4111">
                <a:tc>
                  <a:txBody>
                    <a:bodyPr/>
                    <a:lstStyle/>
                    <a:p>
                      <a:pPr marL="0" marR="0" algn="ctr" rtl="1">
                        <a:lnSpc>
                          <a:spcPct val="115000"/>
                        </a:lnSpc>
                        <a:spcBef>
                          <a:spcPts val="0"/>
                        </a:spcBef>
                        <a:spcAft>
                          <a:spcPts val="0"/>
                        </a:spcAft>
                      </a:pPr>
                      <a:r>
                        <a:rPr lang="fa-IR" sz="1400" b="0" dirty="0">
                          <a:latin typeface="Agency FB"/>
                          <a:ea typeface="Calibri"/>
                          <a:cs typeface="B Titr"/>
                        </a:rPr>
                        <a:t>1</a:t>
                      </a:r>
                      <a:endParaRPr lang="en-US" sz="1400" b="0"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b="0" dirty="0" smtClean="0">
                          <a:latin typeface="B Nazanin"/>
                          <a:ea typeface="Calibri"/>
                          <a:cs typeface="B Mitra" pitchFamily="2" charset="-78"/>
                        </a:rPr>
                        <a:t> تنظيم </a:t>
                      </a:r>
                      <a:r>
                        <a:rPr lang="fa-IR" sz="1600" b="0" dirty="0">
                          <a:latin typeface="B Nazanin"/>
                          <a:ea typeface="Calibri"/>
                          <a:cs typeface="B Mitra" pitchFamily="2" charset="-78"/>
                        </a:rPr>
                        <a:t>خانواده و فاصله گذاري بين تولد فرزندها با سلامتي رابطه اي دوطرفه دارند، زناني كه داراي بچه هاي زياد هستند معمولاً زودتر ازدواج كرده و در سنين كم آبستني هاي پشت سرهم داشته اند</a:t>
                      </a:r>
                      <a:r>
                        <a:rPr lang="en-US" sz="1600" b="0" dirty="0">
                          <a:latin typeface="B Nazanin"/>
                          <a:ea typeface="Calibri"/>
                          <a:cs typeface="B Mitra" pitchFamily="2" charset="-78"/>
                        </a:rPr>
                        <a:t>. </a:t>
                      </a:r>
                      <a:r>
                        <a:rPr lang="fa-IR" sz="1600" b="0" dirty="0">
                          <a:latin typeface="B Nazanin"/>
                          <a:ea typeface="Calibri"/>
                          <a:cs typeface="B Mitra" pitchFamily="2" charset="-78"/>
                        </a:rPr>
                        <a:t>مرگ و مير و ابتلا به بيماري براي مادران كم سن و سال به مراتب بيشتر از مادراني است كه در سنين بالاتر حامله مي شوند با قبول اين واقعيت كه حاملگيها و زايمان هاي پي در پي سلامت مادر و طفل را به خطر مي </a:t>
                      </a:r>
                      <a:r>
                        <a:rPr kumimoji="0" lang="fa-IR" sz="1600" b="0" kern="1200" dirty="0">
                          <a:solidFill>
                            <a:schemeClr val="tx1"/>
                          </a:solidFill>
                          <a:latin typeface="B Nazanin"/>
                          <a:ea typeface="Calibri"/>
                          <a:cs typeface="B Mitra" pitchFamily="2" charset="-78"/>
                        </a:rPr>
                        <a:t>اندازد </a:t>
                      </a:r>
                      <a:r>
                        <a:rPr kumimoji="0" lang="fa-IR" sz="1600" b="0" kern="1200" dirty="0" smtClean="0">
                          <a:solidFill>
                            <a:schemeClr val="tx1"/>
                          </a:solidFill>
                          <a:latin typeface="B Nazanin"/>
                          <a:ea typeface="Calibri"/>
                          <a:cs typeface="B Mitra" pitchFamily="2" charset="-78"/>
                        </a:rPr>
                        <a:t>بُعد </a:t>
                      </a:r>
                      <a:r>
                        <a:rPr kumimoji="0" lang="fa-IR" sz="1600" b="0" kern="1200" dirty="0">
                          <a:solidFill>
                            <a:schemeClr val="tx1"/>
                          </a:solidFill>
                          <a:latin typeface="B Nazanin"/>
                          <a:ea typeface="Calibri"/>
                          <a:cs typeface="B Mitra" pitchFamily="2" charset="-78"/>
                        </a:rPr>
                        <a:t>بزرگ </a:t>
                      </a:r>
                      <a:r>
                        <a:rPr lang="fa-IR" sz="1600" b="0" dirty="0">
                          <a:latin typeface="B Nazanin"/>
                          <a:ea typeface="Calibri"/>
                          <a:cs typeface="B Mitra" pitchFamily="2" charset="-78"/>
                        </a:rPr>
                        <a:t>خانواده و فاصله كوتاه بين </a:t>
                      </a:r>
                      <a:r>
                        <a:rPr lang="fa-IR" sz="1600" b="0" dirty="0" smtClean="0">
                          <a:latin typeface="B Nazanin"/>
                          <a:ea typeface="Calibri"/>
                          <a:cs typeface="B Mitra" pitchFamily="2" charset="-78"/>
                        </a:rPr>
                        <a:t>حاملگيها، </a:t>
                      </a:r>
                      <a:r>
                        <a:rPr lang="fa-IR" sz="1600" b="0" dirty="0">
                          <a:latin typeface="B Nazanin"/>
                          <a:ea typeface="Calibri"/>
                          <a:cs typeface="B Mitra" pitchFamily="2" charset="-78"/>
                        </a:rPr>
                        <a:t>از شيرگرفتن ناگهاني و بي موقع توام با مسائل گوناگون نظير تشويش و فشارهاي روحي مادر، عدم سازش در زندگي به دنبال نگراني زن از حاملگي مجدد، مشكلات ناشي از </a:t>
                      </a:r>
                      <a:r>
                        <a:rPr lang="fa-IR" sz="1600" b="0" dirty="0" smtClean="0">
                          <a:latin typeface="B Nazanin"/>
                          <a:ea typeface="Calibri"/>
                          <a:cs typeface="B Mitra" pitchFamily="2" charset="-78"/>
                        </a:rPr>
                        <a:t>زايمان، </a:t>
                      </a:r>
                      <a:r>
                        <a:rPr lang="fa-IR" sz="1600" b="0" dirty="0">
                          <a:latin typeface="B Nazanin"/>
                          <a:ea typeface="Calibri"/>
                          <a:cs typeface="B Mitra" pitchFamily="2" charset="-78"/>
                        </a:rPr>
                        <a:t>كمبودها و نارسائيهاي عاطفي دوران كودكي و بالاخره خستگي و فرسودگي والدين از كار و زحمت براي تأمين معاش </a:t>
                      </a:r>
                      <a:r>
                        <a:rPr lang="fa-IR" sz="1600" b="0" dirty="0" smtClean="0">
                          <a:latin typeface="B Nazanin"/>
                          <a:ea typeface="Calibri"/>
                          <a:cs typeface="B Mitra" pitchFamily="2" charset="-78"/>
                        </a:rPr>
                        <a:t>خانواده، </a:t>
                      </a:r>
                      <a:r>
                        <a:rPr lang="fa-IR" sz="1600" b="0" dirty="0">
                          <a:latin typeface="B Nazanin"/>
                          <a:ea typeface="Calibri"/>
                          <a:cs typeface="B Mitra" pitchFamily="2" charset="-78"/>
                        </a:rPr>
                        <a:t>بزرگترين عوامل در بروز بيماريهاي جسمي و رواني </a:t>
                      </a:r>
                      <a:r>
                        <a:rPr lang="fa-IR" sz="1600" b="0" dirty="0" smtClean="0">
                          <a:latin typeface="B Nazanin"/>
                          <a:ea typeface="Calibri"/>
                          <a:cs typeface="B Mitra" pitchFamily="2" charset="-78"/>
                        </a:rPr>
                        <a:t>به شمار </a:t>
                      </a:r>
                      <a:r>
                        <a:rPr lang="fa-IR" sz="1600" b="0" dirty="0">
                          <a:latin typeface="B Nazanin"/>
                          <a:ea typeface="Calibri"/>
                          <a:cs typeface="B Mitra" pitchFamily="2" charset="-78"/>
                        </a:rPr>
                        <a:t>رفته و موجب افزايش مرگ و میر </a:t>
                      </a:r>
                      <a:r>
                        <a:rPr lang="fa-IR" sz="1600" b="0" dirty="0" smtClean="0">
                          <a:latin typeface="B Nazanin"/>
                          <a:ea typeface="Calibri"/>
                          <a:cs typeface="B Mitra" pitchFamily="2" charset="-78"/>
                        </a:rPr>
                        <a:t>می</a:t>
                      </a:r>
                      <a:r>
                        <a:rPr lang="fa-IR" sz="1600" b="0" baseline="0" dirty="0" smtClean="0">
                          <a:latin typeface="B Nazanin"/>
                          <a:ea typeface="Calibri"/>
                          <a:cs typeface="B Mitra" pitchFamily="2" charset="-78"/>
                        </a:rPr>
                        <a:t> </a:t>
                      </a:r>
                      <a:r>
                        <a:rPr lang="fa-IR" sz="1600" b="0" dirty="0" smtClean="0">
                          <a:latin typeface="B Nazanin"/>
                          <a:ea typeface="Calibri"/>
                          <a:cs typeface="B Mitra" pitchFamily="2" charset="-78"/>
                        </a:rPr>
                        <a:t>گردد</a:t>
                      </a:r>
                      <a:r>
                        <a:rPr lang="fa-IR" sz="1600" b="0" dirty="0">
                          <a:latin typeface="B Nazanin"/>
                          <a:ea typeface="Calibri"/>
                          <a:cs typeface="B Mitra" pitchFamily="2" charset="-78"/>
                        </a:rPr>
                        <a:t>. </a:t>
                      </a:r>
                      <a:endParaRPr lang="en-US" sz="1600" b="0" dirty="0">
                        <a:latin typeface="Calibri"/>
                        <a:ea typeface="Calibri"/>
                        <a:cs typeface="B Mitra" pitchFamily="2" charset="-78"/>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b="0" dirty="0" smtClean="0">
                          <a:latin typeface="B Nazanin"/>
                          <a:ea typeface="Calibri"/>
                          <a:cs typeface="B Mitra" pitchFamily="2" charset="-78"/>
                        </a:rPr>
                        <a:t> </a:t>
                      </a:r>
                      <a:r>
                        <a:rPr lang="ar-SA" sz="1600" b="0" dirty="0" smtClean="0">
                          <a:latin typeface="B Nazanin"/>
                          <a:ea typeface="Calibri"/>
                          <a:cs typeface="B Mitra" pitchFamily="2" charset="-78"/>
                        </a:rPr>
                        <a:t>آیا </a:t>
                      </a:r>
                      <a:r>
                        <a:rPr lang="ar-SA" sz="1600" b="0" dirty="0">
                          <a:latin typeface="B Nazanin"/>
                          <a:ea typeface="Calibri"/>
                          <a:cs typeface="B Mitra" pitchFamily="2" charset="-78"/>
                        </a:rPr>
                        <a:t>تمام مباحث مطرح </a:t>
                      </a:r>
                      <a:r>
                        <a:rPr lang="fa-IR" sz="1600" b="0" dirty="0">
                          <a:latin typeface="B Nazanin"/>
                          <a:ea typeface="Calibri"/>
                          <a:cs typeface="B Mitra" pitchFamily="2" charset="-78"/>
                        </a:rPr>
                        <a:t>شده در چنین سطح کلانی را </a:t>
                      </a:r>
                      <a:r>
                        <a:rPr lang="fa-IR" sz="1600" b="0" dirty="0" smtClean="0">
                          <a:latin typeface="B Nazanin"/>
                          <a:ea typeface="Calibri"/>
                          <a:cs typeface="B Mitra" pitchFamily="2" charset="-78"/>
                        </a:rPr>
                        <a:t>می توان </a:t>
                      </a:r>
                      <a:r>
                        <a:rPr lang="fa-IR" sz="1600" b="0" dirty="0">
                          <a:latin typeface="B Nazanin"/>
                          <a:ea typeface="Calibri"/>
                          <a:cs typeface="B Mitra" pitchFamily="2" charset="-78"/>
                        </a:rPr>
                        <a:t>به باروری ارتباط داد ضمن آنکه در بستر فعلی جامعه که سن ازدواج رو به افزایش است، امکان داشتن خانواده پرجمعیت به معنای گذشته برای افراد میسر نخواهد بود و طرح این مباحث بدون ادله علمی و کار پژوهشی تنها فرزندآوری را امری مشکل ساز برای </a:t>
                      </a:r>
                      <a:r>
                        <a:rPr lang="fa-IR" sz="1600" b="0" dirty="0" smtClean="0">
                          <a:latin typeface="B Nazanin"/>
                          <a:ea typeface="Calibri"/>
                          <a:cs typeface="B Mitra" pitchFamily="2" charset="-78"/>
                        </a:rPr>
                        <a:t>خانواده</a:t>
                      </a:r>
                      <a:r>
                        <a:rPr lang="fa-IR" sz="1600" b="0" baseline="0" dirty="0" smtClean="0">
                          <a:latin typeface="B Nazanin"/>
                          <a:ea typeface="Calibri"/>
                          <a:cs typeface="B Mitra" pitchFamily="2" charset="-78"/>
                        </a:rPr>
                        <a:t> </a:t>
                      </a:r>
                      <a:r>
                        <a:rPr lang="fa-IR" sz="1600" b="0" dirty="0" smtClean="0">
                          <a:latin typeface="B Nazanin"/>
                          <a:ea typeface="Calibri"/>
                          <a:cs typeface="B Mitra" pitchFamily="2" charset="-78"/>
                        </a:rPr>
                        <a:t>ها </a:t>
                      </a:r>
                      <a:r>
                        <a:rPr lang="fa-IR" sz="1600" b="0" dirty="0">
                          <a:latin typeface="B Nazanin"/>
                          <a:ea typeface="Calibri"/>
                          <a:cs typeface="B Mitra" pitchFamily="2" charset="-78"/>
                        </a:rPr>
                        <a:t>ترسیم </a:t>
                      </a:r>
                      <a:r>
                        <a:rPr lang="fa-IR" sz="1600" b="0" dirty="0" smtClean="0">
                          <a:latin typeface="B Nazanin"/>
                          <a:ea typeface="Calibri"/>
                          <a:cs typeface="B Mitra" pitchFamily="2" charset="-78"/>
                        </a:rPr>
                        <a:t>می نماید</a:t>
                      </a:r>
                      <a:r>
                        <a:rPr lang="fa-IR" sz="1600" b="0" dirty="0">
                          <a:latin typeface="B Nazanin"/>
                          <a:ea typeface="Calibri"/>
                          <a:cs typeface="B Mitra" pitchFamily="2" charset="-78"/>
                        </a:rPr>
                        <a:t>. </a:t>
                      </a:r>
                      <a:endParaRPr lang="en-US" sz="1600" b="0" dirty="0">
                        <a:latin typeface="Calibri"/>
                        <a:ea typeface="Calibri"/>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fld id="{A08E8C43-68F8-4728-90F2-738ACDDF4809}" type="slidenum">
              <a:rPr lang="en-US" smtClean="0"/>
              <a:pPr/>
              <a:t>131</a:t>
            </a:fld>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132</a:t>
            </a:fld>
            <a:endParaRPr lang="en-US"/>
          </a:p>
        </p:txBody>
      </p:sp>
      <p:graphicFrame>
        <p:nvGraphicFramePr>
          <p:cNvPr id="5" name="Table 4"/>
          <p:cNvGraphicFramePr>
            <a:graphicFrameLocks noGrp="1"/>
          </p:cNvGraphicFramePr>
          <p:nvPr/>
        </p:nvGraphicFramePr>
        <p:xfrm>
          <a:off x="1500166" y="571480"/>
          <a:ext cx="7175970" cy="5047488"/>
        </p:xfrm>
        <a:graphic>
          <a:graphicData uri="http://schemas.openxmlformats.org/drawingml/2006/table">
            <a:tbl>
              <a:tblPr rtl="1"/>
              <a:tblGrid>
                <a:gridCol w="475244"/>
                <a:gridCol w="3238654"/>
                <a:gridCol w="3462072"/>
              </a:tblGrid>
              <a:tr h="157853">
                <a:tc gridSpan="3">
                  <a:txBody>
                    <a:bodyPr/>
                    <a:lstStyle/>
                    <a:p>
                      <a:pPr marL="0" marR="0" algn="ctr" rtl="1">
                        <a:lnSpc>
                          <a:spcPct val="115000"/>
                        </a:lnSpc>
                        <a:spcBef>
                          <a:spcPts val="0"/>
                        </a:spcBef>
                        <a:spcAft>
                          <a:spcPts val="0"/>
                        </a:spcAft>
                      </a:pPr>
                      <a:r>
                        <a:rPr lang="fa-IR" sz="1600" b="1" dirty="0" smtClean="0">
                          <a:latin typeface="Agency FB"/>
                          <a:ea typeface="Calibri"/>
                          <a:cs typeface="B Titr"/>
                        </a:rPr>
                        <a:t>جزوه آموزش قبل از ازدواج</a:t>
                      </a:r>
                      <a:endParaRPr lang="en-US" sz="1600" b="1" dirty="0">
                        <a:latin typeface="Calibri"/>
                        <a:ea typeface="Calibri"/>
                        <a:cs typeface="Arial"/>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157758">
                <a:tc>
                  <a:txBody>
                    <a:bodyPr/>
                    <a:lstStyle/>
                    <a:p>
                      <a:pPr marL="0" marR="0" algn="ctr" rtl="1">
                        <a:lnSpc>
                          <a:spcPct val="115000"/>
                        </a:lnSpc>
                        <a:spcBef>
                          <a:spcPts val="0"/>
                        </a:spcBef>
                        <a:spcAft>
                          <a:spcPts val="0"/>
                        </a:spcAft>
                      </a:pPr>
                      <a:r>
                        <a:rPr lang="fa-IR" sz="1200" dirty="0">
                          <a:latin typeface="Agency FB"/>
                          <a:ea typeface="Calibri"/>
                          <a:cs typeface="B Titr"/>
                        </a:rPr>
                        <a:t>ردیف</a:t>
                      </a:r>
                      <a:endParaRPr lang="en-US" sz="1200"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600" b="1" dirty="0">
                          <a:latin typeface="Agency FB"/>
                          <a:ea typeface="Calibri"/>
                          <a:cs typeface="B Titr"/>
                        </a:rPr>
                        <a:t>نکات  ذکر شده</a:t>
                      </a:r>
                      <a:endParaRPr lang="en-US" sz="1600" b="1"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600" b="1" dirty="0">
                          <a:latin typeface="Agency FB"/>
                          <a:ea typeface="Calibri"/>
                          <a:cs typeface="B Titr"/>
                        </a:rPr>
                        <a:t>ملاحظات</a:t>
                      </a:r>
                      <a:endParaRPr lang="en-US" sz="1600" b="1"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4111">
                <a:tc>
                  <a:txBody>
                    <a:bodyPr/>
                    <a:lstStyle/>
                    <a:p>
                      <a:pPr marL="0" marR="0" algn="ctr" rtl="1">
                        <a:lnSpc>
                          <a:spcPct val="115000"/>
                        </a:lnSpc>
                        <a:spcBef>
                          <a:spcPts val="0"/>
                        </a:spcBef>
                        <a:spcAft>
                          <a:spcPts val="0"/>
                        </a:spcAft>
                      </a:pPr>
                      <a:r>
                        <a:rPr lang="fa-IR" sz="1400" b="0" dirty="0" smtClean="0">
                          <a:latin typeface="Agency FB"/>
                          <a:ea typeface="Calibri"/>
                          <a:cs typeface="B Titr"/>
                        </a:rPr>
                        <a:t>2</a:t>
                      </a:r>
                      <a:endParaRPr lang="en-US" sz="1400" b="0"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lang="fa-IR" sz="1600" b="0" dirty="0" smtClean="0">
                          <a:latin typeface="Calibri"/>
                          <a:ea typeface="Calibri"/>
                          <a:cs typeface="B Mitra" pitchFamily="2" charset="-78"/>
                        </a:rPr>
                        <a:t> </a:t>
                      </a:r>
                      <a:r>
                        <a:rPr lang="fa-IR" sz="1600" dirty="0" smtClean="0">
                          <a:latin typeface="B Nazanin"/>
                          <a:ea typeface="Calibri"/>
                          <a:cs typeface="B Mitra" pitchFamily="2" charset="-78"/>
                        </a:rPr>
                        <a:t>زايمان هاي مكرر و </a:t>
                      </a:r>
                      <a:r>
                        <a:rPr kumimoji="0" lang="fa-IR" sz="1600" kern="1200" dirty="0" smtClean="0">
                          <a:solidFill>
                            <a:schemeClr val="tx1"/>
                          </a:solidFill>
                          <a:latin typeface="B Nazanin"/>
                          <a:ea typeface="Calibri"/>
                          <a:cs typeface="B Mitra" pitchFamily="2" charset="-78"/>
                        </a:rPr>
                        <a:t>بدون فاصله از يك طرف سلامت جسمي و رواني مادر و نوزاد را تهديد مي كند و از طرفي بخاطر فشارجسمي و رواني ناشي از زندگي در خانواده پرجمعيت نه تنها خود مادر را با آسيبهاي جدي جسمي و رواني درگير مي سازد كه بدليل مشغله زياد ناشي از كارهاي خانه و فرزندان و خستگي حاصل از آن، كانون خانوادگي آنها گرم نخواهد بود</a:t>
                      </a:r>
                      <a:r>
                        <a:rPr kumimoji="0" lang="en-US" sz="1600" kern="1200" dirty="0" smtClean="0">
                          <a:solidFill>
                            <a:schemeClr val="tx1"/>
                          </a:solidFill>
                          <a:latin typeface="B Nazanin"/>
                          <a:ea typeface="Calibri"/>
                          <a:cs typeface="B Mitra" pitchFamily="2" charset="-78"/>
                        </a:rPr>
                        <a:t> . </a:t>
                      </a:r>
                      <a:r>
                        <a:rPr kumimoji="0" lang="fa-IR" sz="1600" kern="1200" dirty="0" smtClean="0">
                          <a:solidFill>
                            <a:schemeClr val="tx1"/>
                          </a:solidFill>
                          <a:latin typeface="B Nazanin"/>
                          <a:ea typeface="Calibri"/>
                          <a:cs typeface="B Mitra" pitchFamily="2" charset="-78"/>
                        </a:rPr>
                        <a:t>از طرف ديگر پدر براي تأمين معاش خانواده پرجمعيت مجبور به كار زياد و طاقت فرسا خواهد بود كه اين امر به سلامت جسمي و رواني او آسيب مي زند و بدين ترتيب پدر و مادر نخواهند توانست نيازهاي جسمي (مسكن و غذاي مناسب و...) رواني</a:t>
                      </a:r>
                      <a:r>
                        <a:rPr kumimoji="0" lang="fa-IR" sz="1600" kern="1200" baseline="0" dirty="0" smtClean="0">
                          <a:solidFill>
                            <a:schemeClr val="tx1"/>
                          </a:solidFill>
                          <a:latin typeface="B Nazanin"/>
                          <a:ea typeface="Calibri"/>
                          <a:cs typeface="B Mitra" pitchFamily="2" charset="-78"/>
                        </a:rPr>
                        <a:t> (</a:t>
                      </a:r>
                      <a:r>
                        <a:rPr kumimoji="0" lang="fa-IR" sz="1600" kern="1200" dirty="0" smtClean="0">
                          <a:solidFill>
                            <a:schemeClr val="tx1"/>
                          </a:solidFill>
                          <a:latin typeface="B Nazanin"/>
                          <a:ea typeface="Calibri"/>
                          <a:cs typeface="B Mitra" pitchFamily="2" charset="-78"/>
                        </a:rPr>
                        <a:t>ابراز مهر و محبت نسبت به همسر و فرزندان)</a:t>
                      </a:r>
                      <a:r>
                        <a:rPr kumimoji="0" lang="en-US" sz="1600" kern="1200" dirty="0" smtClean="0">
                          <a:solidFill>
                            <a:schemeClr val="tx1"/>
                          </a:solidFill>
                          <a:latin typeface="B Nazanin"/>
                          <a:ea typeface="Calibri"/>
                          <a:cs typeface="B Mitra" pitchFamily="2" charset="-78"/>
                        </a:rPr>
                        <a:t> </a:t>
                      </a:r>
                      <a:r>
                        <a:rPr kumimoji="0" lang="fa-IR" sz="1600" kern="1200" dirty="0" smtClean="0">
                          <a:solidFill>
                            <a:schemeClr val="tx1"/>
                          </a:solidFill>
                          <a:latin typeface="B Nazanin"/>
                          <a:ea typeface="Calibri"/>
                          <a:cs typeface="B Mitra" pitchFamily="2" charset="-78"/>
                        </a:rPr>
                        <a:t>خود و خانوده شان را پاسخ دهند</a:t>
                      </a:r>
                      <a:r>
                        <a:rPr kumimoji="0" lang="en-US" sz="1600" kern="1200" dirty="0" smtClean="0">
                          <a:solidFill>
                            <a:schemeClr val="tx1"/>
                          </a:solidFill>
                          <a:latin typeface="B Nazanin"/>
                          <a:ea typeface="Calibri"/>
                          <a:cs typeface="B Mitra" pitchFamily="2" charset="-78"/>
                        </a:rPr>
                        <a:t> . </a:t>
                      </a:r>
                      <a:r>
                        <a:rPr kumimoji="0" lang="fa-IR" sz="1600" kern="1200" dirty="0" smtClean="0">
                          <a:solidFill>
                            <a:schemeClr val="tx1"/>
                          </a:solidFill>
                          <a:latin typeface="B Nazanin"/>
                          <a:ea typeface="Calibri"/>
                          <a:cs typeface="B Mitra" pitchFamily="2" charset="-78"/>
                        </a:rPr>
                        <a:t>بنابراين نه تنها لذت شاد زيستن را از دست مي دهند كه بارطاقت فرسائي از مشكلات گوناگون را به </a:t>
                      </a:r>
                      <a:r>
                        <a:rPr lang="fa-IR" sz="1600" dirty="0" smtClean="0">
                          <a:latin typeface="B Nazanin"/>
                          <a:ea typeface="Calibri"/>
                          <a:cs typeface="B Mitra" pitchFamily="2" charset="-78"/>
                        </a:rPr>
                        <a:t>خود، فرزندان و جامعه تحميل مي كنند.</a:t>
                      </a:r>
                      <a:endParaRPr lang="en-US" sz="1600" b="0" dirty="0">
                        <a:latin typeface="Calibri"/>
                        <a:ea typeface="Calibri"/>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lang="fa-IR" sz="1600" b="0" dirty="0" smtClean="0">
                          <a:latin typeface="Calibri"/>
                          <a:ea typeface="Calibri"/>
                          <a:cs typeface="B Mitra" pitchFamily="2" charset="-78"/>
                        </a:rPr>
                        <a:t> </a:t>
                      </a:r>
                      <a:r>
                        <a:rPr lang="fa-IR" sz="1600" dirty="0" smtClean="0">
                          <a:latin typeface="B Nazanin"/>
                          <a:ea typeface="Calibri"/>
                          <a:cs typeface="B Mitra" pitchFamily="2" charset="-78"/>
                        </a:rPr>
                        <a:t>آیا از نظر علمی، کار پژوهشی در این خصوص صورت گرفته است، ضمن آنکه در شرایط فعلی سیاست</a:t>
                      </a:r>
                      <a:r>
                        <a:rPr lang="fa-IR" sz="1600" baseline="0" dirty="0" smtClean="0">
                          <a:latin typeface="B Nazanin"/>
                          <a:ea typeface="Calibri"/>
                          <a:cs typeface="B Mitra" pitchFamily="2" charset="-78"/>
                        </a:rPr>
                        <a:t> </a:t>
                      </a:r>
                      <a:r>
                        <a:rPr lang="fa-IR" sz="1600" dirty="0" smtClean="0">
                          <a:latin typeface="B Nazanin"/>
                          <a:ea typeface="Calibri"/>
                          <a:cs typeface="B Mitra" pitchFamily="2" charset="-78"/>
                        </a:rPr>
                        <a:t>های تنظیم خانواده، خانواده</a:t>
                      </a:r>
                      <a:r>
                        <a:rPr lang="fa-IR" sz="1600" baseline="0" dirty="0" smtClean="0">
                          <a:latin typeface="B Nazanin"/>
                          <a:ea typeface="Calibri"/>
                          <a:cs typeface="B Mitra" pitchFamily="2" charset="-78"/>
                        </a:rPr>
                        <a:t> </a:t>
                      </a:r>
                      <a:r>
                        <a:rPr lang="fa-IR" sz="1600" dirty="0" smtClean="0">
                          <a:latin typeface="B Nazanin"/>
                          <a:ea typeface="Calibri"/>
                          <a:cs typeface="B Mitra" pitchFamily="2" charset="-78"/>
                        </a:rPr>
                        <a:t>ها را به سمت تک فرزندی سوق داده است که مشکلات این خانواده</a:t>
                      </a:r>
                      <a:r>
                        <a:rPr lang="fa-IR" sz="1600" baseline="0" dirty="0" smtClean="0">
                          <a:latin typeface="B Nazanin"/>
                          <a:ea typeface="Calibri"/>
                          <a:cs typeface="B Mitra" pitchFamily="2" charset="-78"/>
                        </a:rPr>
                        <a:t> </a:t>
                      </a:r>
                      <a:r>
                        <a:rPr lang="fa-IR" sz="1600" dirty="0" smtClean="0">
                          <a:latin typeface="B Nazanin"/>
                          <a:ea typeface="Calibri"/>
                          <a:cs typeface="B Mitra" pitchFamily="2" charset="-78"/>
                        </a:rPr>
                        <a:t>ها کمتر از خانواده های پرجمعیت نیست. لذا طرح این مباحث تنها بازخورد منفي بر</a:t>
                      </a:r>
                      <a:r>
                        <a:rPr lang="fa-IR" sz="1600" baseline="0" dirty="0" smtClean="0">
                          <a:latin typeface="B Nazanin"/>
                          <a:ea typeface="Calibri"/>
                          <a:cs typeface="B Mitra" pitchFamily="2" charset="-78"/>
                        </a:rPr>
                        <a:t> </a:t>
                      </a:r>
                      <a:r>
                        <a:rPr lang="fa-IR" sz="1600" dirty="0" smtClean="0">
                          <a:latin typeface="B Nazanin"/>
                          <a:ea typeface="Calibri"/>
                          <a:cs typeface="B Mitra" pitchFamily="2" charset="-78"/>
                        </a:rPr>
                        <a:t>تصمیم</a:t>
                      </a:r>
                      <a:r>
                        <a:rPr lang="fa-IR" sz="1600" baseline="0" dirty="0" smtClean="0">
                          <a:latin typeface="B Nazanin"/>
                          <a:ea typeface="Calibri"/>
                          <a:cs typeface="B Mitra" pitchFamily="2" charset="-78"/>
                        </a:rPr>
                        <a:t> </a:t>
                      </a:r>
                      <a:r>
                        <a:rPr lang="fa-IR" sz="1600" dirty="0" smtClean="0">
                          <a:latin typeface="B Nazanin"/>
                          <a:ea typeface="Calibri"/>
                          <a:cs typeface="B Mitra" pitchFamily="2" charset="-78"/>
                        </a:rPr>
                        <a:t>گیری خانواده در زمینه داشتن فرزند بیشتر می گذارد. </a:t>
                      </a:r>
                    </a:p>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lang="fa-IR" sz="1600" dirty="0" smtClean="0">
                          <a:latin typeface="Calibri"/>
                          <a:ea typeface="Calibri"/>
                          <a:cs typeface="B Mitra" pitchFamily="2" charset="-78"/>
                        </a:rPr>
                        <a:t> آيا اصولاً</a:t>
                      </a:r>
                      <a:r>
                        <a:rPr lang="fa-IR" sz="1600" baseline="0" dirty="0" smtClean="0">
                          <a:latin typeface="Calibri"/>
                          <a:ea typeface="Calibri"/>
                          <a:cs typeface="B Mitra" pitchFamily="2" charset="-78"/>
                        </a:rPr>
                        <a:t> وظيفه وزارت بهداشت تخريب فرهنگي و بزرگنمايي مشكلات اجتماعي اقتصادي و سياه نمايي است؟</a:t>
                      </a:r>
                      <a:endParaRPr lang="en-US" sz="1600" dirty="0" smtClean="0">
                        <a:latin typeface="Calibri"/>
                        <a:ea typeface="Calibri"/>
                        <a:cs typeface="B Mitra" pitchFamily="2" charset="-78"/>
                      </a:endParaRPr>
                    </a:p>
                    <a:p>
                      <a:pPr marL="0" marR="0" algn="just" rtl="1">
                        <a:lnSpc>
                          <a:spcPct val="115000"/>
                        </a:lnSpc>
                        <a:spcBef>
                          <a:spcPts val="0"/>
                        </a:spcBef>
                        <a:spcAft>
                          <a:spcPts val="0"/>
                        </a:spcAft>
                        <a:buFont typeface="Arial" pitchFamily="34" charset="0"/>
                        <a:buNone/>
                      </a:pPr>
                      <a:endParaRPr lang="en-US" sz="1600" b="0" dirty="0">
                        <a:latin typeface="Calibri"/>
                        <a:ea typeface="Calibri"/>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312338" y="357166"/>
          <a:ext cx="7474504" cy="6134100"/>
        </p:xfrm>
        <a:graphic>
          <a:graphicData uri="http://schemas.openxmlformats.org/drawingml/2006/table">
            <a:tbl>
              <a:tblPr rtl="1"/>
              <a:tblGrid>
                <a:gridCol w="565464"/>
                <a:gridCol w="3410241"/>
                <a:gridCol w="3498799"/>
              </a:tblGrid>
              <a:tr h="165771">
                <a:tc gridSpan="3">
                  <a:txBody>
                    <a:bodyPr/>
                    <a:lstStyle/>
                    <a:p>
                      <a:pPr marL="0" marR="0" algn="ctr" rtl="1">
                        <a:lnSpc>
                          <a:spcPct val="115000"/>
                        </a:lnSpc>
                        <a:spcBef>
                          <a:spcPts val="0"/>
                        </a:spcBef>
                        <a:spcAft>
                          <a:spcPts val="0"/>
                        </a:spcAft>
                      </a:pPr>
                      <a:r>
                        <a:rPr kumimoji="0" lang="fa-IR" sz="1600" b="0" kern="1200" dirty="0" smtClean="0">
                          <a:solidFill>
                            <a:schemeClr val="tx1"/>
                          </a:solidFill>
                          <a:latin typeface="+mn-lt"/>
                          <a:ea typeface="+mn-ea"/>
                          <a:cs typeface="B Titr" pitchFamily="2" charset="-78"/>
                        </a:rPr>
                        <a:t>دانشگاه علوم پزشکی و خدمات بهداشتی درمانی فارس- معاونت  بهداشتی</a:t>
                      </a:r>
                    </a:p>
                    <a:p>
                      <a:pPr marL="0" marR="0" algn="ctr" rtl="1">
                        <a:lnSpc>
                          <a:spcPct val="115000"/>
                        </a:lnSpc>
                        <a:spcBef>
                          <a:spcPts val="0"/>
                        </a:spcBef>
                        <a:spcAft>
                          <a:spcPts val="0"/>
                        </a:spcAft>
                      </a:pPr>
                      <a:r>
                        <a:rPr kumimoji="0" lang="fa-IR" sz="1600" b="0" kern="1200" dirty="0" smtClean="0">
                          <a:solidFill>
                            <a:schemeClr val="tx1"/>
                          </a:solidFill>
                          <a:latin typeface="+mn-lt"/>
                          <a:ea typeface="+mn-ea"/>
                          <a:cs typeface="B Titr" pitchFamily="2" charset="-78"/>
                        </a:rPr>
                        <a:t> گروه سلامت خانواده و جمعیت</a:t>
                      </a:r>
                      <a:endParaRPr lang="en-US" sz="1600" b="0" dirty="0">
                        <a:latin typeface="Calibri"/>
                        <a:ea typeface="Calibri"/>
                        <a:cs typeface="B Titr" pitchFamily="2" charset="-78"/>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4480">
                <a:tc>
                  <a:txBody>
                    <a:bodyPr/>
                    <a:lstStyle/>
                    <a:p>
                      <a:pPr marL="0" marR="0" algn="ctr" rtl="1">
                        <a:lnSpc>
                          <a:spcPct val="115000"/>
                        </a:lnSpc>
                        <a:spcBef>
                          <a:spcPts val="0"/>
                        </a:spcBef>
                        <a:spcAft>
                          <a:spcPts val="0"/>
                        </a:spcAft>
                      </a:pPr>
                      <a:r>
                        <a:rPr lang="fa-IR" sz="1400">
                          <a:latin typeface="Agency FB"/>
                          <a:ea typeface="Calibri"/>
                          <a:cs typeface="B Titr"/>
                        </a:rPr>
                        <a:t>ردیف</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نکات  ذکر شده</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ملاحظات</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541">
                <a:tc>
                  <a:txBody>
                    <a:bodyPr/>
                    <a:lstStyle/>
                    <a:p>
                      <a:pPr marL="0" marR="0" algn="ctr" rtl="1">
                        <a:lnSpc>
                          <a:spcPct val="115000"/>
                        </a:lnSpc>
                        <a:spcBef>
                          <a:spcPts val="0"/>
                        </a:spcBef>
                        <a:spcAft>
                          <a:spcPts val="0"/>
                        </a:spcAft>
                      </a:pPr>
                      <a:r>
                        <a:rPr lang="fa-IR" sz="1600" dirty="0" smtClean="0">
                          <a:latin typeface="Calibri"/>
                          <a:ea typeface="Calibri"/>
                          <a:cs typeface="B Mitra" pitchFamily="2" charset="-78"/>
                        </a:rPr>
                        <a:t>1</a:t>
                      </a:r>
                      <a:endParaRPr lang="en-US" sz="1600" dirty="0">
                        <a:latin typeface="Calibri"/>
                        <a:ea typeface="Calibri"/>
                        <a:cs typeface="B Mitra" pitchFamily="2" charset="-78"/>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b="0" u="none" dirty="0" smtClean="0">
                          <a:latin typeface="Calibri"/>
                          <a:ea typeface="Times New Roman"/>
                          <a:cs typeface="B Mitra" pitchFamily="2" charset="-78"/>
                        </a:rPr>
                        <a:t> </a:t>
                      </a:r>
                      <a:r>
                        <a:rPr lang="ar-SA" sz="1600" b="0" u="none" dirty="0" smtClean="0">
                          <a:latin typeface="Calibri"/>
                          <a:ea typeface="Times New Roman"/>
                          <a:cs typeface="B Mitra" pitchFamily="2" charset="-78"/>
                        </a:rPr>
                        <a:t>اهداف </a:t>
                      </a:r>
                      <a:r>
                        <a:rPr lang="ar-SA" sz="1600" b="0" u="none" dirty="0">
                          <a:latin typeface="Calibri"/>
                          <a:ea typeface="Times New Roman"/>
                          <a:cs typeface="B Mitra" pitchFamily="2" charset="-78"/>
                        </a:rPr>
                        <a:t>برنامه تنظیم خانواده عبارتند از:</a:t>
                      </a:r>
                      <a:endParaRPr lang="en-US" sz="1600" b="0" u="none" dirty="0">
                        <a:latin typeface="Calibri"/>
                        <a:ea typeface="Times New Roman"/>
                        <a:cs typeface="B Mitra" pitchFamily="2" charset="-78"/>
                      </a:endParaRPr>
                    </a:p>
                    <a:p>
                      <a:pPr marL="0" marR="0" algn="just" rtl="1">
                        <a:lnSpc>
                          <a:spcPct val="115000"/>
                        </a:lnSpc>
                        <a:spcBef>
                          <a:spcPts val="0"/>
                        </a:spcBef>
                        <a:spcAft>
                          <a:spcPts val="0"/>
                        </a:spcAft>
                      </a:pPr>
                      <a:r>
                        <a:rPr lang="ar-SA" sz="1600" b="0" u="none" dirty="0">
                          <a:latin typeface="Calibri"/>
                          <a:ea typeface="Times New Roman"/>
                          <a:cs typeface="B Mitra" pitchFamily="2" charset="-78"/>
                        </a:rPr>
                        <a:t>- توانمندسازی خانواده ها برای انتخاب تعداد فرزندان و زمان فرزندآوری</a:t>
                      </a:r>
                      <a:endParaRPr lang="en-US" sz="1600" b="0" u="none" dirty="0">
                        <a:latin typeface="Calibri"/>
                        <a:ea typeface="Times New Roman"/>
                        <a:cs typeface="B Mitra" pitchFamily="2" charset="-78"/>
                      </a:endParaRPr>
                    </a:p>
                    <a:p>
                      <a:pPr marL="0" marR="0" algn="just" rtl="1">
                        <a:lnSpc>
                          <a:spcPct val="115000"/>
                        </a:lnSpc>
                        <a:spcBef>
                          <a:spcPts val="0"/>
                        </a:spcBef>
                        <a:spcAft>
                          <a:spcPts val="0"/>
                        </a:spcAft>
                      </a:pPr>
                      <a:r>
                        <a:rPr lang="ar-SA" sz="1600" b="0" u="none" dirty="0">
                          <a:latin typeface="Calibri"/>
                          <a:ea typeface="Times New Roman"/>
                          <a:cs typeface="B Mitra" pitchFamily="2" charset="-78"/>
                        </a:rPr>
                        <a:t>- پرهیز از بارداری های زیر 18 سال</a:t>
                      </a:r>
                      <a:endParaRPr lang="en-US" sz="1600" b="0" u="none" dirty="0">
                        <a:latin typeface="Calibri"/>
                        <a:ea typeface="Times New Roman"/>
                        <a:cs typeface="B Mitra" pitchFamily="2" charset="-78"/>
                      </a:endParaRPr>
                    </a:p>
                    <a:p>
                      <a:pPr marL="0" marR="0" algn="just" rtl="1">
                        <a:lnSpc>
                          <a:spcPct val="115000"/>
                        </a:lnSpc>
                        <a:spcBef>
                          <a:spcPts val="0"/>
                        </a:spcBef>
                        <a:spcAft>
                          <a:spcPts val="0"/>
                        </a:spcAft>
                      </a:pPr>
                      <a:r>
                        <a:rPr lang="ar-SA" sz="1600" b="0" u="none" dirty="0">
                          <a:latin typeface="Calibri"/>
                          <a:ea typeface="Times New Roman"/>
                          <a:cs typeface="B Mitra" pitchFamily="2" charset="-78"/>
                        </a:rPr>
                        <a:t>- پرهیز از بارداری های بالای 35 سال</a:t>
                      </a:r>
                      <a:endParaRPr lang="en-US" sz="1600" b="0" u="none" dirty="0">
                        <a:latin typeface="Calibri"/>
                        <a:ea typeface="Times New Roman"/>
                        <a:cs typeface="B Mitra" pitchFamily="2" charset="-78"/>
                      </a:endParaRPr>
                    </a:p>
                    <a:p>
                      <a:pPr marL="0" marR="0" algn="just" rtl="1">
                        <a:lnSpc>
                          <a:spcPct val="115000"/>
                        </a:lnSpc>
                        <a:spcBef>
                          <a:spcPts val="0"/>
                        </a:spcBef>
                        <a:spcAft>
                          <a:spcPts val="0"/>
                        </a:spcAft>
                      </a:pPr>
                      <a:r>
                        <a:rPr lang="ar-SA" sz="1600" b="1" u="none" dirty="0">
                          <a:latin typeface="Calibri"/>
                          <a:ea typeface="Times New Roman"/>
                          <a:cs typeface="B Mitra" pitchFamily="2" charset="-78"/>
                        </a:rPr>
                        <a:t>- پرهیز از بارداری های با فاصله زمانی کمتر از سه سال</a:t>
                      </a:r>
                      <a:endParaRPr lang="en-US" sz="1600" b="1" u="none" dirty="0">
                        <a:latin typeface="Calibri"/>
                        <a:ea typeface="Times New Roman"/>
                        <a:cs typeface="B Mitra" pitchFamily="2" charset="-78"/>
                      </a:endParaRPr>
                    </a:p>
                    <a:p>
                      <a:pPr marL="0" marR="0" algn="just" rtl="1">
                        <a:lnSpc>
                          <a:spcPct val="115000"/>
                        </a:lnSpc>
                        <a:spcBef>
                          <a:spcPts val="0"/>
                        </a:spcBef>
                        <a:spcAft>
                          <a:spcPts val="0"/>
                        </a:spcAft>
                      </a:pPr>
                      <a:r>
                        <a:rPr lang="ar-SA" sz="1600" b="1" u="none" dirty="0">
                          <a:latin typeface="Calibri"/>
                          <a:ea typeface="Times New Roman"/>
                          <a:cs typeface="B Mitra" pitchFamily="2" charset="-78"/>
                        </a:rPr>
                        <a:t>- پرهیز از بارداری های بیش از 4 بار</a:t>
                      </a:r>
                      <a:endParaRPr lang="en-US" sz="1600" b="1" u="none" dirty="0">
                        <a:latin typeface="Calibri"/>
                        <a:ea typeface="Times New Roman"/>
                        <a:cs typeface="B Mitra" pitchFamily="2" charset="-78"/>
                      </a:endParaRPr>
                    </a:p>
                    <a:p>
                      <a:pPr marL="0" marR="0" algn="just" rtl="1">
                        <a:lnSpc>
                          <a:spcPct val="115000"/>
                        </a:lnSpc>
                        <a:spcBef>
                          <a:spcPts val="0"/>
                        </a:spcBef>
                        <a:spcAft>
                          <a:spcPts val="0"/>
                        </a:spcAft>
                      </a:pPr>
                      <a:r>
                        <a:rPr lang="ar-SA" sz="1600" b="0" u="none" dirty="0">
                          <a:latin typeface="Calibri"/>
                          <a:ea typeface="Times New Roman"/>
                          <a:cs typeface="B Mitra" pitchFamily="2" charset="-78"/>
                        </a:rPr>
                        <a:t>- پیشگیری از بارداری های پرخطر</a:t>
                      </a:r>
                      <a:endParaRPr lang="en-US" sz="1600" b="0" u="none" dirty="0">
                        <a:latin typeface="Calibri"/>
                        <a:ea typeface="Times New Roman"/>
                        <a:cs typeface="B Mitra" pitchFamily="2" charset="-78"/>
                      </a:endParaRPr>
                    </a:p>
                    <a:p>
                      <a:pPr marL="0" marR="0" algn="just" rtl="1">
                        <a:lnSpc>
                          <a:spcPct val="115000"/>
                        </a:lnSpc>
                        <a:spcBef>
                          <a:spcPts val="0"/>
                        </a:spcBef>
                        <a:spcAft>
                          <a:spcPts val="0"/>
                        </a:spcAft>
                      </a:pPr>
                      <a:r>
                        <a:rPr lang="ar-SA" sz="1600" b="0" u="none" dirty="0">
                          <a:latin typeface="Calibri"/>
                          <a:ea typeface="Times New Roman"/>
                          <a:cs typeface="B Mitra" pitchFamily="2" charset="-78"/>
                        </a:rPr>
                        <a:t>- پیشگیری از بارداری های ناخواسته</a:t>
                      </a:r>
                      <a:endParaRPr lang="en-US" sz="1600" b="0" u="none" dirty="0">
                        <a:latin typeface="Calibri"/>
                        <a:ea typeface="Times New Roman"/>
                        <a:cs typeface="B Mitra" pitchFamily="2" charset="-78"/>
                      </a:endParaRPr>
                    </a:p>
                    <a:p>
                      <a:pPr marL="0" marR="0" algn="just" rtl="1">
                        <a:lnSpc>
                          <a:spcPct val="115000"/>
                        </a:lnSpc>
                        <a:spcBef>
                          <a:spcPts val="0"/>
                        </a:spcBef>
                        <a:spcAft>
                          <a:spcPts val="0"/>
                        </a:spcAft>
                      </a:pPr>
                      <a:r>
                        <a:rPr lang="ar-SA" sz="1600" b="0" u="none" dirty="0">
                          <a:latin typeface="Calibri"/>
                          <a:ea typeface="Times New Roman"/>
                          <a:cs typeface="B Mitra" pitchFamily="2" charset="-78"/>
                        </a:rPr>
                        <a:t>- کاهش تصمیم به سقط های غیر قانونی</a:t>
                      </a:r>
                      <a:endParaRPr lang="en-US" sz="1600" b="0" u="none" dirty="0">
                        <a:latin typeface="Calibri"/>
                        <a:ea typeface="Times New Roman"/>
                        <a:cs typeface="B Mitra" pitchFamily="2" charset="-78"/>
                      </a:endParaRPr>
                    </a:p>
                    <a:p>
                      <a:pPr marL="0" marR="0" algn="just" rtl="1">
                        <a:lnSpc>
                          <a:spcPct val="115000"/>
                        </a:lnSpc>
                        <a:spcBef>
                          <a:spcPts val="0"/>
                        </a:spcBef>
                        <a:spcAft>
                          <a:spcPts val="0"/>
                        </a:spcAft>
                      </a:pPr>
                      <a:r>
                        <a:rPr lang="ar-SA" sz="1600" b="0" u="none" dirty="0">
                          <a:latin typeface="Calibri"/>
                          <a:ea typeface="Times New Roman"/>
                          <a:cs typeface="B Mitra" pitchFamily="2" charset="-78"/>
                        </a:rPr>
                        <a:t>- </a:t>
                      </a:r>
                      <a:r>
                        <a:rPr lang="ar-SA" sz="1600" b="0" u="none" dirty="0" smtClean="0">
                          <a:latin typeface="Calibri"/>
                          <a:ea typeface="Times New Roman"/>
                          <a:cs typeface="B Mitra" pitchFamily="2" charset="-78"/>
                        </a:rPr>
                        <a:t>بنابراین </a:t>
                      </a:r>
                      <a:r>
                        <a:rPr lang="ar-SA" sz="1600" b="0" u="none" dirty="0">
                          <a:latin typeface="Calibri"/>
                          <a:ea typeface="Times New Roman"/>
                          <a:cs typeface="B Mitra" pitchFamily="2" charset="-78"/>
                        </a:rPr>
                        <a:t>هدف از اجرای برنامه تنظیم خانواده کمک به تصمیم گیری مسولانه، آگاهانه و آزادانه خانواده ها برای انتخاب تعداد فرزندان و حفظ سلامت مادران، کودکان و خانواده ها </a:t>
                      </a:r>
                      <a:r>
                        <a:rPr lang="ar-SA" sz="1600" b="1" u="none" dirty="0">
                          <a:latin typeface="Calibri"/>
                          <a:ea typeface="Times New Roman"/>
                          <a:cs typeface="B Mitra" pitchFamily="2" charset="-78"/>
                        </a:rPr>
                        <a:t>با پیشگیری از بارداریهای پرخطر، </a:t>
                      </a:r>
                      <a:r>
                        <a:rPr lang="ar-SA" sz="1600" b="0" u="none" dirty="0">
                          <a:latin typeface="Calibri"/>
                          <a:ea typeface="Times New Roman"/>
                          <a:cs typeface="B Mitra" pitchFamily="2" charset="-78"/>
                        </a:rPr>
                        <a:t>بدون برنامه ریزی و ناخواسته می باشد.</a:t>
                      </a:r>
                      <a:endParaRPr lang="en-US" sz="1600" b="0" u="none" dirty="0">
                        <a:latin typeface="Calibri"/>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lgn="just" rtl="1">
                        <a:lnSpc>
                          <a:spcPct val="115000"/>
                        </a:lnSpc>
                        <a:spcBef>
                          <a:spcPts val="0"/>
                        </a:spcBef>
                        <a:spcAft>
                          <a:spcPts val="0"/>
                        </a:spcAft>
                        <a:buFont typeface="Arial" pitchFamily="34" charset="0"/>
                        <a:buChar char="•"/>
                      </a:pPr>
                      <a:r>
                        <a:rPr lang="fa-IR" sz="1600" b="0" u="none" dirty="0">
                          <a:latin typeface="Calibri"/>
                          <a:ea typeface="Times New Roman"/>
                          <a:cs typeface="B Mitra" pitchFamily="2" charset="-78"/>
                        </a:rPr>
                        <a:t>با توجه به اهداف برنامه تنظیم خانواده، موارد ذیل جای تامل دارد: </a:t>
                      </a:r>
                      <a:endParaRPr lang="en-US" sz="1600" b="0" u="none" dirty="0">
                        <a:latin typeface="Calibri"/>
                        <a:ea typeface="Times New Roman"/>
                        <a:cs typeface="B Mitra" pitchFamily="2" charset="-78"/>
                      </a:endParaRPr>
                    </a:p>
                    <a:p>
                      <a:pPr marL="109538" marR="0" lvl="0" indent="-109538" algn="just" rtl="1">
                        <a:lnSpc>
                          <a:spcPct val="115000"/>
                        </a:lnSpc>
                        <a:spcBef>
                          <a:spcPts val="0"/>
                        </a:spcBef>
                        <a:spcAft>
                          <a:spcPts val="0"/>
                        </a:spcAft>
                        <a:buFont typeface="Arial" pitchFamily="34" charset="0"/>
                        <a:buChar char="•"/>
                      </a:pPr>
                      <a:r>
                        <a:rPr lang="fa-IR" sz="1600" b="0" u="none" dirty="0" smtClean="0">
                          <a:latin typeface="Calibri"/>
                          <a:ea typeface="Times New Roman"/>
                          <a:cs typeface="B Mitra" pitchFamily="2" charset="-78"/>
                        </a:rPr>
                        <a:t>عبارت </a:t>
                      </a:r>
                      <a:r>
                        <a:rPr lang="fa-IR" sz="1600" b="0" u="none" dirty="0">
                          <a:latin typeface="Calibri"/>
                          <a:ea typeface="Times New Roman"/>
                          <a:cs typeface="B Mitra" pitchFamily="2" charset="-78"/>
                        </a:rPr>
                        <a:t>: « </a:t>
                      </a:r>
                      <a:r>
                        <a:rPr lang="ar-SA" sz="1600" b="0" u="none" dirty="0">
                          <a:latin typeface="Calibri"/>
                          <a:ea typeface="Times New Roman"/>
                          <a:cs typeface="B Mitra" pitchFamily="2" charset="-78"/>
                        </a:rPr>
                        <a:t>پرهیز از بارداری  های زیر 18 سال</a:t>
                      </a:r>
                      <a:r>
                        <a:rPr lang="fa-IR" sz="1600" b="0" u="none" dirty="0">
                          <a:latin typeface="Calibri"/>
                          <a:ea typeface="Times New Roman"/>
                          <a:cs typeface="B Mitra" pitchFamily="2" charset="-78"/>
                        </a:rPr>
                        <a:t>» با توجه به  سن </a:t>
                      </a:r>
                      <a:r>
                        <a:rPr lang="fa-IR" sz="1600" b="0" u="none" dirty="0" smtClean="0">
                          <a:latin typeface="Calibri"/>
                          <a:ea typeface="Times New Roman"/>
                          <a:cs typeface="B Mitra" pitchFamily="2" charset="-78"/>
                        </a:rPr>
                        <a:t>بارداری از نظر </a:t>
                      </a:r>
                      <a:r>
                        <a:rPr lang="en-US" sz="1600" b="0" u="none" dirty="0" smtClean="0">
                          <a:latin typeface="Calibri"/>
                          <a:ea typeface="Times New Roman"/>
                          <a:cs typeface="B Mitra" pitchFamily="2" charset="-78"/>
                        </a:rPr>
                        <a:t>WHO</a:t>
                      </a:r>
                      <a:r>
                        <a:rPr lang="fa-IR" sz="1600" b="0" u="none" dirty="0" smtClean="0">
                          <a:latin typeface="Calibri"/>
                          <a:ea typeface="Times New Roman"/>
                          <a:cs typeface="B Mitra" pitchFamily="2" charset="-78"/>
                        </a:rPr>
                        <a:t> </a:t>
                      </a:r>
                      <a:r>
                        <a:rPr lang="fa-IR" sz="1600" b="0" u="none" dirty="0">
                          <a:latin typeface="Calibri"/>
                          <a:ea typeface="Times New Roman"/>
                          <a:cs typeface="B Mitra" pitchFamily="2" charset="-78"/>
                        </a:rPr>
                        <a:t>که عبارت است از 49-15 و  محل اشکال است. به جای </a:t>
                      </a:r>
                      <a:r>
                        <a:rPr lang="fa-IR" sz="1600" b="0" u="none" dirty="0" smtClean="0">
                          <a:latin typeface="Calibri"/>
                          <a:ea typeface="Times New Roman"/>
                          <a:cs typeface="B Mitra" pitchFamily="2" charset="-78"/>
                        </a:rPr>
                        <a:t>پرهیز،</a:t>
                      </a:r>
                      <a:r>
                        <a:rPr lang="fa-IR" sz="1600" b="0" u="none" baseline="0" dirty="0" smtClean="0">
                          <a:latin typeface="Calibri"/>
                          <a:ea typeface="Times New Roman"/>
                          <a:cs typeface="B Mitra" pitchFamily="2" charset="-78"/>
                        </a:rPr>
                        <a:t> </a:t>
                      </a:r>
                      <a:r>
                        <a:rPr lang="fa-IR" sz="1600" b="0" u="none" dirty="0" smtClean="0">
                          <a:latin typeface="Calibri"/>
                          <a:ea typeface="Times New Roman"/>
                          <a:cs typeface="B Mitra" pitchFamily="2" charset="-78"/>
                        </a:rPr>
                        <a:t>وزارت </a:t>
                      </a:r>
                      <a:r>
                        <a:rPr lang="fa-IR" sz="1600" b="0" u="none" dirty="0">
                          <a:latin typeface="Calibri"/>
                          <a:ea typeface="Times New Roman"/>
                          <a:cs typeface="B Mitra" pitchFamily="2" charset="-78"/>
                        </a:rPr>
                        <a:t>بهداشت موظف است این بارداری ها  را مدیریت و مراقبت بیشتر نماید.</a:t>
                      </a:r>
                      <a:endParaRPr lang="en-US" sz="1600" b="0" u="none" dirty="0">
                        <a:latin typeface="Calibri"/>
                        <a:ea typeface="Times New Roman"/>
                        <a:cs typeface="B Mitra" pitchFamily="2" charset="-78"/>
                      </a:endParaRPr>
                    </a:p>
                    <a:p>
                      <a:pPr marL="109538" marR="0" lvl="0" indent="-109538" algn="just" rtl="1">
                        <a:lnSpc>
                          <a:spcPct val="115000"/>
                        </a:lnSpc>
                        <a:spcBef>
                          <a:spcPts val="0"/>
                        </a:spcBef>
                        <a:spcAft>
                          <a:spcPts val="0"/>
                        </a:spcAft>
                        <a:buFont typeface="Arial" pitchFamily="34" charset="0"/>
                        <a:buChar char="•"/>
                        <a:tabLst>
                          <a:tab pos="109538" algn="l"/>
                        </a:tabLst>
                      </a:pPr>
                      <a:r>
                        <a:rPr lang="fa-IR" sz="1600" b="0" u="none" dirty="0">
                          <a:latin typeface="Calibri"/>
                          <a:ea typeface="Times New Roman"/>
                          <a:cs typeface="B Mitra" pitchFamily="2" charset="-78"/>
                        </a:rPr>
                        <a:t>بارداری های بالای 35 سال نیاز به مراقبت و مدیریت بیشتر دارد ، نه اینکه اصلا نباید انجام شود. با توجه به بالا رفتن سن ازدواج باید برنامه وزارت بهداشت بر روی مدیریت و مراقبت بیشتر متمرکز باشد. </a:t>
                      </a:r>
                      <a:endParaRPr lang="en-US" sz="1600" b="0" u="none" dirty="0">
                        <a:latin typeface="Calibri"/>
                        <a:ea typeface="Times New Roman"/>
                        <a:cs typeface="B Mitra" pitchFamily="2" charset="-78"/>
                      </a:endParaRPr>
                    </a:p>
                    <a:p>
                      <a:pPr marL="177800" marR="0" lvl="0" indent="-177800" algn="just" rtl="1">
                        <a:lnSpc>
                          <a:spcPct val="115000"/>
                        </a:lnSpc>
                        <a:spcBef>
                          <a:spcPts val="0"/>
                        </a:spcBef>
                        <a:spcAft>
                          <a:spcPts val="0"/>
                        </a:spcAft>
                        <a:buFont typeface="Arial" pitchFamily="34" charset="0"/>
                        <a:buChar char="•"/>
                      </a:pPr>
                      <a:r>
                        <a:rPr lang="fa-IR" sz="1600" b="0" u="none" dirty="0" smtClean="0">
                          <a:latin typeface="Calibri"/>
                          <a:ea typeface="Times New Roman"/>
                          <a:cs typeface="B Mitra" pitchFamily="2" charset="-78"/>
                        </a:rPr>
                        <a:t>با </a:t>
                      </a:r>
                      <a:r>
                        <a:rPr lang="fa-IR" sz="1600" b="0" u="none" dirty="0">
                          <a:latin typeface="Calibri"/>
                          <a:ea typeface="Times New Roman"/>
                          <a:cs typeface="B Mitra" pitchFamily="2" charset="-78"/>
                        </a:rPr>
                        <a:t>توجه به </a:t>
                      </a:r>
                      <a:r>
                        <a:rPr lang="fa-IR" sz="1600" b="0" u="none" dirty="0" smtClean="0">
                          <a:latin typeface="Calibri"/>
                          <a:ea typeface="Times New Roman"/>
                          <a:cs typeface="B Mitra" pitchFamily="2" charset="-78"/>
                        </a:rPr>
                        <a:t>تغیير </a:t>
                      </a:r>
                      <a:r>
                        <a:rPr lang="fa-IR" sz="1600" b="0" u="none" dirty="0">
                          <a:latin typeface="Calibri"/>
                          <a:ea typeface="Times New Roman"/>
                          <a:cs typeface="B Mitra" pitchFamily="2" charset="-78"/>
                        </a:rPr>
                        <a:t>سیاست های جمعیتی کشور، بارداری های بیش از 4 بار با چه توجیهی و چه مجوزی باید کاهش یابد.  </a:t>
                      </a:r>
                      <a:endParaRPr lang="en-US" sz="1600" b="0" u="none" dirty="0">
                        <a:latin typeface="Calibri"/>
                        <a:ea typeface="Times New Roman"/>
                        <a:cs typeface="B Mitra" pitchFamily="2" charset="-78"/>
                      </a:endParaRPr>
                    </a:p>
                    <a:p>
                      <a:pPr marL="177800" marR="0" lvl="0" indent="-177800" algn="just" rtl="1">
                        <a:lnSpc>
                          <a:spcPct val="115000"/>
                        </a:lnSpc>
                        <a:spcBef>
                          <a:spcPts val="0"/>
                        </a:spcBef>
                        <a:spcAft>
                          <a:spcPts val="0"/>
                        </a:spcAft>
                        <a:buFont typeface="Arial" pitchFamily="34" charset="0"/>
                        <a:buChar char="•"/>
                      </a:pPr>
                      <a:r>
                        <a:rPr lang="fa-IR" sz="1600" b="0" u="none" dirty="0">
                          <a:latin typeface="Calibri"/>
                          <a:ea typeface="Times New Roman"/>
                          <a:cs typeface="B Mitra" pitchFamily="2" charset="-78"/>
                        </a:rPr>
                        <a:t>بنابراین اهداف ذکر شده در این برنامه همان اهداف قانون تنظیم خانواده مصوب سال 72 می باشد!</a:t>
                      </a:r>
                      <a:endParaRPr lang="en-US" sz="1600" b="0" u="none" dirty="0">
                        <a:latin typeface="Calibri"/>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541">
                <a:tc>
                  <a:txBody>
                    <a:bodyPr/>
                    <a:lstStyle/>
                    <a:p>
                      <a:pPr marL="0" marR="0" algn="ctr" rtl="1">
                        <a:lnSpc>
                          <a:spcPct val="115000"/>
                        </a:lnSpc>
                        <a:spcBef>
                          <a:spcPts val="0"/>
                        </a:spcBef>
                        <a:spcAft>
                          <a:spcPts val="0"/>
                        </a:spcAft>
                      </a:pPr>
                      <a:r>
                        <a:rPr lang="fa-IR" sz="1600" dirty="0" smtClean="0">
                          <a:latin typeface="Calibri"/>
                          <a:ea typeface="Calibri"/>
                          <a:cs typeface="B Mitra" pitchFamily="2" charset="-78"/>
                        </a:rPr>
                        <a:t>2</a:t>
                      </a:r>
                      <a:endParaRPr lang="en-US" sz="1600" dirty="0">
                        <a:latin typeface="Calibri"/>
                        <a:ea typeface="Calibri"/>
                        <a:cs typeface="B Mitra" pitchFamily="2" charset="-78"/>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Times New Roman"/>
                          <a:cs typeface="B Mitra" pitchFamily="2" charset="-78"/>
                        </a:rPr>
                        <a:t> </a:t>
                      </a:r>
                      <a:r>
                        <a:rPr lang="ar-SA" sz="1600" dirty="0" smtClean="0">
                          <a:latin typeface="Calibri"/>
                          <a:ea typeface="Times New Roman"/>
                          <a:cs typeface="B Mitra" pitchFamily="2" charset="-78"/>
                        </a:rPr>
                        <a:t>ارائه خدمات </a:t>
                      </a:r>
                      <a:r>
                        <a:rPr lang="ar-SA" sz="1600" dirty="0">
                          <a:latin typeface="Calibri"/>
                          <a:ea typeface="Times New Roman"/>
                          <a:cs typeface="B Mitra" pitchFamily="2" charset="-78"/>
                        </a:rPr>
                        <a:t>شامل موارد زیر:</a:t>
                      </a:r>
                      <a:endParaRPr lang="en-US" sz="1600" dirty="0">
                        <a:latin typeface="Calibri"/>
                        <a:ea typeface="Times New Roman"/>
                        <a:cs typeface="B Mitra" pitchFamily="2" charset="-78"/>
                      </a:endParaRPr>
                    </a:p>
                    <a:p>
                      <a:pPr marL="0" marR="0" algn="just" rtl="1">
                        <a:lnSpc>
                          <a:spcPct val="115000"/>
                        </a:lnSpc>
                        <a:spcBef>
                          <a:spcPts val="0"/>
                        </a:spcBef>
                        <a:spcAft>
                          <a:spcPts val="0"/>
                        </a:spcAft>
                      </a:pPr>
                      <a:r>
                        <a:rPr lang="ar-SA" sz="1600" dirty="0">
                          <a:latin typeface="Calibri"/>
                          <a:ea typeface="Times New Roman"/>
                          <a:cs typeface="B Mitra" pitchFamily="2" charset="-78"/>
                        </a:rPr>
                        <a:t>- مشاوره</a:t>
                      </a:r>
                      <a:endParaRPr lang="en-US" sz="1600" dirty="0">
                        <a:latin typeface="Calibri"/>
                        <a:ea typeface="Times New Roman"/>
                        <a:cs typeface="B Mitra" pitchFamily="2" charset="-78"/>
                      </a:endParaRPr>
                    </a:p>
                    <a:p>
                      <a:pPr marL="0" marR="0" algn="just" rtl="1">
                        <a:lnSpc>
                          <a:spcPct val="115000"/>
                        </a:lnSpc>
                        <a:spcBef>
                          <a:spcPts val="0"/>
                        </a:spcBef>
                        <a:spcAft>
                          <a:spcPts val="0"/>
                        </a:spcAft>
                      </a:pPr>
                      <a:r>
                        <a:rPr lang="ar-SA" sz="1600" dirty="0">
                          <a:latin typeface="Calibri"/>
                          <a:ea typeface="Times New Roman"/>
                          <a:cs typeface="B Mitra" pitchFamily="2" charset="-78"/>
                        </a:rPr>
                        <a:t>- ارائه روش های مدرن پیشگیری از بارداری</a:t>
                      </a:r>
                      <a:endParaRPr lang="en-US" sz="1600" dirty="0">
                        <a:latin typeface="Calibri"/>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endParaRPr lang="en-US" sz="1600" dirty="0">
                        <a:latin typeface="Calibri"/>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133</a:t>
            </a:fld>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12296" y="-357214"/>
          <a:ext cx="7474504" cy="6975348"/>
        </p:xfrm>
        <a:graphic>
          <a:graphicData uri="http://schemas.openxmlformats.org/drawingml/2006/table">
            <a:tbl>
              <a:tblPr rtl="1"/>
              <a:tblGrid>
                <a:gridCol w="565464"/>
                <a:gridCol w="3410241"/>
                <a:gridCol w="3498799"/>
              </a:tblGrid>
              <a:tr h="165771">
                <a:tc gridSpan="3">
                  <a:txBody>
                    <a:bodyPr/>
                    <a:lstStyle/>
                    <a:p>
                      <a:pPr marL="0" marR="0" algn="ctr" rtl="1">
                        <a:lnSpc>
                          <a:spcPct val="115000"/>
                        </a:lnSpc>
                        <a:spcBef>
                          <a:spcPts val="0"/>
                        </a:spcBef>
                        <a:spcAft>
                          <a:spcPts val="0"/>
                        </a:spcAft>
                      </a:pPr>
                      <a:r>
                        <a:rPr kumimoji="0" lang="fa-IR" sz="1600" b="0" kern="1200" dirty="0" smtClean="0">
                          <a:solidFill>
                            <a:schemeClr val="tx1"/>
                          </a:solidFill>
                          <a:latin typeface="+mn-lt"/>
                          <a:ea typeface="+mn-ea"/>
                          <a:cs typeface="B Titr" pitchFamily="2" charset="-78"/>
                        </a:rPr>
                        <a:t>دانشگاه علوم پزشکی و خدمات بهداشتی درمانی فارس- معاونت  بهداشتی</a:t>
                      </a:r>
                    </a:p>
                    <a:p>
                      <a:pPr marL="0" marR="0" algn="ctr" rtl="1">
                        <a:lnSpc>
                          <a:spcPct val="115000"/>
                        </a:lnSpc>
                        <a:spcBef>
                          <a:spcPts val="0"/>
                        </a:spcBef>
                        <a:spcAft>
                          <a:spcPts val="0"/>
                        </a:spcAft>
                      </a:pPr>
                      <a:r>
                        <a:rPr kumimoji="0" lang="fa-IR" sz="1600" b="0" kern="1200" dirty="0" smtClean="0">
                          <a:solidFill>
                            <a:schemeClr val="tx1"/>
                          </a:solidFill>
                          <a:latin typeface="+mn-lt"/>
                          <a:ea typeface="+mn-ea"/>
                          <a:cs typeface="B Titr" pitchFamily="2" charset="-78"/>
                        </a:rPr>
                        <a:t> گروه سلامت خانواده و جمعیت</a:t>
                      </a:r>
                      <a:endParaRPr lang="en-US" sz="1600" b="0" dirty="0">
                        <a:latin typeface="Calibri"/>
                        <a:ea typeface="Calibri"/>
                        <a:cs typeface="B Titr" pitchFamily="2" charset="-78"/>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4480">
                <a:tc>
                  <a:txBody>
                    <a:bodyPr/>
                    <a:lstStyle/>
                    <a:p>
                      <a:pPr marL="0" marR="0" algn="ctr" rtl="1">
                        <a:lnSpc>
                          <a:spcPct val="115000"/>
                        </a:lnSpc>
                        <a:spcBef>
                          <a:spcPts val="0"/>
                        </a:spcBef>
                        <a:spcAft>
                          <a:spcPts val="0"/>
                        </a:spcAft>
                      </a:pPr>
                      <a:r>
                        <a:rPr lang="fa-IR" sz="1400">
                          <a:latin typeface="Agency FB"/>
                          <a:ea typeface="Calibri"/>
                          <a:cs typeface="B Titr"/>
                        </a:rPr>
                        <a:t>ردیف</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نکات  ذکر شده</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ملاحظات</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541">
                <a:tc>
                  <a:txBody>
                    <a:bodyPr/>
                    <a:lstStyle/>
                    <a:p>
                      <a:pPr marL="0" marR="0" algn="ctr" rtl="1">
                        <a:lnSpc>
                          <a:spcPct val="115000"/>
                        </a:lnSpc>
                        <a:spcBef>
                          <a:spcPts val="0"/>
                        </a:spcBef>
                        <a:spcAft>
                          <a:spcPts val="0"/>
                        </a:spcAft>
                      </a:pPr>
                      <a:r>
                        <a:rPr lang="fa-IR" sz="1400" dirty="0" smtClean="0">
                          <a:latin typeface="Calibri"/>
                          <a:ea typeface="Calibri"/>
                          <a:cs typeface="B Lotus" pitchFamily="2" charset="-78"/>
                        </a:rPr>
                        <a:t>3</a:t>
                      </a:r>
                      <a:endParaRPr lang="en-US" sz="1400" dirty="0">
                        <a:latin typeface="Calibri"/>
                        <a:ea typeface="Calibri"/>
                        <a:cs typeface="B Lotus" pitchFamily="2" charset="-78"/>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Times New Roman"/>
                          <a:cs typeface="B Mitra" pitchFamily="2" charset="-78"/>
                        </a:rPr>
                        <a:t> </a:t>
                      </a:r>
                      <a:r>
                        <a:rPr lang="ar-SA" sz="1600" dirty="0" smtClean="0">
                          <a:latin typeface="Calibri"/>
                          <a:ea typeface="Times New Roman"/>
                          <a:cs typeface="B Mitra" pitchFamily="2" charset="-78"/>
                        </a:rPr>
                        <a:t>آموزشهای </a:t>
                      </a:r>
                      <a:r>
                        <a:rPr lang="ar-SA" sz="1600" dirty="0">
                          <a:latin typeface="Calibri"/>
                          <a:ea typeface="Times New Roman"/>
                          <a:cs typeface="B Mitra" pitchFamily="2" charset="-78"/>
                        </a:rPr>
                        <a:t>قبل از ازدواج:</a:t>
                      </a:r>
                      <a:endParaRPr lang="en-US" sz="1600" dirty="0">
                        <a:latin typeface="Calibri"/>
                        <a:ea typeface="Times New Roman"/>
                        <a:cs typeface="B Mitra" pitchFamily="2" charset="-78"/>
                      </a:endParaRPr>
                    </a:p>
                    <a:p>
                      <a:pPr marL="0" marR="0" algn="just" rtl="1">
                        <a:lnSpc>
                          <a:spcPct val="115000"/>
                        </a:lnSpc>
                        <a:spcBef>
                          <a:spcPts val="0"/>
                        </a:spcBef>
                        <a:spcAft>
                          <a:spcPts val="0"/>
                        </a:spcAft>
                      </a:pPr>
                      <a:r>
                        <a:rPr lang="ar-SA" sz="1600" dirty="0">
                          <a:latin typeface="Calibri"/>
                          <a:ea typeface="Times New Roman"/>
                          <a:cs typeface="B Mitra" pitchFamily="2" charset="-78"/>
                        </a:rPr>
                        <a:t>- دانش آموزان و دانشجویان را دربر می گیرد، آموزش مفاهیم جمعیت و تنظیم خانواده در دبیرستانها با همکاری آموزش و پرورش توسط دبیران زیست شناسی انجام می شود.</a:t>
                      </a:r>
                      <a:endParaRPr lang="en-US" sz="1600" dirty="0">
                        <a:latin typeface="Calibri"/>
                        <a:ea typeface="Times New Roman"/>
                        <a:cs typeface="B Mitra" pitchFamily="2" charset="-78"/>
                      </a:endParaRPr>
                    </a:p>
                    <a:p>
                      <a:pPr marL="0" marR="0" algn="just" rtl="1">
                        <a:lnSpc>
                          <a:spcPct val="115000"/>
                        </a:lnSpc>
                        <a:spcBef>
                          <a:spcPts val="0"/>
                        </a:spcBef>
                        <a:spcAft>
                          <a:spcPts val="0"/>
                        </a:spcAft>
                      </a:pPr>
                      <a:r>
                        <a:rPr lang="ar-SA" sz="1600" dirty="0">
                          <a:latin typeface="Calibri"/>
                          <a:ea typeface="Times New Roman"/>
                          <a:cs typeface="B Mitra" pitchFamily="2" charset="-78"/>
                        </a:rPr>
                        <a:t>- کلیه دانشجویان مراکز آموزش عالی موظف به گذراندن یک تا دو واحد درسی تنظیم خانواده می باشند، رئوس مطالب آموزشی دانشجویان به شرح زیر می باشد.</a:t>
                      </a:r>
                      <a:endParaRPr lang="en-US" sz="1600" dirty="0">
                        <a:latin typeface="Calibri"/>
                        <a:ea typeface="Times New Roman"/>
                        <a:cs typeface="B Mitra" pitchFamily="2" charset="-78"/>
                      </a:endParaRPr>
                    </a:p>
                    <a:p>
                      <a:pPr marL="0" marR="0" algn="just" rtl="1">
                        <a:lnSpc>
                          <a:spcPct val="115000"/>
                        </a:lnSpc>
                        <a:spcBef>
                          <a:spcPts val="0"/>
                        </a:spcBef>
                        <a:spcAft>
                          <a:spcPts val="0"/>
                        </a:spcAft>
                      </a:pPr>
                      <a:r>
                        <a:rPr lang="ar-SA" sz="1600" dirty="0">
                          <a:latin typeface="Calibri"/>
                          <a:ea typeface="Times New Roman"/>
                          <a:cs typeface="B Mitra" pitchFamily="2" charset="-78"/>
                        </a:rPr>
                        <a:t>- تحولات جمعیت</a:t>
                      </a:r>
                      <a:endParaRPr lang="en-US" sz="1600" dirty="0">
                        <a:latin typeface="Calibri"/>
                        <a:ea typeface="Times New Roman"/>
                        <a:cs typeface="B Mitra" pitchFamily="2" charset="-78"/>
                      </a:endParaRPr>
                    </a:p>
                    <a:p>
                      <a:pPr marL="0" marR="0" algn="just" rtl="1">
                        <a:lnSpc>
                          <a:spcPct val="115000"/>
                        </a:lnSpc>
                        <a:spcBef>
                          <a:spcPts val="0"/>
                        </a:spcBef>
                        <a:spcAft>
                          <a:spcPts val="0"/>
                        </a:spcAft>
                      </a:pPr>
                      <a:r>
                        <a:rPr lang="ar-SA" sz="1600" dirty="0">
                          <a:latin typeface="Calibri"/>
                          <a:ea typeface="Times New Roman"/>
                          <a:cs typeface="B Mitra" pitchFamily="2" charset="-78"/>
                        </a:rPr>
                        <a:t>- روشهای پیشگیری از بارداری</a:t>
                      </a:r>
                      <a:endParaRPr lang="en-US" sz="1600" dirty="0">
                        <a:latin typeface="Calibri"/>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Times New Roman"/>
                          <a:cs typeface="B Mitra" pitchFamily="2" charset="-78"/>
                        </a:rPr>
                        <a:t> </a:t>
                      </a:r>
                      <a:r>
                        <a:rPr lang="ar-SA" sz="1600" dirty="0" smtClean="0">
                          <a:latin typeface="Calibri"/>
                          <a:ea typeface="Times New Roman"/>
                          <a:cs typeface="B Mitra" pitchFamily="2" charset="-78"/>
                        </a:rPr>
                        <a:t>چرا</a:t>
                      </a:r>
                      <a:r>
                        <a:rPr lang="fa-IR" sz="1600" baseline="0" dirty="0" smtClean="0">
                          <a:latin typeface="Calibri"/>
                          <a:ea typeface="Times New Roman"/>
                          <a:cs typeface="B Mitra" pitchFamily="2" charset="-78"/>
                        </a:rPr>
                        <a:t> آ</a:t>
                      </a:r>
                      <a:r>
                        <a:rPr lang="ar-SA" sz="1600" dirty="0" smtClean="0">
                          <a:latin typeface="Calibri"/>
                          <a:ea typeface="Times New Roman"/>
                          <a:cs typeface="B Mitra" pitchFamily="2" charset="-78"/>
                        </a:rPr>
                        <a:t>موزش </a:t>
                      </a:r>
                      <a:r>
                        <a:rPr lang="ar-SA" sz="1600" dirty="0">
                          <a:latin typeface="Calibri"/>
                          <a:ea typeface="Times New Roman"/>
                          <a:cs typeface="B Mitra" pitchFamily="2" charset="-78"/>
                        </a:rPr>
                        <a:t>های قبل از ازدواج باید شامل  دانش اموزان  شود؟ ! </a:t>
                      </a:r>
                      <a:endParaRPr lang="en-US" sz="1600" dirty="0">
                        <a:latin typeface="Calibri"/>
                        <a:ea typeface="Times New Roman"/>
                        <a:cs typeface="B Mitra" pitchFamily="2" charset="-78"/>
                      </a:endParaRPr>
                    </a:p>
                    <a:p>
                      <a:pPr marL="0" marR="0" algn="just" rtl="1">
                        <a:lnSpc>
                          <a:spcPct val="115000"/>
                        </a:lnSpc>
                        <a:spcBef>
                          <a:spcPts val="0"/>
                        </a:spcBef>
                        <a:spcAft>
                          <a:spcPts val="0"/>
                        </a:spcAft>
                        <a:buFont typeface="Arial" pitchFamily="34" charset="0"/>
                        <a:buChar char="•"/>
                      </a:pPr>
                      <a:r>
                        <a:rPr lang="fa-IR" sz="1600" dirty="0" smtClean="0">
                          <a:latin typeface="Calibri"/>
                          <a:ea typeface="Times New Roman"/>
                          <a:cs typeface="B Mitra" pitchFamily="2" charset="-78"/>
                        </a:rPr>
                        <a:t> </a:t>
                      </a:r>
                      <a:r>
                        <a:rPr lang="ar-SA" sz="1600" dirty="0" smtClean="0">
                          <a:latin typeface="Calibri"/>
                          <a:ea typeface="Times New Roman"/>
                          <a:cs typeface="B Mitra" pitchFamily="2" charset="-78"/>
                        </a:rPr>
                        <a:t>در </a:t>
                      </a:r>
                      <a:r>
                        <a:rPr lang="ar-SA" sz="1600" dirty="0">
                          <a:latin typeface="Calibri"/>
                          <a:ea typeface="Times New Roman"/>
                          <a:cs typeface="B Mitra" pitchFamily="2" charset="-78"/>
                        </a:rPr>
                        <a:t>حال حاضر مصوب شده است که به جای قانون تنظیم خانواده درس دانش خانواده در دانشگاهها تدریس شود ! </a:t>
                      </a:r>
                      <a:r>
                        <a:rPr lang="fa-IR" sz="1600" dirty="0" smtClean="0">
                          <a:latin typeface="Calibri"/>
                          <a:ea typeface="Times New Roman"/>
                          <a:cs typeface="B Mitra" pitchFamily="2" charset="-78"/>
                        </a:rPr>
                        <a:t>و در</a:t>
                      </a:r>
                      <a:r>
                        <a:rPr lang="fa-IR" sz="1600" baseline="0" dirty="0" smtClean="0">
                          <a:latin typeface="Calibri"/>
                          <a:ea typeface="Times New Roman"/>
                          <a:cs typeface="B Mitra" pitchFamily="2" charset="-78"/>
                        </a:rPr>
                        <a:t> اين شرايط ارائه روش هاي پيشگيري از بارداري چه ضرورتي دارد؟</a:t>
                      </a:r>
                      <a:endParaRPr lang="en-US" sz="1600" dirty="0">
                        <a:latin typeface="Calibri"/>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541">
                <a:tc>
                  <a:txBody>
                    <a:bodyPr/>
                    <a:lstStyle/>
                    <a:p>
                      <a:pPr marL="0" marR="0" algn="ctr" rtl="1">
                        <a:lnSpc>
                          <a:spcPct val="115000"/>
                        </a:lnSpc>
                        <a:spcBef>
                          <a:spcPts val="0"/>
                        </a:spcBef>
                        <a:spcAft>
                          <a:spcPts val="0"/>
                        </a:spcAft>
                      </a:pPr>
                      <a:r>
                        <a:rPr lang="fa-IR" sz="1400" dirty="0" smtClean="0">
                          <a:latin typeface="Calibri"/>
                          <a:ea typeface="Calibri"/>
                          <a:cs typeface="B Lotus" pitchFamily="2" charset="-78"/>
                        </a:rPr>
                        <a:t>4</a:t>
                      </a:r>
                      <a:endParaRPr lang="en-US" sz="1400" dirty="0">
                        <a:latin typeface="Calibri"/>
                        <a:ea typeface="Calibri"/>
                        <a:cs typeface="B Lotus" pitchFamily="2" charset="-78"/>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Times New Roman"/>
                          <a:cs typeface="B Mitra" pitchFamily="2" charset="-78"/>
                        </a:rPr>
                        <a:t> </a:t>
                      </a:r>
                      <a:r>
                        <a:rPr lang="ar-SA" sz="1600" dirty="0" smtClean="0">
                          <a:latin typeface="Calibri"/>
                          <a:ea typeface="Times New Roman"/>
                          <a:cs typeface="B Mitra" pitchFamily="2" charset="-78"/>
                        </a:rPr>
                        <a:t>ارائه </a:t>
                      </a:r>
                      <a:r>
                        <a:rPr lang="ar-SA" sz="1600" dirty="0">
                          <a:latin typeface="Calibri"/>
                          <a:ea typeface="Times New Roman"/>
                          <a:cs typeface="B Mitra" pitchFamily="2" charset="-78"/>
                        </a:rPr>
                        <a:t>خدمات تنظیم خانواده شامل موارد زیر است:</a:t>
                      </a:r>
                      <a:endParaRPr lang="en-US" sz="1600" dirty="0">
                        <a:latin typeface="Calibri"/>
                        <a:ea typeface="Times New Roman"/>
                        <a:cs typeface="B Mitra" pitchFamily="2" charset="-78"/>
                      </a:endParaRPr>
                    </a:p>
                    <a:p>
                      <a:pPr marL="0" marR="0" algn="just" rtl="1">
                        <a:lnSpc>
                          <a:spcPct val="115000"/>
                        </a:lnSpc>
                        <a:spcBef>
                          <a:spcPts val="0"/>
                        </a:spcBef>
                        <a:spcAft>
                          <a:spcPts val="0"/>
                        </a:spcAft>
                      </a:pPr>
                      <a:r>
                        <a:rPr lang="ar-SA" sz="1600" dirty="0">
                          <a:latin typeface="Calibri"/>
                          <a:ea typeface="Times New Roman"/>
                          <a:cs typeface="B Mitra" pitchFamily="2" charset="-78"/>
                        </a:rPr>
                        <a:t>- مشاوره تنظیم خانواده</a:t>
                      </a:r>
                      <a:endParaRPr lang="en-US" sz="1600" dirty="0">
                        <a:latin typeface="Calibri"/>
                        <a:ea typeface="Times New Roman"/>
                        <a:cs typeface="B Mitra" pitchFamily="2" charset="-78"/>
                      </a:endParaRPr>
                    </a:p>
                    <a:p>
                      <a:pPr marL="0" marR="0" algn="just" rtl="1">
                        <a:lnSpc>
                          <a:spcPct val="115000"/>
                        </a:lnSpc>
                        <a:spcBef>
                          <a:spcPts val="0"/>
                        </a:spcBef>
                        <a:spcAft>
                          <a:spcPts val="0"/>
                        </a:spcAft>
                      </a:pPr>
                      <a:r>
                        <a:rPr lang="ar-SA" sz="1600" dirty="0">
                          <a:latin typeface="Calibri"/>
                          <a:ea typeface="Times New Roman"/>
                          <a:cs typeface="B Mitra" pitchFamily="2" charset="-78"/>
                        </a:rPr>
                        <a:t>- ارائه روشهای پیشگیری از بارداری</a:t>
                      </a:r>
                      <a:endParaRPr lang="en-US" sz="1600" dirty="0">
                        <a:latin typeface="Calibri"/>
                        <a:ea typeface="Times New Roman"/>
                        <a:cs typeface="B Mitra" pitchFamily="2" charset="-78"/>
                      </a:endParaRPr>
                    </a:p>
                    <a:p>
                      <a:pPr marL="0" marR="0" algn="just" rtl="1">
                        <a:lnSpc>
                          <a:spcPct val="115000"/>
                        </a:lnSpc>
                        <a:spcBef>
                          <a:spcPts val="0"/>
                        </a:spcBef>
                        <a:spcAft>
                          <a:spcPts val="0"/>
                        </a:spcAft>
                      </a:pPr>
                      <a:r>
                        <a:rPr lang="ar-SA" sz="1600" dirty="0">
                          <a:latin typeface="Calibri"/>
                          <a:ea typeface="Times New Roman"/>
                          <a:cs typeface="B Mitra" pitchFamily="2" charset="-78"/>
                        </a:rPr>
                        <a:t>- مشاوره تنظیم خانواده که در اثربخشی و استمرار استفاده از وسایل پیشگیری از بارداری نقش ویژه ای دارد در تمامی مراکز ارائه خدمات توسط کارکنان بهداشتی با متقاضی انجام می شود.</a:t>
                      </a:r>
                      <a:endParaRPr lang="en-US" sz="1600" dirty="0">
                        <a:latin typeface="Calibri"/>
                        <a:ea typeface="Times New Roman"/>
                        <a:cs typeface="B Mitra" pitchFamily="2" charset="-78"/>
                      </a:endParaRPr>
                    </a:p>
                    <a:p>
                      <a:pPr marL="0" marR="0" algn="just" rtl="1">
                        <a:lnSpc>
                          <a:spcPct val="115000"/>
                        </a:lnSpc>
                        <a:spcBef>
                          <a:spcPts val="0"/>
                        </a:spcBef>
                        <a:spcAft>
                          <a:spcPts val="0"/>
                        </a:spcAft>
                      </a:pPr>
                      <a:r>
                        <a:rPr lang="ar-SA" sz="1600" dirty="0">
                          <a:latin typeface="Calibri"/>
                          <a:ea typeface="Times New Roman"/>
                          <a:cs typeface="B Mitra" pitchFamily="2" charset="-78"/>
                        </a:rPr>
                        <a:t>- وسایل پیشگیری از بارداری در کلیه مراکز بهداشتی درمانی و خانه های  بهداشت </a:t>
                      </a:r>
                      <a:r>
                        <a:rPr lang="ar-SA" sz="1600" b="1" dirty="0">
                          <a:latin typeface="Calibri"/>
                          <a:ea typeface="Times New Roman"/>
                          <a:cs typeface="B Mitra" pitchFamily="2" charset="-78"/>
                        </a:rPr>
                        <a:t>به طور رایگان </a:t>
                      </a:r>
                      <a:r>
                        <a:rPr lang="ar-SA" sz="1600" dirty="0">
                          <a:latin typeface="Calibri"/>
                          <a:ea typeface="Times New Roman"/>
                          <a:cs typeface="B Mitra" pitchFamily="2" charset="-78"/>
                        </a:rPr>
                        <a:t>در اختیار متقاضیان قرار می گیرد و همچنین </a:t>
                      </a:r>
                      <a:r>
                        <a:rPr lang="ar-SA" sz="1600" b="1" dirty="0">
                          <a:latin typeface="Calibri"/>
                          <a:ea typeface="Times New Roman"/>
                          <a:cs typeface="B Mitra" pitchFamily="2" charset="-78"/>
                        </a:rPr>
                        <a:t>خدمات جراحی </a:t>
                      </a:r>
                      <a:r>
                        <a:rPr lang="ar-SA" sz="1600" dirty="0">
                          <a:latin typeface="Calibri"/>
                          <a:ea typeface="Times New Roman"/>
                          <a:cs typeface="B Mitra" pitchFamily="2" charset="-78"/>
                        </a:rPr>
                        <a:t>تنظیم خانواده مانند بستن لوله در زن و مرد نیز رایگان انجام می شود.</a:t>
                      </a:r>
                      <a:endParaRPr lang="en-US" sz="1600" dirty="0">
                        <a:latin typeface="Calibri"/>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Times New Roman"/>
                          <a:cs typeface="B Mitra" pitchFamily="2" charset="-78"/>
                        </a:rPr>
                        <a:t> در </a:t>
                      </a:r>
                      <a:r>
                        <a:rPr lang="fa-IR" sz="1600" dirty="0">
                          <a:latin typeface="Calibri"/>
                          <a:ea typeface="Times New Roman"/>
                          <a:cs typeface="B Mitra" pitchFamily="2" charset="-78"/>
                        </a:rPr>
                        <a:t>این بند همچنان تاکید شده است بر استمرار استفاده از وسایل </a:t>
                      </a:r>
                      <a:r>
                        <a:rPr lang="fa-IR" sz="1600" dirty="0" smtClean="0">
                          <a:latin typeface="Calibri"/>
                          <a:ea typeface="Times New Roman"/>
                          <a:cs typeface="B Mitra" pitchFamily="2" charset="-78"/>
                        </a:rPr>
                        <a:t>پیشگیری </a:t>
                      </a:r>
                      <a:r>
                        <a:rPr lang="fa-IR" sz="1600" dirty="0">
                          <a:latin typeface="Calibri"/>
                          <a:ea typeface="Times New Roman"/>
                          <a:cs typeface="B Mitra" pitchFamily="2" charset="-78"/>
                        </a:rPr>
                        <a:t>از بارداری و ارائه آنها در مراکز بهداشتی </a:t>
                      </a:r>
                      <a:endParaRPr lang="fa-IR" sz="1600" dirty="0" smtClean="0">
                        <a:latin typeface="Calibri"/>
                        <a:ea typeface="Times New Roman"/>
                        <a:cs typeface="B Mitra" pitchFamily="2" charset="-78"/>
                      </a:endParaRPr>
                    </a:p>
                    <a:p>
                      <a:pPr marL="0" marR="0" algn="just" rtl="1">
                        <a:lnSpc>
                          <a:spcPct val="115000"/>
                        </a:lnSpc>
                        <a:spcBef>
                          <a:spcPts val="0"/>
                        </a:spcBef>
                        <a:spcAft>
                          <a:spcPts val="0"/>
                        </a:spcAft>
                        <a:buFont typeface="Arial" pitchFamily="34" charset="0"/>
                        <a:buChar char="•"/>
                      </a:pPr>
                      <a:r>
                        <a:rPr lang="fa-IR" sz="1600" dirty="0" smtClean="0">
                          <a:latin typeface="Calibri"/>
                          <a:ea typeface="Times New Roman"/>
                          <a:cs typeface="B Mitra" pitchFamily="2" charset="-78"/>
                        </a:rPr>
                        <a:t> در شرايط كنوني و با وجود سياست هاي افزايش جمعيت، خدمات تنظيم خانواده چرا؟؟؟؟؟؟؟؟؟؟؟</a:t>
                      </a:r>
                      <a:endParaRPr lang="en-US" sz="1600" dirty="0">
                        <a:latin typeface="Calibri"/>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134</a:t>
            </a:fld>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12296" y="622258"/>
          <a:ext cx="7474504" cy="2173224"/>
        </p:xfrm>
        <a:graphic>
          <a:graphicData uri="http://schemas.openxmlformats.org/drawingml/2006/table">
            <a:tbl>
              <a:tblPr rtl="1"/>
              <a:tblGrid>
                <a:gridCol w="565464"/>
                <a:gridCol w="3410241"/>
                <a:gridCol w="3498799"/>
              </a:tblGrid>
              <a:tr h="165771">
                <a:tc gridSpan="3">
                  <a:txBody>
                    <a:bodyPr/>
                    <a:lstStyle/>
                    <a:p>
                      <a:pPr marL="0" marR="0" algn="ctr" rtl="1">
                        <a:lnSpc>
                          <a:spcPct val="115000"/>
                        </a:lnSpc>
                        <a:spcBef>
                          <a:spcPts val="0"/>
                        </a:spcBef>
                        <a:spcAft>
                          <a:spcPts val="0"/>
                        </a:spcAft>
                      </a:pPr>
                      <a:r>
                        <a:rPr kumimoji="0" lang="fa-IR" sz="1500" b="0" kern="1200" dirty="0" smtClean="0">
                          <a:solidFill>
                            <a:schemeClr val="tx1"/>
                          </a:solidFill>
                          <a:latin typeface="+mn-lt"/>
                          <a:ea typeface="+mn-ea"/>
                          <a:cs typeface="B Titr" pitchFamily="2" charset="-78"/>
                        </a:rPr>
                        <a:t>دانشگاه علوم پزشکی و خدمات بهداشتی درمانی فارس- معاونت  بهداشتی</a:t>
                      </a:r>
                    </a:p>
                    <a:p>
                      <a:pPr marL="0" marR="0" algn="ctr" rtl="1">
                        <a:lnSpc>
                          <a:spcPct val="115000"/>
                        </a:lnSpc>
                        <a:spcBef>
                          <a:spcPts val="0"/>
                        </a:spcBef>
                        <a:spcAft>
                          <a:spcPts val="0"/>
                        </a:spcAft>
                      </a:pPr>
                      <a:r>
                        <a:rPr kumimoji="0" lang="fa-IR" sz="1500" b="0" kern="1200" dirty="0" smtClean="0">
                          <a:solidFill>
                            <a:schemeClr val="tx1"/>
                          </a:solidFill>
                          <a:latin typeface="+mn-lt"/>
                          <a:ea typeface="+mn-ea"/>
                          <a:cs typeface="B Titr" pitchFamily="2" charset="-78"/>
                        </a:rPr>
                        <a:t> گروه سلامت خانواده و جمعیت</a:t>
                      </a:r>
                      <a:endParaRPr lang="en-US" sz="1500" b="0" dirty="0">
                        <a:latin typeface="Calibri"/>
                        <a:ea typeface="Calibri"/>
                        <a:cs typeface="B Titr" pitchFamily="2" charset="-78"/>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4480">
                <a:tc>
                  <a:txBody>
                    <a:bodyPr/>
                    <a:lstStyle/>
                    <a:p>
                      <a:pPr marL="0" marR="0" algn="ctr" rtl="1">
                        <a:lnSpc>
                          <a:spcPct val="115000"/>
                        </a:lnSpc>
                        <a:spcBef>
                          <a:spcPts val="0"/>
                        </a:spcBef>
                        <a:spcAft>
                          <a:spcPts val="0"/>
                        </a:spcAft>
                      </a:pPr>
                      <a:r>
                        <a:rPr lang="fa-IR" sz="1400">
                          <a:latin typeface="Agency FB"/>
                          <a:ea typeface="Calibri"/>
                          <a:cs typeface="B Titr"/>
                        </a:rPr>
                        <a:t>ردیف</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نکات  ذکر شده</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400">
                          <a:latin typeface="Agency FB"/>
                          <a:ea typeface="Calibri"/>
                          <a:cs typeface="B Titr"/>
                        </a:rPr>
                        <a:t>ملاحظات</a:t>
                      </a:r>
                      <a:endParaRPr lang="en-US" sz="1400">
                        <a:latin typeface="Calibri"/>
                        <a:ea typeface="Calibri"/>
                        <a:cs typeface="Arial"/>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541">
                <a:tc>
                  <a:txBody>
                    <a:bodyPr/>
                    <a:lstStyle/>
                    <a:p>
                      <a:pPr marL="0" marR="0" algn="ctr" rtl="1">
                        <a:lnSpc>
                          <a:spcPct val="115000"/>
                        </a:lnSpc>
                        <a:spcBef>
                          <a:spcPts val="0"/>
                        </a:spcBef>
                        <a:spcAft>
                          <a:spcPts val="0"/>
                        </a:spcAft>
                      </a:pPr>
                      <a:r>
                        <a:rPr lang="fa-IR" sz="1600" dirty="0" smtClean="0">
                          <a:latin typeface="Calibri"/>
                          <a:ea typeface="Calibri"/>
                          <a:cs typeface="B Mitra" pitchFamily="2" charset="-78"/>
                        </a:rPr>
                        <a:t>5</a:t>
                      </a:r>
                      <a:endParaRPr lang="en-US" sz="1600" dirty="0">
                        <a:latin typeface="Calibri"/>
                        <a:ea typeface="Calibri"/>
                        <a:cs typeface="B Mitra" pitchFamily="2" charset="-78"/>
                      </a:endParaRPr>
                    </a:p>
                  </a:txBody>
                  <a:tcPr marL="62075" marR="62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Times New Roman"/>
                          <a:cs typeface="B Mitra" pitchFamily="2" charset="-78"/>
                        </a:rPr>
                        <a:t> </a:t>
                      </a:r>
                      <a:r>
                        <a:rPr lang="ar-SA" sz="1600" dirty="0" smtClean="0">
                          <a:latin typeface="Calibri"/>
                          <a:ea typeface="Times New Roman"/>
                          <a:cs typeface="B Mitra" pitchFamily="2" charset="-78"/>
                        </a:rPr>
                        <a:t>وضعیت موجود ارائه خدمات در استان فارس:</a:t>
                      </a:r>
                      <a:endParaRPr lang="en-US" sz="1600" dirty="0" smtClean="0">
                        <a:latin typeface="Calibri"/>
                        <a:ea typeface="Times New Roman"/>
                        <a:cs typeface="B Mitra" pitchFamily="2" charset="-78"/>
                      </a:endParaRPr>
                    </a:p>
                    <a:p>
                      <a:pPr marL="0" marR="0" algn="just" rtl="1">
                        <a:lnSpc>
                          <a:spcPct val="115000"/>
                        </a:lnSpc>
                        <a:spcBef>
                          <a:spcPts val="0"/>
                        </a:spcBef>
                        <a:spcAft>
                          <a:spcPts val="0"/>
                        </a:spcAft>
                      </a:pPr>
                      <a:r>
                        <a:rPr lang="ar-SA" sz="1600" dirty="0" smtClean="0">
                          <a:latin typeface="Calibri"/>
                          <a:ea typeface="Times New Roman"/>
                          <a:cs typeface="B Mitra" pitchFamily="2" charset="-78"/>
                        </a:rPr>
                        <a:t>خدمات تنظیم خانواده در 931 خانه بهداشت، 152 مرکز بهداشتی درمانی روستایی، 125 مرکز بهداشتی درمانی شهری و 94 پایگاه بهداشتی به مراجعه کنندگان ارائه می گردد.</a:t>
                      </a:r>
                      <a:endParaRPr lang="en-US" sz="1600" dirty="0">
                        <a:latin typeface="Calibri"/>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kumimoji="0" lang="fa-IR" sz="1600" kern="1200" dirty="0" smtClean="0">
                          <a:solidFill>
                            <a:schemeClr val="tx1"/>
                          </a:solidFill>
                          <a:latin typeface="+mn-lt"/>
                          <a:ea typeface="+mn-ea"/>
                          <a:cs typeface="B Mitra" pitchFamily="2" charset="-78"/>
                        </a:rPr>
                        <a:t> همانطور که در این بند به آن تصریح شده است خدمات تنظیم خانواده که همان روشهای پیشگیری از بارداری می باشد در حال انجام است.</a:t>
                      </a:r>
                      <a:endParaRPr lang="en-US" sz="1600" dirty="0">
                        <a:latin typeface="Calibri"/>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135</a:t>
            </a:fld>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136</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32" y="38123"/>
            <a:ext cx="2165196" cy="2319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p:cNvPicPr>
            <a:picLocks noChangeAspect="1" noChangeArrowheads="1"/>
          </p:cNvPicPr>
          <p:nvPr/>
        </p:nvPicPr>
        <p:blipFill>
          <a:blip r:embed="rId2" cstate="print"/>
          <a:srcRect/>
          <a:stretch>
            <a:fillRect/>
          </a:stretch>
        </p:blipFill>
        <p:spPr bwMode="auto">
          <a:xfrm>
            <a:off x="0" y="2428868"/>
            <a:ext cx="2165196" cy="2319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p:cNvPicPr>
            <a:picLocks noChangeAspect="1" noChangeArrowheads="1"/>
          </p:cNvPicPr>
          <p:nvPr/>
        </p:nvPicPr>
        <p:blipFill>
          <a:blip r:embed="rId2" cstate="print"/>
          <a:srcRect/>
          <a:stretch>
            <a:fillRect/>
          </a:stretch>
        </p:blipFill>
        <p:spPr bwMode="auto">
          <a:xfrm>
            <a:off x="0" y="4714884"/>
            <a:ext cx="2165196" cy="2319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2" name="Table 11"/>
          <p:cNvGraphicFramePr>
            <a:graphicFrameLocks noGrp="1"/>
          </p:cNvGraphicFramePr>
          <p:nvPr/>
        </p:nvGraphicFramePr>
        <p:xfrm>
          <a:off x="2714612" y="593052"/>
          <a:ext cx="5961524" cy="5330942"/>
        </p:xfrm>
        <a:graphic>
          <a:graphicData uri="http://schemas.openxmlformats.org/drawingml/2006/table">
            <a:tbl>
              <a:tblPr rtl="1"/>
              <a:tblGrid>
                <a:gridCol w="394815"/>
                <a:gridCol w="2690551"/>
                <a:gridCol w="2876158"/>
              </a:tblGrid>
              <a:tr h="239760">
                <a:tc gridSpan="3">
                  <a:txBody>
                    <a:bodyPr/>
                    <a:lstStyle/>
                    <a:p>
                      <a:pPr marL="0" marR="0" algn="ctr" rtl="1">
                        <a:lnSpc>
                          <a:spcPct val="115000"/>
                        </a:lnSpc>
                        <a:spcBef>
                          <a:spcPts val="0"/>
                        </a:spcBef>
                        <a:spcAft>
                          <a:spcPts val="0"/>
                        </a:spcAft>
                      </a:pPr>
                      <a:r>
                        <a:rPr lang="fa-IR" sz="1600" b="1" dirty="0" smtClean="0">
                          <a:cs typeface="B Titr" pitchFamily="2" charset="-78"/>
                        </a:rPr>
                        <a:t>جزوه «مشاوره تنظيم خانواده»</a:t>
                      </a:r>
                      <a:endParaRPr lang="en-US" sz="1600" b="1" dirty="0">
                        <a:latin typeface="Calibri"/>
                        <a:ea typeface="Calibri"/>
                        <a:cs typeface="Arial"/>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239760">
                <a:tc>
                  <a:txBody>
                    <a:bodyPr/>
                    <a:lstStyle/>
                    <a:p>
                      <a:pPr marL="0" marR="0" algn="ctr" rtl="1">
                        <a:lnSpc>
                          <a:spcPct val="115000"/>
                        </a:lnSpc>
                        <a:spcBef>
                          <a:spcPts val="0"/>
                        </a:spcBef>
                        <a:spcAft>
                          <a:spcPts val="0"/>
                        </a:spcAft>
                      </a:pPr>
                      <a:r>
                        <a:rPr lang="fa-IR" sz="1200" dirty="0">
                          <a:latin typeface="Agency FB"/>
                          <a:ea typeface="Calibri"/>
                          <a:cs typeface="B Titr"/>
                        </a:rPr>
                        <a:t>ردیف</a:t>
                      </a:r>
                      <a:endParaRPr lang="en-US" sz="1200"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600" b="1" dirty="0">
                          <a:latin typeface="Agency FB"/>
                          <a:ea typeface="Calibri"/>
                          <a:cs typeface="B Titr"/>
                        </a:rPr>
                        <a:t>نکات  ذکر شده</a:t>
                      </a:r>
                      <a:endParaRPr lang="en-US" sz="1600" b="1"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600" b="1" dirty="0">
                          <a:latin typeface="Agency FB"/>
                          <a:ea typeface="Calibri"/>
                          <a:cs typeface="B Titr"/>
                        </a:rPr>
                        <a:t>ملاحظات</a:t>
                      </a:r>
                      <a:endParaRPr lang="en-US" sz="1600" b="1"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8416">
                <a:tc>
                  <a:txBody>
                    <a:bodyPr/>
                    <a:lstStyle/>
                    <a:p>
                      <a:pPr marL="0" marR="0" algn="ctr" rtl="1">
                        <a:lnSpc>
                          <a:spcPct val="115000"/>
                        </a:lnSpc>
                        <a:spcBef>
                          <a:spcPts val="0"/>
                        </a:spcBef>
                        <a:spcAft>
                          <a:spcPts val="0"/>
                        </a:spcAft>
                      </a:pPr>
                      <a:r>
                        <a:rPr lang="fa-IR" sz="1400" b="0" dirty="0" smtClean="0">
                          <a:latin typeface="Agency FB"/>
                          <a:ea typeface="Calibri"/>
                          <a:cs typeface="B Titr"/>
                        </a:rPr>
                        <a:t>1</a:t>
                      </a:r>
                      <a:endParaRPr lang="en-US" sz="1400" b="0"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lang="fa-IR" sz="1600" b="0" dirty="0" smtClean="0">
                          <a:latin typeface="Calibri"/>
                          <a:ea typeface="Calibri"/>
                          <a:cs typeface="B Mitra" pitchFamily="2" charset="-78"/>
                        </a:rPr>
                        <a:t> </a:t>
                      </a:r>
                      <a:r>
                        <a:rPr lang="fa-IR" sz="1600" dirty="0" smtClean="0">
                          <a:cs typeface="B Mitra" pitchFamily="2" charset="-78"/>
                        </a:rPr>
                        <a:t>در صفحه 6 جزوه مذكور قسمت حاملگي ناخواسته نوشته شده است: مشارو قبل از هرگونه اقدامي بررسي احساسات و نيازهاي مراجعه كننده و تشويق به تصميم گيري در مورد ادامه حاملگي، </a:t>
                      </a:r>
                      <a:r>
                        <a:rPr lang="fa-IR" sz="1600" b="1" dirty="0" smtClean="0">
                          <a:cs typeface="B Mitra" pitchFamily="2" charset="-78"/>
                        </a:rPr>
                        <a:t>ختم آن و يا جستجو براي يافتن فردي به منظور سپردن كودك به وي جهت فرزندخواندگي، ارجاع به كلينيك و مراكز بهداشتي و در نهايت برنامه ريزي بعدي براي محافظت فرد در مقابل يك حاملگي ناخواسته ديگر. </a:t>
                      </a:r>
                      <a:endParaRPr lang="en-US" sz="1600" b="1" dirty="0">
                        <a:latin typeface="Calibri"/>
                        <a:ea typeface="Calibri"/>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lang="fa-IR" sz="1600" b="0" dirty="0" smtClean="0">
                          <a:latin typeface="Calibri"/>
                          <a:ea typeface="Calibri"/>
                          <a:cs typeface="B Mitra" pitchFamily="2" charset="-78"/>
                        </a:rPr>
                        <a:t> </a:t>
                      </a:r>
                      <a:r>
                        <a:rPr lang="fa-IR" sz="1600" dirty="0" smtClean="0">
                          <a:cs typeface="B Mitra" pitchFamily="2" charset="-78"/>
                        </a:rPr>
                        <a:t>اين در حالي است كه مشاوره بايد در كشور و نظام اسلامي تلاش نمايد مادر باردار را به حفظ جنين و ايجاد روحيه نشاط دروني، نگرش مثبت به فرزندآوري سوق دهد اما متاسفانه مشاور حتي به ختم حاملگي و احياناً روش هاي اورژانس پيشگيري مادر باردار را راهنمايي مي كند و جالب آنكه در ادامه پيشنهاد فرزندخواندگي هم مطرح است.</a:t>
                      </a:r>
                      <a:endParaRPr lang="en-US" sz="1600" dirty="0" smtClean="0">
                        <a:cs typeface="B Mitra" pitchFamily="2" charset="-78"/>
                      </a:endParaRPr>
                    </a:p>
                    <a:p>
                      <a:pPr marL="0" marR="0" algn="just" rtl="1">
                        <a:lnSpc>
                          <a:spcPct val="115000"/>
                        </a:lnSpc>
                        <a:spcBef>
                          <a:spcPts val="0"/>
                        </a:spcBef>
                        <a:spcAft>
                          <a:spcPts val="0"/>
                        </a:spcAft>
                        <a:buFont typeface="Arial" pitchFamily="34" charset="0"/>
                        <a:buNone/>
                      </a:pPr>
                      <a:endParaRPr lang="en-US" sz="1600" b="0" dirty="0">
                        <a:latin typeface="Calibri"/>
                        <a:ea typeface="Calibri"/>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5534">
                <a:tc>
                  <a:txBody>
                    <a:bodyPr/>
                    <a:lstStyle/>
                    <a:p>
                      <a:pPr marL="0" marR="0" algn="ctr" rtl="1" eaLnBrk="1" latinLnBrk="0" hangingPunct="1">
                        <a:lnSpc>
                          <a:spcPct val="115000"/>
                        </a:lnSpc>
                        <a:spcBef>
                          <a:spcPts val="0"/>
                        </a:spcBef>
                        <a:spcAft>
                          <a:spcPts val="0"/>
                        </a:spcAft>
                      </a:pPr>
                      <a:r>
                        <a:rPr kumimoji="0" lang="fa-IR" sz="1400" b="0" kern="1200" dirty="0" smtClean="0">
                          <a:solidFill>
                            <a:schemeClr val="tx1"/>
                          </a:solidFill>
                          <a:latin typeface="Agency FB"/>
                          <a:ea typeface="Calibri"/>
                          <a:cs typeface="B Titr" pitchFamily="2" charset="-78"/>
                        </a:rPr>
                        <a:t>2</a:t>
                      </a:r>
                      <a:endParaRPr kumimoji="0" lang="en-US" sz="1400" b="0" kern="1200" dirty="0">
                        <a:solidFill>
                          <a:schemeClr val="tx1"/>
                        </a:solidFill>
                        <a:latin typeface="Agency FB"/>
                        <a:ea typeface="Calibri"/>
                        <a:cs typeface="B Titr" pitchFamily="2" charset="-78"/>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fa-IR" sz="1600" kern="1200" dirty="0" smtClean="0">
                          <a:solidFill>
                            <a:schemeClr val="tx1"/>
                          </a:solidFill>
                          <a:latin typeface="+mn-lt"/>
                          <a:ea typeface="+mn-ea"/>
                          <a:cs typeface="B Mitra" pitchFamily="2" charset="-78"/>
                        </a:rPr>
                        <a:t> در اين مجموعه گفته شده است مشاور تنظيم خانواده بايد رضايت نامه دريافت كند. </a:t>
                      </a:r>
                      <a:endParaRPr kumimoji="0" lang="en-US" sz="1600" kern="1200" dirty="0">
                        <a:solidFill>
                          <a:schemeClr val="tx1"/>
                        </a:solidFill>
                        <a:latin typeface="+mn-lt"/>
                        <a:ea typeface="+mn-ea"/>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fa-IR" sz="1600" kern="1200" dirty="0" smtClean="0">
                          <a:solidFill>
                            <a:schemeClr val="tx1"/>
                          </a:solidFill>
                          <a:latin typeface="+mn-lt"/>
                          <a:ea typeface="+mn-ea"/>
                          <a:cs typeface="B Mitra" pitchFamily="2" charset="-78"/>
                        </a:rPr>
                        <a:t> جالب آنكه مشاور اين رضايت نامه را براي دريافت خدمات درماني، استفاده از يك روش تنظيم خانواده و نيز </a:t>
                      </a:r>
                      <a:r>
                        <a:rPr kumimoji="0" lang="fa-IR" sz="1600" b="1" kern="1200" dirty="0" smtClean="0">
                          <a:solidFill>
                            <a:schemeClr val="tx1"/>
                          </a:solidFill>
                          <a:latin typeface="+mn-lt"/>
                          <a:ea typeface="+mn-ea"/>
                          <a:cs typeface="B Mitra" pitchFamily="2" charset="-78"/>
                        </a:rPr>
                        <a:t>نمونه تحقيق شدن در يك مطالعه بايد اخذ نمايد </a:t>
                      </a:r>
                      <a:r>
                        <a:rPr kumimoji="0" lang="fa-IR" sz="1600" kern="1200" dirty="0" smtClean="0">
                          <a:solidFill>
                            <a:schemeClr val="tx1"/>
                          </a:solidFill>
                          <a:latin typeface="+mn-lt"/>
                          <a:ea typeface="+mn-ea"/>
                          <a:cs typeface="B Mitra" pitchFamily="2" charset="-78"/>
                        </a:rPr>
                        <a:t>كه معمولاً چنين رضايت نامه اي دريافت نمي شود.</a:t>
                      </a:r>
                      <a:endParaRPr kumimoji="0" lang="en-US" sz="1600" kern="1200" dirty="0">
                        <a:solidFill>
                          <a:schemeClr val="tx1"/>
                        </a:solidFill>
                        <a:latin typeface="+mn-lt"/>
                        <a:ea typeface="+mn-ea"/>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137</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32" y="38123"/>
            <a:ext cx="2165196" cy="2319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p:cNvPicPr>
            <a:picLocks noChangeAspect="1" noChangeArrowheads="1"/>
          </p:cNvPicPr>
          <p:nvPr/>
        </p:nvPicPr>
        <p:blipFill>
          <a:blip r:embed="rId2" cstate="print"/>
          <a:srcRect/>
          <a:stretch>
            <a:fillRect/>
          </a:stretch>
        </p:blipFill>
        <p:spPr bwMode="auto">
          <a:xfrm>
            <a:off x="0" y="2428868"/>
            <a:ext cx="2165196" cy="2319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p:cNvPicPr>
            <a:picLocks noChangeAspect="1" noChangeArrowheads="1"/>
          </p:cNvPicPr>
          <p:nvPr/>
        </p:nvPicPr>
        <p:blipFill>
          <a:blip r:embed="rId2" cstate="print"/>
          <a:srcRect/>
          <a:stretch>
            <a:fillRect/>
          </a:stretch>
        </p:blipFill>
        <p:spPr bwMode="auto">
          <a:xfrm>
            <a:off x="0" y="4714884"/>
            <a:ext cx="2165196" cy="2319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2" name="Table 11"/>
          <p:cNvGraphicFramePr>
            <a:graphicFrameLocks noGrp="1"/>
          </p:cNvGraphicFramePr>
          <p:nvPr/>
        </p:nvGraphicFramePr>
        <p:xfrm>
          <a:off x="2714612" y="357166"/>
          <a:ext cx="5961524" cy="5891774"/>
        </p:xfrm>
        <a:graphic>
          <a:graphicData uri="http://schemas.openxmlformats.org/drawingml/2006/table">
            <a:tbl>
              <a:tblPr rtl="1"/>
              <a:tblGrid>
                <a:gridCol w="394815"/>
                <a:gridCol w="2690551"/>
                <a:gridCol w="2876158"/>
              </a:tblGrid>
              <a:tr h="239760">
                <a:tc gridSpan="3">
                  <a:txBody>
                    <a:bodyPr/>
                    <a:lstStyle/>
                    <a:p>
                      <a:pPr marL="0" marR="0" algn="ctr" rtl="1">
                        <a:lnSpc>
                          <a:spcPct val="115000"/>
                        </a:lnSpc>
                        <a:spcBef>
                          <a:spcPts val="0"/>
                        </a:spcBef>
                        <a:spcAft>
                          <a:spcPts val="0"/>
                        </a:spcAft>
                      </a:pPr>
                      <a:r>
                        <a:rPr lang="fa-IR" sz="1600" b="1" dirty="0" smtClean="0">
                          <a:cs typeface="B Titr" pitchFamily="2" charset="-78"/>
                        </a:rPr>
                        <a:t>جزوه «مشاوره تنظيم خانواده»</a:t>
                      </a:r>
                      <a:endParaRPr lang="en-US" sz="1600" b="1" dirty="0">
                        <a:latin typeface="Calibri"/>
                        <a:ea typeface="Calibri"/>
                        <a:cs typeface="Arial"/>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239760">
                <a:tc>
                  <a:txBody>
                    <a:bodyPr/>
                    <a:lstStyle/>
                    <a:p>
                      <a:pPr marL="0" marR="0" algn="ctr" rtl="1">
                        <a:lnSpc>
                          <a:spcPct val="115000"/>
                        </a:lnSpc>
                        <a:spcBef>
                          <a:spcPts val="0"/>
                        </a:spcBef>
                        <a:spcAft>
                          <a:spcPts val="0"/>
                        </a:spcAft>
                      </a:pPr>
                      <a:r>
                        <a:rPr lang="fa-IR" sz="1200" dirty="0">
                          <a:latin typeface="Agency FB"/>
                          <a:ea typeface="Calibri"/>
                          <a:cs typeface="B Titr"/>
                        </a:rPr>
                        <a:t>ردیف</a:t>
                      </a:r>
                      <a:endParaRPr lang="en-US" sz="1200"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600" b="1" dirty="0">
                          <a:latin typeface="Agency FB"/>
                          <a:ea typeface="Calibri"/>
                          <a:cs typeface="B Titr"/>
                        </a:rPr>
                        <a:t>نکات  ذکر شده</a:t>
                      </a:r>
                      <a:endParaRPr lang="en-US" sz="1600" b="1"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600" b="1" dirty="0">
                          <a:latin typeface="Agency FB"/>
                          <a:ea typeface="Calibri"/>
                          <a:cs typeface="B Titr"/>
                        </a:rPr>
                        <a:t>ملاحظات</a:t>
                      </a:r>
                      <a:endParaRPr lang="en-US" sz="1600" b="1"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0736">
                <a:tc>
                  <a:txBody>
                    <a:bodyPr/>
                    <a:lstStyle/>
                    <a:p>
                      <a:pPr marL="0" marR="0" algn="ctr" rtl="1">
                        <a:lnSpc>
                          <a:spcPct val="115000"/>
                        </a:lnSpc>
                        <a:spcBef>
                          <a:spcPts val="0"/>
                        </a:spcBef>
                        <a:spcAft>
                          <a:spcPts val="0"/>
                        </a:spcAft>
                      </a:pPr>
                      <a:r>
                        <a:rPr lang="fa-IR" sz="1400" b="0" dirty="0" smtClean="0">
                          <a:latin typeface="Agency FB"/>
                          <a:ea typeface="Calibri"/>
                          <a:cs typeface="B Titr"/>
                        </a:rPr>
                        <a:t>3</a:t>
                      </a:r>
                      <a:endParaRPr lang="en-US" sz="1400" b="0"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lang="fa-IR" sz="1600" b="0" dirty="0" smtClean="0">
                          <a:latin typeface="Calibri"/>
                          <a:ea typeface="Calibri"/>
                          <a:cs typeface="B Mitra" pitchFamily="2" charset="-78"/>
                        </a:rPr>
                        <a:t> </a:t>
                      </a:r>
                      <a:r>
                        <a:rPr lang="fa-IR" sz="1600" dirty="0" smtClean="0">
                          <a:cs typeface="B Mitra" pitchFamily="2" charset="-78"/>
                        </a:rPr>
                        <a:t>اين جزوه اتفاقاً به يك مشكل اساسي در اقلام تنظيم خانواده اشاره مي كند كه توزيع و ارائه اين اقلام توسط پزشكان و ماما به عوارض آنها از نظر پزشكي مي پردازند .</a:t>
                      </a:r>
                      <a:endParaRPr lang="en-US" sz="1600" b="0" dirty="0">
                        <a:latin typeface="Calibri"/>
                        <a:ea typeface="Calibri"/>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lang="fa-IR" sz="1600" dirty="0" smtClean="0">
                          <a:cs typeface="B Mitra" pitchFamily="2" charset="-78"/>
                        </a:rPr>
                        <a:t> به بحث سكسواليته و تاثير اين روش ها و اقلام بر وضعيت ارتباطات جنسي زن و شوهرها توجهي ندارد و شايد بتوان گفت شايد به جهت تاثير اين روش ها بر روابط جنسي است كه مشكلات جنسي زوجين در حال فزوني است.</a:t>
                      </a:r>
                      <a:endParaRPr lang="en-US" sz="1600" dirty="0" smtClean="0">
                        <a:cs typeface="B Mitra" pitchFamily="2" charset="-78"/>
                      </a:endParaRPr>
                    </a:p>
                    <a:p>
                      <a:pPr marL="0" marR="0" algn="just" rtl="1">
                        <a:lnSpc>
                          <a:spcPct val="115000"/>
                        </a:lnSpc>
                        <a:spcBef>
                          <a:spcPts val="0"/>
                        </a:spcBef>
                        <a:spcAft>
                          <a:spcPts val="0"/>
                        </a:spcAft>
                        <a:buFont typeface="Arial" pitchFamily="34" charset="0"/>
                        <a:buNone/>
                      </a:pPr>
                      <a:endParaRPr lang="en-US" sz="1600" b="0" dirty="0">
                        <a:latin typeface="Calibri"/>
                        <a:ea typeface="Calibri"/>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5534">
                <a:tc>
                  <a:txBody>
                    <a:bodyPr/>
                    <a:lstStyle/>
                    <a:p>
                      <a:pPr marL="0" marR="0" algn="ctr" rtl="1" eaLnBrk="1" latinLnBrk="0" hangingPunct="1">
                        <a:lnSpc>
                          <a:spcPct val="115000"/>
                        </a:lnSpc>
                        <a:spcBef>
                          <a:spcPts val="0"/>
                        </a:spcBef>
                        <a:spcAft>
                          <a:spcPts val="0"/>
                        </a:spcAft>
                      </a:pPr>
                      <a:r>
                        <a:rPr kumimoji="0" lang="fa-IR" sz="1400" b="0" kern="1200" dirty="0" smtClean="0">
                          <a:solidFill>
                            <a:schemeClr val="tx1"/>
                          </a:solidFill>
                          <a:latin typeface="Agency FB"/>
                          <a:ea typeface="Calibri"/>
                          <a:cs typeface="B Titr" pitchFamily="2" charset="-78"/>
                        </a:rPr>
                        <a:t>4</a:t>
                      </a:r>
                      <a:endParaRPr kumimoji="0" lang="en-US" sz="1400" b="0" kern="1200" dirty="0">
                        <a:solidFill>
                          <a:schemeClr val="tx1"/>
                        </a:solidFill>
                        <a:latin typeface="Agency FB"/>
                        <a:ea typeface="Calibri"/>
                        <a:cs typeface="B Titr" pitchFamily="2" charset="-78"/>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fa-IR" sz="1600" kern="1200" dirty="0" smtClean="0">
                          <a:solidFill>
                            <a:schemeClr val="tx1"/>
                          </a:solidFill>
                          <a:latin typeface="+mn-lt"/>
                          <a:ea typeface="+mn-ea"/>
                          <a:cs typeface="B Mitra" pitchFamily="2" charset="-78"/>
                        </a:rPr>
                        <a:t> </a:t>
                      </a:r>
                      <a:r>
                        <a:rPr lang="fa-IR" sz="1600" dirty="0" smtClean="0">
                          <a:cs typeface="B Mitra" pitchFamily="2" charset="-78"/>
                        </a:rPr>
                        <a:t>در همين جزوه صفحه 21 نوشته شده كه برخي روش هاي تنظيم خانواده باعث تغييرات هورموني و كاهش ميل جنسي زوجين مي شود و در نتيجه بر تعاملات و سكسواليته آنها اثر دارد و در مورد تداخلات استفاده از اين روش ها با مسائل جنسي زوجين كمتر اطلاعاتي به مراجعين داده مي شود .</a:t>
                      </a:r>
                      <a:endParaRPr kumimoji="0" lang="en-US" sz="1600" kern="1200" dirty="0">
                        <a:solidFill>
                          <a:schemeClr val="tx1"/>
                        </a:solidFill>
                        <a:latin typeface="+mn-lt"/>
                        <a:ea typeface="+mn-ea"/>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fa-IR" sz="1600" kern="1200" dirty="0" smtClean="0">
                          <a:solidFill>
                            <a:schemeClr val="tx1"/>
                          </a:solidFill>
                          <a:latin typeface="+mn-lt"/>
                          <a:ea typeface="+mn-ea"/>
                          <a:cs typeface="B Mitra" pitchFamily="2" charset="-78"/>
                        </a:rPr>
                        <a:t> </a:t>
                      </a:r>
                      <a:r>
                        <a:rPr lang="fa-IR" sz="1600" dirty="0" smtClean="0">
                          <a:cs typeface="B Mitra" pitchFamily="2" charset="-78"/>
                        </a:rPr>
                        <a:t>در حاليكه وضعيت جنسي زوجين بايد در ارائه اقلام موثر باشد.</a:t>
                      </a:r>
                      <a:endParaRPr lang="en-US" sz="1600" dirty="0" smtClean="0">
                        <a:cs typeface="B Mitra" pitchFamily="2" charset="-78"/>
                      </a:endParaRPr>
                    </a:p>
                    <a:p>
                      <a:pPr marL="0" marR="0" lvl="0" indent="0" algn="just" defTabSz="914400" rtl="1" eaLnBrk="1" fontAlgn="auto" latinLnBrk="0" hangingPunct="1">
                        <a:lnSpc>
                          <a:spcPct val="115000"/>
                        </a:lnSpc>
                        <a:spcBef>
                          <a:spcPts val="0"/>
                        </a:spcBef>
                        <a:spcAft>
                          <a:spcPts val="0"/>
                        </a:spcAft>
                        <a:buClrTx/>
                        <a:buSzTx/>
                        <a:buFont typeface="Arial" pitchFamily="34" charset="0"/>
                        <a:buChar char="•"/>
                        <a:tabLst/>
                        <a:defRPr/>
                      </a:pPr>
                      <a:endParaRPr kumimoji="0" lang="en-US" sz="1600" kern="1200" dirty="0">
                        <a:solidFill>
                          <a:schemeClr val="tx1"/>
                        </a:solidFill>
                        <a:latin typeface="+mn-lt"/>
                        <a:ea typeface="+mn-ea"/>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5534">
                <a:tc>
                  <a:txBody>
                    <a:bodyPr/>
                    <a:lstStyle/>
                    <a:p>
                      <a:pPr marL="0" marR="0" algn="ctr" rtl="1" eaLnBrk="1" latinLnBrk="0" hangingPunct="1">
                        <a:lnSpc>
                          <a:spcPct val="115000"/>
                        </a:lnSpc>
                        <a:spcBef>
                          <a:spcPts val="0"/>
                        </a:spcBef>
                        <a:spcAft>
                          <a:spcPts val="0"/>
                        </a:spcAft>
                      </a:pPr>
                      <a:r>
                        <a:rPr kumimoji="0" lang="fa-IR" sz="1400" b="0" kern="1200" dirty="0" smtClean="0">
                          <a:solidFill>
                            <a:schemeClr val="tx1"/>
                          </a:solidFill>
                          <a:latin typeface="Agency FB"/>
                          <a:ea typeface="Calibri"/>
                          <a:cs typeface="B Titr" pitchFamily="2" charset="-78"/>
                        </a:rPr>
                        <a:t>5</a:t>
                      </a:r>
                      <a:endParaRPr kumimoji="0" lang="en-US" sz="1400" b="0" kern="1200" dirty="0">
                        <a:solidFill>
                          <a:schemeClr val="tx1"/>
                        </a:solidFill>
                        <a:latin typeface="Agency FB"/>
                        <a:ea typeface="Calibri"/>
                        <a:cs typeface="B Titr" pitchFamily="2" charset="-78"/>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fa-IR" sz="1600" kern="1200" dirty="0" smtClean="0">
                          <a:solidFill>
                            <a:schemeClr val="tx1"/>
                          </a:solidFill>
                          <a:latin typeface="+mn-lt"/>
                          <a:ea typeface="+mn-ea"/>
                          <a:cs typeface="B Mitra" pitchFamily="2" charset="-78"/>
                        </a:rPr>
                        <a:t> </a:t>
                      </a:r>
                      <a:r>
                        <a:rPr lang="fa-IR" sz="1600" dirty="0" smtClean="0">
                          <a:cs typeface="B Mitra" pitchFamily="2" charset="-78"/>
                        </a:rPr>
                        <a:t>لزومي ندارد كه به او بگوييم احتمال دارد در حين كارگذاري آي يو دي رحم شما سوراخ مي شود و نياز به عمل جراحي پيدا مي كنيد. يكي از خطاهاي رايج در هنگام ارائه اطلاعات به مراجعه كننده، تكيه زياد بر عوارض جانبي و عدم اشاره به محاسن روش مي باشد!!!</a:t>
                      </a:r>
                      <a:endParaRPr kumimoji="0" lang="en-US" sz="1600" kern="1200" dirty="0">
                        <a:solidFill>
                          <a:schemeClr val="tx1"/>
                        </a:solidFill>
                        <a:latin typeface="+mn-lt"/>
                        <a:ea typeface="+mn-ea"/>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fa-IR" sz="1600" kern="1200" dirty="0" smtClean="0">
                          <a:solidFill>
                            <a:schemeClr val="tx1"/>
                          </a:solidFill>
                          <a:latin typeface="+mn-lt"/>
                          <a:ea typeface="+mn-ea"/>
                          <a:cs typeface="B Mitra" pitchFamily="2" charset="-78"/>
                        </a:rPr>
                        <a:t> </a:t>
                      </a:r>
                      <a:r>
                        <a:rPr lang="fa-IR" sz="1600" dirty="0" smtClean="0">
                          <a:cs typeface="B Mitra" pitchFamily="2" charset="-78"/>
                        </a:rPr>
                        <a:t>جالب است عليرغم آنكه خود اعتراف مي كند كه ممكن است در حين كار گذاشتن </a:t>
                      </a:r>
                      <a:r>
                        <a:rPr lang="en-US" sz="1600" dirty="0" smtClean="0">
                          <a:cs typeface="B Mitra" pitchFamily="2" charset="-78"/>
                        </a:rPr>
                        <a:t>IUD</a:t>
                      </a:r>
                      <a:r>
                        <a:rPr lang="fa-IR" sz="1600" dirty="0" smtClean="0">
                          <a:cs typeface="B Mitra" pitchFamily="2" charset="-78"/>
                        </a:rPr>
                        <a:t> رحم فرد سوراخ شود و نياز به عمل جراحي داشته باشد اما خود مطرح مي كند كه نبايد اينها به مراجعه كننده بازگو شود.</a:t>
                      </a:r>
                      <a:endParaRPr kumimoji="0" lang="en-US" sz="1600" kern="1200" dirty="0">
                        <a:solidFill>
                          <a:schemeClr val="tx1"/>
                        </a:solidFill>
                        <a:latin typeface="+mn-lt"/>
                        <a:ea typeface="+mn-ea"/>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138</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32" y="38123"/>
            <a:ext cx="2165196" cy="2319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p:cNvPicPr>
            <a:picLocks noChangeAspect="1" noChangeArrowheads="1"/>
          </p:cNvPicPr>
          <p:nvPr/>
        </p:nvPicPr>
        <p:blipFill>
          <a:blip r:embed="rId2" cstate="print"/>
          <a:srcRect/>
          <a:stretch>
            <a:fillRect/>
          </a:stretch>
        </p:blipFill>
        <p:spPr bwMode="auto">
          <a:xfrm>
            <a:off x="0" y="2428868"/>
            <a:ext cx="2165196" cy="2319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p:cNvPicPr>
            <a:picLocks noChangeAspect="1" noChangeArrowheads="1"/>
          </p:cNvPicPr>
          <p:nvPr/>
        </p:nvPicPr>
        <p:blipFill>
          <a:blip r:embed="rId2" cstate="print"/>
          <a:srcRect/>
          <a:stretch>
            <a:fillRect/>
          </a:stretch>
        </p:blipFill>
        <p:spPr bwMode="auto">
          <a:xfrm>
            <a:off x="0" y="4714884"/>
            <a:ext cx="2165196" cy="2319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2" name="Table 11"/>
          <p:cNvGraphicFramePr>
            <a:graphicFrameLocks noGrp="1"/>
          </p:cNvGraphicFramePr>
          <p:nvPr/>
        </p:nvGraphicFramePr>
        <p:xfrm>
          <a:off x="2532526" y="593052"/>
          <a:ext cx="6143610" cy="4724782"/>
        </p:xfrm>
        <a:graphic>
          <a:graphicData uri="http://schemas.openxmlformats.org/drawingml/2006/table">
            <a:tbl>
              <a:tblPr rtl="1"/>
              <a:tblGrid>
                <a:gridCol w="394815"/>
                <a:gridCol w="3161709"/>
                <a:gridCol w="2587086"/>
              </a:tblGrid>
              <a:tr h="239760">
                <a:tc gridSpan="3">
                  <a:txBody>
                    <a:bodyPr/>
                    <a:lstStyle/>
                    <a:p>
                      <a:pPr marL="0" marR="0" algn="ctr" rtl="1">
                        <a:lnSpc>
                          <a:spcPct val="115000"/>
                        </a:lnSpc>
                        <a:spcBef>
                          <a:spcPts val="0"/>
                        </a:spcBef>
                        <a:spcAft>
                          <a:spcPts val="0"/>
                        </a:spcAft>
                      </a:pPr>
                      <a:r>
                        <a:rPr lang="fa-IR" sz="1600" b="1" dirty="0" smtClean="0">
                          <a:cs typeface="B Titr" pitchFamily="2" charset="-78"/>
                        </a:rPr>
                        <a:t>جزوه «مشاوره تنظيم خانواده»</a:t>
                      </a:r>
                      <a:endParaRPr lang="en-US" sz="1600" b="1" dirty="0">
                        <a:latin typeface="Calibri"/>
                        <a:ea typeface="Calibri"/>
                        <a:cs typeface="Arial"/>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239760">
                <a:tc>
                  <a:txBody>
                    <a:bodyPr/>
                    <a:lstStyle/>
                    <a:p>
                      <a:pPr marL="0" marR="0" algn="ctr" rtl="1">
                        <a:lnSpc>
                          <a:spcPct val="115000"/>
                        </a:lnSpc>
                        <a:spcBef>
                          <a:spcPts val="0"/>
                        </a:spcBef>
                        <a:spcAft>
                          <a:spcPts val="0"/>
                        </a:spcAft>
                      </a:pPr>
                      <a:r>
                        <a:rPr lang="fa-IR" sz="1200" dirty="0">
                          <a:latin typeface="Agency FB"/>
                          <a:ea typeface="Calibri"/>
                          <a:cs typeface="B Titr"/>
                        </a:rPr>
                        <a:t>ردیف</a:t>
                      </a:r>
                      <a:endParaRPr lang="en-US" sz="1200"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600" b="1" dirty="0">
                          <a:latin typeface="Agency FB"/>
                          <a:ea typeface="Calibri"/>
                          <a:cs typeface="B Titr"/>
                        </a:rPr>
                        <a:t>نکات  ذکر شده</a:t>
                      </a:r>
                      <a:endParaRPr lang="en-US" sz="1600" b="1"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600" b="1" dirty="0">
                          <a:latin typeface="Agency FB"/>
                          <a:ea typeface="Calibri"/>
                          <a:cs typeface="B Titr"/>
                        </a:rPr>
                        <a:t>ملاحظات</a:t>
                      </a:r>
                      <a:endParaRPr lang="en-US" sz="1600" b="1"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8416">
                <a:tc>
                  <a:txBody>
                    <a:bodyPr/>
                    <a:lstStyle/>
                    <a:p>
                      <a:pPr marL="0" marR="0" algn="ctr" rtl="1">
                        <a:lnSpc>
                          <a:spcPct val="115000"/>
                        </a:lnSpc>
                        <a:spcBef>
                          <a:spcPts val="0"/>
                        </a:spcBef>
                        <a:spcAft>
                          <a:spcPts val="0"/>
                        </a:spcAft>
                      </a:pPr>
                      <a:r>
                        <a:rPr lang="fa-IR" sz="1400" b="0" dirty="0" smtClean="0">
                          <a:latin typeface="Agency FB"/>
                          <a:ea typeface="Calibri"/>
                          <a:cs typeface="B Titr"/>
                        </a:rPr>
                        <a:t>6</a:t>
                      </a:r>
                      <a:endParaRPr lang="en-US" sz="1400" b="0" dirty="0">
                        <a:latin typeface="Calibri"/>
                        <a:ea typeface="Calibri"/>
                        <a:cs typeface="Arial"/>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lang="fa-IR" sz="1600" b="0" dirty="0" smtClean="0">
                          <a:latin typeface="Calibri"/>
                          <a:ea typeface="Calibri"/>
                          <a:cs typeface="B Mitra" pitchFamily="2" charset="-78"/>
                        </a:rPr>
                        <a:t> </a:t>
                      </a:r>
                      <a:r>
                        <a:rPr lang="fa-IR" sz="1600" dirty="0" smtClean="0">
                          <a:cs typeface="B Mitra" pitchFamily="2" charset="-78"/>
                        </a:rPr>
                        <a:t>در ص 25 اجزاي برنامه بهداشت باروري را نام مي برد كه شامل زايمان ايمن، نازايي، پيشگيري از سرطانهاي شايع دستگاه تناسلي، بهداشت سالمندان و... مي باشد. حال سؤال اين است كه:</a:t>
                      </a:r>
                      <a:endParaRPr lang="en-US" sz="1600" b="0" dirty="0">
                        <a:latin typeface="Calibri"/>
                        <a:ea typeface="Calibri"/>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lang="fa-IR" sz="1600" b="0" baseline="0" dirty="0" smtClean="0">
                          <a:latin typeface="Calibri"/>
                          <a:ea typeface="Calibri"/>
                          <a:cs typeface="B Mitra" pitchFamily="2" charset="-78"/>
                        </a:rPr>
                        <a:t> </a:t>
                      </a:r>
                      <a:r>
                        <a:rPr lang="fa-IR" sz="1600" dirty="0" smtClean="0">
                          <a:cs typeface="B Mitra" pitchFamily="2" charset="-78"/>
                        </a:rPr>
                        <a:t>آيا برنامه تنظيم خانواده شما به تمام اين موارد توجه نموده يا فقط به توزيع اقلام پرداخته است؟!</a:t>
                      </a:r>
                      <a:endParaRPr lang="en-US" sz="1600" b="0" dirty="0">
                        <a:latin typeface="Calibri"/>
                        <a:ea typeface="Calibri"/>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5534">
                <a:tc>
                  <a:txBody>
                    <a:bodyPr/>
                    <a:lstStyle/>
                    <a:p>
                      <a:pPr marL="0" marR="0" algn="ctr" rtl="1" eaLnBrk="1" latinLnBrk="0" hangingPunct="1">
                        <a:lnSpc>
                          <a:spcPct val="115000"/>
                        </a:lnSpc>
                        <a:spcBef>
                          <a:spcPts val="0"/>
                        </a:spcBef>
                        <a:spcAft>
                          <a:spcPts val="0"/>
                        </a:spcAft>
                      </a:pPr>
                      <a:r>
                        <a:rPr kumimoji="0" lang="fa-IR" sz="1400" b="0" kern="1200" dirty="0" smtClean="0">
                          <a:solidFill>
                            <a:schemeClr val="tx1"/>
                          </a:solidFill>
                          <a:latin typeface="Agency FB"/>
                          <a:ea typeface="Calibri"/>
                          <a:cs typeface="B Titr" pitchFamily="2" charset="-78"/>
                        </a:rPr>
                        <a:t>7</a:t>
                      </a:r>
                      <a:endParaRPr kumimoji="0" lang="en-US" sz="1400" b="0" kern="1200" dirty="0">
                        <a:solidFill>
                          <a:schemeClr val="tx1"/>
                        </a:solidFill>
                        <a:latin typeface="Agency FB"/>
                        <a:ea typeface="Calibri"/>
                        <a:cs typeface="B Titr" pitchFamily="2" charset="-78"/>
                      </a:endParaRPr>
                    </a:p>
                  </a:txBody>
                  <a:tcPr marL="40987" marR="40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fa-IR" sz="1600" kern="1200" dirty="0" smtClean="0">
                          <a:solidFill>
                            <a:schemeClr val="tx1"/>
                          </a:solidFill>
                          <a:latin typeface="+mn-lt"/>
                          <a:ea typeface="+mn-ea"/>
                          <a:cs typeface="B Mitra" pitchFamily="2" charset="-78"/>
                        </a:rPr>
                        <a:t> </a:t>
                      </a:r>
                      <a:r>
                        <a:rPr lang="fa-IR" sz="1600" dirty="0" smtClean="0">
                          <a:cs typeface="B Mitra" pitchFamily="2" charset="-78"/>
                        </a:rPr>
                        <a:t>در ص 25 در بخش جنبه هاي بهداشت باروري قسمت زايمان غيرايمن به سقط غير ايمن اشاره مي كند.</a:t>
                      </a:r>
                      <a:endParaRPr kumimoji="0" lang="en-US" sz="1600" kern="1200" dirty="0">
                        <a:solidFill>
                          <a:schemeClr val="tx1"/>
                        </a:solidFill>
                        <a:latin typeface="+mn-lt"/>
                        <a:ea typeface="+mn-ea"/>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fa-IR" sz="1600" kern="1200" dirty="0" smtClean="0">
                          <a:solidFill>
                            <a:schemeClr val="tx1"/>
                          </a:solidFill>
                          <a:latin typeface="+mn-lt"/>
                          <a:ea typeface="+mn-ea"/>
                          <a:cs typeface="B Mitra" pitchFamily="2" charset="-78"/>
                        </a:rPr>
                        <a:t> </a:t>
                      </a:r>
                      <a:r>
                        <a:rPr lang="fa-IR" sz="1600" dirty="0" smtClean="0">
                          <a:cs typeface="B Mitra" pitchFamily="2" charset="-78"/>
                        </a:rPr>
                        <a:t>جالب آنكه مرگ و مير مادران را فقط ناشي از سقط غير ايمن مي داند  به شرايط نامطلوب بيمارستاني و عوامل مرگ مادران توجه ندارد.</a:t>
                      </a:r>
                      <a:endParaRPr kumimoji="0" lang="en-US" sz="1600" kern="1200" dirty="0">
                        <a:solidFill>
                          <a:schemeClr val="tx1"/>
                        </a:solidFill>
                        <a:latin typeface="+mn-lt"/>
                        <a:ea typeface="+mn-ea"/>
                        <a:cs typeface="B Mitra" pitchFamily="2" charset="-78"/>
                      </a:endParaRPr>
                    </a:p>
                  </a:txBody>
                  <a:tcPr marL="40987" marR="40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571736" y="428605"/>
          <a:ext cx="6357982" cy="5449508"/>
        </p:xfrm>
        <a:graphic>
          <a:graphicData uri="http://schemas.openxmlformats.org/drawingml/2006/table">
            <a:tbl>
              <a:tblPr rtl="1"/>
              <a:tblGrid>
                <a:gridCol w="461523"/>
                <a:gridCol w="1935937"/>
                <a:gridCol w="3960522"/>
              </a:tblGrid>
              <a:tr h="331040">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برنامه عملیاتی تنظیم خانواده 1391</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407994">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5237">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1</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1" dirty="0">
                          <a:latin typeface="Calibri"/>
                          <a:ea typeface="Calibri"/>
                          <a:cs typeface="B Mitra" pitchFamily="2" charset="-78"/>
                        </a:rPr>
                        <a:t>فرصتها: </a:t>
                      </a:r>
                      <a:r>
                        <a:rPr lang="fa-IR" sz="1600" b="0" dirty="0">
                          <a:latin typeface="Calibri"/>
                          <a:ea typeface="Calibri"/>
                          <a:cs typeface="B Mitra" pitchFamily="2" charset="-78"/>
                        </a:rPr>
                        <a:t>رایگان بودن کلیه خدمات بهداشتی، ارتقاء فرهنگ و آگاهی مردم در فاصله گذاری، دسترسی بیش از 90% مردم روستاها به خدمات، باسوادی 4/86 درصد از زنان</a:t>
                      </a:r>
                      <a:r>
                        <a:rPr lang="fa-IR" sz="1600" b="0" dirty="0" smtClean="0">
                          <a:latin typeface="Calibri"/>
                          <a:ea typeface="Calibri"/>
                          <a:cs typeface="B Mitra" pitchFamily="2" charset="-78"/>
                        </a:rPr>
                        <a:t>، وجود دستورالعملهای </a:t>
                      </a:r>
                      <a:r>
                        <a:rPr lang="fa-IR" sz="1600" b="0" dirty="0">
                          <a:latin typeface="Calibri"/>
                          <a:ea typeface="Calibri"/>
                          <a:cs typeface="B Mitra" pitchFamily="2" charset="-78"/>
                        </a:rPr>
                        <a:t>مدون جمعیت و تنظیم خانواده</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از یک طرف با سوادی و تحصیلات زنان و از طرف دیگر روستاییان با اطلاعات پایین وامكان دريافت رايگان اقلام ، بهترین گروههای هدف برای اجرای سیاست ها و تنظیم خانواده هستند كه بر ميزان جمعيت تاثير بسزايي دارند.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2023">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2</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u="none" dirty="0">
                          <a:latin typeface="Calibri"/>
                          <a:ea typeface="Calibri"/>
                          <a:cs typeface="B Mitra" pitchFamily="2" charset="-78"/>
                        </a:rPr>
                        <a:t>تهدیدها: عدم امکان آموزش مبانی روشهای پیشگیری از بارداری در </a:t>
                      </a:r>
                      <a:r>
                        <a:rPr lang="fa-IR" sz="1600" b="1" u="none" dirty="0">
                          <a:latin typeface="Calibri"/>
                          <a:ea typeface="Calibri"/>
                          <a:cs typeface="B Mitra" pitchFamily="2" charset="-78"/>
                        </a:rPr>
                        <a:t>دبیرستانها</a:t>
                      </a:r>
                      <a:endParaRPr lang="en-US" sz="1600" b="1" u="none"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u="none" dirty="0">
                          <a:latin typeface="Calibri"/>
                          <a:ea typeface="Calibri"/>
                          <a:cs typeface="B Mitra" pitchFamily="2" charset="-78"/>
                        </a:rPr>
                        <a:t>یعنی ورود به دبیرستانها ، آنهم درمرحله ايي که نه تنها جوانان ما تشکیل خانواده نداده بلكه تصمیم به ازدواج هم نگرفته اند ، برای تنظیم فرزندان آنها برنامه ریزی كرده و به آنها برنامه خاصی را تلقین مي نمایند كه در اين </a:t>
                      </a:r>
                      <a:r>
                        <a:rPr lang="fa-IR" sz="1600" b="0" u="none" dirty="0" smtClean="0">
                          <a:latin typeface="Calibri"/>
                          <a:ea typeface="Calibri"/>
                          <a:cs typeface="B Mitra" pitchFamily="2" charset="-78"/>
                        </a:rPr>
                        <a:t>صورت، دبیرستان حساس‌ترین </a:t>
                      </a:r>
                      <a:r>
                        <a:rPr lang="fa-IR" sz="1600" b="0" u="none" dirty="0">
                          <a:latin typeface="Calibri"/>
                          <a:ea typeface="Calibri"/>
                          <a:cs typeface="B Mitra" pitchFamily="2" charset="-78"/>
                        </a:rPr>
                        <a:t>منطقه نفوذی خواهد بود.</a:t>
                      </a:r>
                      <a:endParaRPr lang="en-US" sz="1600" b="0" u="none"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3214">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3</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تهدیدها: کیفیت پایین برخی از اقلام پیشگیری از بارداری تولید داخلی از جمله کاندوم</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 در این صورت احتمال باروری بالا خواهد بود و این برخلاف برنامه تنظیم خانواده بوده و از اين رو كيفيت مهم مي شود ، نه براي اينكه مردم بيمار نشوند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139</a:t>
            </a:fld>
            <a:endParaRPr lang="en-US"/>
          </a:p>
        </p:txBody>
      </p:sp>
      <p:pic>
        <p:nvPicPr>
          <p:cNvPr id="5122" name="Picture 2"/>
          <p:cNvPicPr>
            <a:picLocks noChangeAspect="1" noChangeArrowheads="1"/>
          </p:cNvPicPr>
          <p:nvPr/>
        </p:nvPicPr>
        <p:blipFill>
          <a:blip r:embed="rId2"/>
          <a:srcRect/>
          <a:stretch>
            <a:fillRect/>
          </a:stretch>
        </p:blipFill>
        <p:spPr bwMode="auto">
          <a:xfrm>
            <a:off x="0" y="0"/>
            <a:ext cx="2285984"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1538" y="109558"/>
            <a:ext cx="8001024" cy="6748442"/>
          </a:xfrm>
        </p:spPr>
        <p:txBody>
          <a:bodyPr>
            <a:noAutofit/>
          </a:bodyPr>
          <a:lstStyle/>
          <a:p>
            <a:pPr algn="justLow" rtl="1"/>
            <a:r>
              <a:rPr lang="fa-IR" sz="2100" dirty="0" smtClean="0">
                <a:cs typeface="B Mitra" pitchFamily="2" charset="-78"/>
              </a:rPr>
              <a:t>‌ماده 2 - وزارتخانه‌های آموزش و پرورش، فرهنگ و آموزش عالی، بهداشت، درمان و</a:t>
            </a:r>
            <a:br>
              <a:rPr lang="fa-IR" sz="2100" dirty="0" smtClean="0">
                <a:cs typeface="B Mitra" pitchFamily="2" charset="-78"/>
              </a:rPr>
            </a:br>
            <a:r>
              <a:rPr lang="fa-IR" sz="2100" dirty="0" smtClean="0">
                <a:cs typeface="B Mitra" pitchFamily="2" charset="-78"/>
              </a:rPr>
              <a:t>آموزش پزشکی و فرهنگ و ارشاد اسلامی موظف به اجرای‌برنامه‌های ذیل می‌باشند.</a:t>
            </a:r>
            <a:br>
              <a:rPr lang="fa-IR" sz="2100" dirty="0" smtClean="0">
                <a:cs typeface="B Mitra" pitchFamily="2" charset="-78"/>
              </a:rPr>
            </a:br>
            <a:r>
              <a:rPr lang="fa-IR" sz="2100" dirty="0" smtClean="0">
                <a:cs typeface="B Mitra" pitchFamily="2" charset="-78"/>
              </a:rPr>
              <a:t>‌الف - وزارت آموزش و پرورش موظف خواهد بود که مطالب آموزشی مربوط به جمعیت و</a:t>
            </a:r>
            <a:br>
              <a:rPr lang="fa-IR" sz="2100" dirty="0" smtClean="0">
                <a:cs typeface="B Mitra" pitchFamily="2" charset="-78"/>
              </a:rPr>
            </a:br>
            <a:r>
              <a:rPr lang="fa-IR" sz="2100" dirty="0" smtClean="0">
                <a:cs typeface="B Mitra" pitchFamily="2" charset="-78"/>
              </a:rPr>
              <a:t>تأمین سلامتی مادران و کودکان را در متون درسی‌خود به نحوی مؤثر بگنجاند.</a:t>
            </a:r>
            <a:br>
              <a:rPr lang="fa-IR" sz="2100" dirty="0" smtClean="0">
                <a:cs typeface="B Mitra" pitchFamily="2" charset="-78"/>
              </a:rPr>
            </a:br>
            <a:r>
              <a:rPr lang="fa-IR" sz="2100" dirty="0" smtClean="0">
                <a:cs typeface="B Mitra" pitchFamily="2" charset="-78"/>
              </a:rPr>
              <a:t>ب - وزارت فرهنگ و آموزش عالی و وزارت بهداشت، درمان و آموزش پزشکی موظف به ایجاد</a:t>
            </a:r>
            <a:endParaRPr lang="en-US" sz="2100" dirty="0" smtClean="0">
              <a:cs typeface="B Mitra" pitchFamily="2" charset="-78"/>
            </a:endParaRPr>
          </a:p>
          <a:p>
            <a:pPr algn="justLow" rtl="1">
              <a:buNone/>
            </a:pPr>
            <a:r>
              <a:rPr lang="en-US" sz="2100" dirty="0" smtClean="0">
                <a:cs typeface="B Mitra" pitchFamily="2" charset="-78"/>
              </a:rPr>
              <a:t>	</a:t>
            </a:r>
            <a:r>
              <a:rPr lang="fa-IR" sz="2100" dirty="0" smtClean="0">
                <a:cs typeface="B Mitra" pitchFamily="2" charset="-78"/>
              </a:rPr>
              <a:t>یک واحد درسی به نام جمعیت و تنظیم خانواده‌ در کلیه رشته‌های آموزشی می‌باشند.</a:t>
            </a:r>
            <a:endParaRPr lang="en-US" sz="2100" dirty="0" smtClean="0">
              <a:cs typeface="B Mitra" pitchFamily="2" charset="-78"/>
            </a:endParaRPr>
          </a:p>
          <a:p>
            <a:pPr algn="justLow" rtl="1">
              <a:buNone/>
            </a:pPr>
            <a:r>
              <a:rPr lang="en-US" sz="2100" dirty="0" smtClean="0">
                <a:cs typeface="B Mitra" pitchFamily="2" charset="-78"/>
              </a:rPr>
              <a:t>	</a:t>
            </a:r>
            <a:r>
              <a:rPr lang="fa-IR" sz="2100" dirty="0" smtClean="0">
                <a:cs typeface="B Mitra" pitchFamily="2" charset="-78"/>
              </a:rPr>
              <a:t>ج - وزارت فرهنگ و ارشاد اسلامی موظف است زمینه‌های جلب مشارکت فعال و مؤثر</a:t>
            </a:r>
            <a:br>
              <a:rPr lang="fa-IR" sz="2100" dirty="0" smtClean="0">
                <a:cs typeface="B Mitra" pitchFamily="2" charset="-78"/>
              </a:rPr>
            </a:br>
            <a:r>
              <a:rPr lang="fa-IR" sz="2100" dirty="0" smtClean="0">
                <a:cs typeface="B Mitra" pitchFamily="2" charset="-78"/>
              </a:rPr>
              <a:t>روزنامه‌نگاران، فیلم‌سازان و سایر هنرمندانی را که به‌نحوی با آن وزارتخانه</a:t>
            </a:r>
            <a:br>
              <a:rPr lang="fa-IR" sz="2100" dirty="0" smtClean="0">
                <a:cs typeface="B Mitra" pitchFamily="2" charset="-78"/>
              </a:rPr>
            </a:br>
            <a:r>
              <a:rPr lang="fa-IR" sz="2100" dirty="0" smtClean="0">
                <a:cs typeface="B Mitra" pitchFamily="2" charset="-78"/>
              </a:rPr>
              <a:t>ارتباط دارند به منظور ارتقاء سطح آگاهیهای عمومی از برنامه‌های جمعیت و تنظیم</a:t>
            </a:r>
            <a:br>
              <a:rPr lang="fa-IR" sz="2100" dirty="0" smtClean="0">
                <a:cs typeface="B Mitra" pitchFamily="2" charset="-78"/>
              </a:rPr>
            </a:br>
            <a:r>
              <a:rPr lang="fa-IR" sz="2100" dirty="0" smtClean="0">
                <a:cs typeface="B Mitra" pitchFamily="2" charset="-78"/>
              </a:rPr>
              <a:t>خانواده فراهم نماید.</a:t>
            </a:r>
          </a:p>
          <a:p>
            <a:pPr algn="justLow" rtl="1"/>
            <a:r>
              <a:rPr lang="fa-IR" sz="2100" dirty="0" smtClean="0">
                <a:cs typeface="B Mitra" pitchFamily="2" charset="-78"/>
              </a:rPr>
              <a:t>ماده 3 - سازمان صدا و سیمای جمهوری اسلامی ایران موظف است جهت ارتقاء سطح</a:t>
            </a:r>
            <a:r>
              <a:rPr lang="en-US" sz="2100" dirty="0" smtClean="0">
                <a:cs typeface="B Mitra" pitchFamily="2" charset="-78"/>
              </a:rPr>
              <a:t> </a:t>
            </a:r>
            <a:r>
              <a:rPr lang="fa-IR" sz="2100" dirty="0" smtClean="0">
                <a:cs typeface="B Mitra" pitchFamily="2" charset="-78"/>
              </a:rPr>
              <a:t>آگاهیهای عمومی در تأمین سلامت کودکان و مادران و‌جمعیت برنامه‌های آموزشی رادیویی</a:t>
            </a:r>
            <a:r>
              <a:rPr lang="en-US" sz="2100" dirty="0" smtClean="0">
                <a:cs typeface="B Mitra" pitchFamily="2" charset="-78"/>
              </a:rPr>
              <a:t> </a:t>
            </a:r>
            <a:r>
              <a:rPr lang="fa-IR" sz="2100" dirty="0" smtClean="0">
                <a:cs typeface="B Mitra" pitchFamily="2" charset="-78"/>
              </a:rPr>
              <a:t>و تلویزیونی به طور مستقیم و غیر مستقیم تهیه و پخش نماید.</a:t>
            </a:r>
            <a:endParaRPr lang="en-US" sz="2100" dirty="0" smtClean="0">
              <a:cs typeface="B Mitra" pitchFamily="2" charset="-78"/>
            </a:endParaRPr>
          </a:p>
          <a:p>
            <a:pPr algn="justLow" rtl="1"/>
            <a:r>
              <a:rPr lang="fa-IR" sz="2100" dirty="0" smtClean="0">
                <a:cs typeface="B Mitra" pitchFamily="2" charset="-78"/>
              </a:rPr>
              <a:t>‌ماده 4 - هزینه‌های ناشی از مواد 2 و 3 از محل کاهش هزینه‌های دولت که با اجراء</a:t>
            </a:r>
            <a:r>
              <a:rPr lang="en-US" sz="2100" dirty="0" smtClean="0">
                <a:cs typeface="B Mitra" pitchFamily="2" charset="-78"/>
              </a:rPr>
              <a:t> </a:t>
            </a:r>
            <a:r>
              <a:rPr lang="fa-IR" sz="2100" dirty="0" smtClean="0">
                <a:cs typeface="B Mitra" pitchFamily="2" charset="-78"/>
              </a:rPr>
              <a:t>ماده 1 این قانون حاصل می‌شود تأمین خواهد شد.</a:t>
            </a:r>
          </a:p>
          <a:p>
            <a:pPr algn="justLow" rtl="1"/>
            <a:r>
              <a:rPr lang="fa-IR" sz="2100" dirty="0" smtClean="0">
                <a:cs typeface="B Mitra" pitchFamily="2" charset="-78"/>
              </a:rPr>
              <a:t>‌قانون فوق مشتمل بر چهار ماده و دو تبصره در جلسه روز یکشنبه بیست و ششم اردیبهشت</a:t>
            </a:r>
            <a:r>
              <a:rPr lang="en-US" sz="2100" dirty="0" smtClean="0">
                <a:cs typeface="B Mitra" pitchFamily="2" charset="-78"/>
              </a:rPr>
              <a:t> </a:t>
            </a:r>
            <a:r>
              <a:rPr lang="fa-IR" sz="2100" dirty="0" smtClean="0">
                <a:cs typeface="B Mitra" pitchFamily="2" charset="-78"/>
              </a:rPr>
              <a:t>ماه یک هزار و سیصد و هفتاد و دو مجلس شورای‌اسلامی تصویب و در تاریخ 1372.3.2 به تأیید شورای نگهبان رسیده است.	</a:t>
            </a:r>
          </a:p>
          <a:p>
            <a:pPr algn="justLow" rtl="1">
              <a:buNone/>
            </a:pPr>
            <a:r>
              <a:rPr lang="fa-IR" sz="2100" dirty="0" smtClean="0">
                <a:cs typeface="B Mitra" pitchFamily="2" charset="-78"/>
              </a:rPr>
              <a:t>			</a:t>
            </a:r>
            <a:r>
              <a:rPr lang="fa-IR" sz="2100" b="1" dirty="0" smtClean="0">
                <a:cs typeface="B Mitra" pitchFamily="2" charset="-78"/>
              </a:rPr>
              <a:t>رئیس مجلس شورای اسلامی - علی‌اکبر ناطق نوری</a:t>
            </a:r>
            <a:endParaRPr lang="en-US" sz="2100" b="1" dirty="0" smtClean="0">
              <a:cs typeface="B Mitra" pitchFamily="2" charset="-78"/>
            </a:endParaRPr>
          </a:p>
          <a:p>
            <a:pPr algn="justLow" rtl="1">
              <a:buNone/>
            </a:pPr>
            <a:endParaRPr lang="en-US" sz="21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14</a:t>
            </a:fld>
            <a:endParaRPr 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571735" y="214289"/>
          <a:ext cx="6357983" cy="6293814"/>
        </p:xfrm>
        <a:graphic>
          <a:graphicData uri="http://schemas.openxmlformats.org/drawingml/2006/table">
            <a:tbl>
              <a:tblPr rtl="1"/>
              <a:tblGrid>
                <a:gridCol w="461524"/>
                <a:gridCol w="1935937"/>
                <a:gridCol w="3960522"/>
              </a:tblGrid>
              <a:tr h="332648">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برنامه عملیاتی تنظیم خانواده 1391</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1733">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4857">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4</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عدم نظارت بر عرضه و توزیع روشهای کنتراسپتیو در بخش خصوصی (داروخانه ها، مطب ها)</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1" dirty="0">
                          <a:latin typeface="Calibri"/>
                          <a:ea typeface="Calibri"/>
                          <a:cs typeface="B Mitra" pitchFamily="2" charset="-78"/>
                        </a:rPr>
                        <a:t>برای افزایش خدمات تنظیم خانواده، </a:t>
                      </a:r>
                      <a:r>
                        <a:rPr lang="fa-IR" sz="1600" b="1" dirty="0" smtClean="0">
                          <a:latin typeface="Calibri"/>
                          <a:ea typeface="Calibri"/>
                          <a:cs typeface="B Mitra" pitchFamily="2" charset="-78"/>
                        </a:rPr>
                        <a:t>داروخانه‌ها </a:t>
                      </a:r>
                      <a:r>
                        <a:rPr lang="fa-IR" sz="1600" b="0" dirty="0">
                          <a:latin typeface="Calibri"/>
                          <a:ea typeface="Calibri"/>
                          <a:cs typeface="B Mitra" pitchFamily="2" charset="-78"/>
                        </a:rPr>
                        <a:t>جای بسیار استراتژی است. چون در دسترس همگان است،</a:t>
                      </a:r>
                      <a:endParaRPr lang="en-US" sz="1600" b="0" dirty="0">
                        <a:latin typeface="Calibri"/>
                        <a:ea typeface="Calibri"/>
                        <a:cs typeface="B Mitra" pitchFamily="2" charset="-78"/>
                      </a:endParaRPr>
                    </a:p>
                    <a:p>
                      <a:pPr algn="just" rtl="1">
                        <a:lnSpc>
                          <a:spcPct val="115000"/>
                        </a:lnSpc>
                        <a:spcAft>
                          <a:spcPts val="0"/>
                        </a:spcAft>
                        <a:buFont typeface="Arial" pitchFamily="34" charset="0"/>
                        <a:buChar char="•"/>
                      </a:pPr>
                      <a:r>
                        <a:rPr lang="fa-IR" sz="1600" b="0" dirty="0">
                          <a:latin typeface="Calibri"/>
                          <a:ea typeface="Calibri"/>
                          <a:cs typeface="B Mitra" pitchFamily="2" charset="-78"/>
                        </a:rPr>
                        <a:t>، متاسفانه نه تنها داروخانه ظرفیتی دیگر برای اجرای برنامه تنظیم خانواده است، بلکه بسیار غیراصولی و غیرعلمی اقلام را به دست مردم رسانده وسلامتي مردم را به خطر انداخته است که از وزارت بهداشت چنین چیزی بعید است!! (از نظر اصول علمی باید هر فرد بر اساس فیزیولوژی و بیماریهای احتمالی مورد بررسي قرار گرفته و یک روش جلوگیری به او پیشنهاد گردد)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882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5</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kumimoji="0" lang="fa-IR" sz="1600" b="0" kern="1200" dirty="0">
                          <a:solidFill>
                            <a:schemeClr val="tx1"/>
                          </a:solidFill>
                          <a:latin typeface="Calibri"/>
                          <a:ea typeface="Calibri"/>
                          <a:cs typeface="B Mitra" pitchFamily="2" charset="-78"/>
                        </a:rPr>
                        <a:t>ناکافی بودن تعرفه مصوب </a:t>
                      </a:r>
                      <a:r>
                        <a:rPr kumimoji="0" lang="fa-IR" sz="1600" b="1" kern="1200" dirty="0">
                          <a:solidFill>
                            <a:schemeClr val="tx1"/>
                          </a:solidFill>
                          <a:latin typeface="Calibri"/>
                          <a:ea typeface="Calibri"/>
                          <a:cs typeface="B Mitra" pitchFamily="2" charset="-78"/>
                        </a:rPr>
                        <a:t>توبکتومی رایگان </a:t>
                      </a:r>
                      <a:r>
                        <a:rPr kumimoji="0" lang="fa-IR" sz="1600" b="0" kern="1200" dirty="0">
                          <a:solidFill>
                            <a:schemeClr val="tx1"/>
                          </a:solidFill>
                          <a:latin typeface="Calibri"/>
                          <a:ea typeface="Calibri"/>
                          <a:cs typeface="B Mitra" pitchFamily="2" charset="-78"/>
                        </a:rPr>
                        <a:t>جهت پرداخت به بیمارستانها و متخصصین</a:t>
                      </a:r>
                      <a:endParaRPr kumimoji="0" lang="en-US" sz="1600" b="0" kern="1200" dirty="0">
                        <a:solidFill>
                          <a:schemeClr val="tx1"/>
                        </a:solidFill>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kumimoji="0" lang="fa-IR" sz="1600" b="0" kern="1200" dirty="0">
                          <a:solidFill>
                            <a:schemeClr val="tx1"/>
                          </a:solidFill>
                          <a:latin typeface="Calibri"/>
                          <a:ea typeface="Calibri"/>
                          <a:cs typeface="B Mitra" pitchFamily="2" charset="-78"/>
                        </a:rPr>
                        <a:t>در راستای هر چه بهتر اجرا شدن تنظیم خانواده است برای اینکه توبکتومی و وازکتومی رایگان به جهت عقیم سازی مطلق برای جلوگیری از باروری از جایگاه ویژه و مهمی برخوردار است و هزینه کردن برای آن ارزش بالایی دارد</a:t>
                      </a:r>
                      <a:endParaRPr kumimoji="0" lang="en-US" sz="1600" b="0" kern="1200" dirty="0">
                        <a:solidFill>
                          <a:schemeClr val="tx1"/>
                        </a:solidFill>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0444">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6</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kumimoji="0" lang="fa-IR" sz="1600" b="0" kern="1200" dirty="0">
                          <a:solidFill>
                            <a:schemeClr val="tx1"/>
                          </a:solidFill>
                          <a:latin typeface="Calibri"/>
                          <a:ea typeface="Calibri"/>
                          <a:cs typeface="B Mitra" pitchFamily="2" charset="-78"/>
                        </a:rPr>
                        <a:t>هدف کلی: بهبود کمی و کیفی برنامه های تنظیم خانواده و جمعیت</a:t>
                      </a:r>
                      <a:endParaRPr kumimoji="0" lang="en-US" sz="1600" b="0" kern="1200" dirty="0">
                        <a:solidFill>
                          <a:schemeClr val="tx1"/>
                        </a:solidFill>
                        <a:latin typeface="Calibri"/>
                        <a:ea typeface="Calibri"/>
                        <a:cs typeface="B Mitra" pitchFamily="2" charset="-78"/>
                      </a:endParaRPr>
                    </a:p>
                    <a:p>
                      <a:pPr algn="just" rtl="1">
                        <a:lnSpc>
                          <a:spcPct val="115000"/>
                        </a:lnSpc>
                        <a:spcAft>
                          <a:spcPts val="0"/>
                        </a:spcAft>
                        <a:buFont typeface="Arial" pitchFamily="34" charset="0"/>
                        <a:buChar char="•"/>
                      </a:pPr>
                      <a:r>
                        <a:rPr kumimoji="0" lang="fa-IR" sz="1600" b="0" kern="1200" dirty="0">
                          <a:solidFill>
                            <a:schemeClr val="tx1"/>
                          </a:solidFill>
                          <a:latin typeface="Calibri"/>
                          <a:ea typeface="Calibri"/>
                          <a:cs typeface="B Mitra" pitchFamily="2" charset="-78"/>
                        </a:rPr>
                        <a:t>از جمله اهداف اختصاصی: افزایش پوشش وازکتومی از 6/2 درصد در سال 1390 به 3 درصد تا پایان سال 1391</a:t>
                      </a:r>
                      <a:endParaRPr kumimoji="0" lang="en-US" sz="1600" b="0" kern="1200" dirty="0">
                        <a:solidFill>
                          <a:schemeClr val="tx1"/>
                        </a:solidFill>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kumimoji="0" lang="fa-IR" sz="1600" b="0" kern="1200" dirty="0">
                          <a:solidFill>
                            <a:schemeClr val="tx1"/>
                          </a:solidFill>
                          <a:latin typeface="Calibri"/>
                          <a:ea typeface="Calibri"/>
                          <a:cs typeface="B Mitra" pitchFamily="2" charset="-78"/>
                        </a:rPr>
                        <a:t> با توجه به اتخاذ سیاستهای افزایش جمعیت ، متأسفانه هنوز همان کاهش جمعیت دیده می شود.</a:t>
                      </a:r>
                      <a:endParaRPr kumimoji="0" lang="en-US" sz="1600" b="0" kern="1200" dirty="0">
                        <a:solidFill>
                          <a:schemeClr val="tx1"/>
                        </a:solidFill>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140</a:t>
            </a:fld>
            <a:endParaRPr lang="en-US"/>
          </a:p>
        </p:txBody>
      </p:sp>
      <p:pic>
        <p:nvPicPr>
          <p:cNvPr id="5" name="Picture 2"/>
          <p:cNvPicPr>
            <a:picLocks noChangeAspect="1" noChangeArrowheads="1"/>
          </p:cNvPicPr>
          <p:nvPr/>
        </p:nvPicPr>
        <p:blipFill>
          <a:blip r:embed="rId2"/>
          <a:srcRect/>
          <a:stretch>
            <a:fillRect/>
          </a:stretch>
        </p:blipFill>
        <p:spPr bwMode="auto">
          <a:xfrm>
            <a:off x="0" y="0"/>
            <a:ext cx="2285984"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000365" y="500042"/>
          <a:ext cx="5643601" cy="4429156"/>
        </p:xfrm>
        <a:graphic>
          <a:graphicData uri="http://schemas.openxmlformats.org/drawingml/2006/table">
            <a:tbl>
              <a:tblPr rtl="1"/>
              <a:tblGrid>
                <a:gridCol w="409666"/>
                <a:gridCol w="2439506"/>
                <a:gridCol w="2794429"/>
              </a:tblGrid>
              <a:tr h="388573">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برنامه عملیاتی تنظیم خانواده 1391</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478662">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5244">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7</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ازجدول انتخاب برنامه های افزایش پوشش تنظیم خانواده: اجرای برنامه </a:t>
                      </a:r>
                      <a:r>
                        <a:rPr lang="fa-IR" sz="1600" b="1" dirty="0">
                          <a:latin typeface="Calibri"/>
                          <a:ea typeface="Calibri"/>
                          <a:cs typeface="B Mitra" pitchFamily="2" charset="-78"/>
                        </a:rPr>
                        <a:t>وازکتومی سیار در شهرستانهای فاقد پزشک </a:t>
                      </a:r>
                      <a:r>
                        <a:rPr lang="en-US" sz="1600" b="1" dirty="0">
                          <a:latin typeface="Calibri"/>
                          <a:ea typeface="Calibri"/>
                          <a:cs typeface="B Mitra" pitchFamily="2" charset="-78"/>
                        </a:rPr>
                        <a:t>NSV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نشان از اهمیت موضوع در راستای تنظیم خانواده دارد زيرا پاسخ دهي مناسب تري دارد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1433">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8</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در جدول ماتریکس کاهش حاملگی ناخواسته: </a:t>
                      </a:r>
                      <a:r>
                        <a:rPr lang="fa-IR" sz="1600" b="1" dirty="0">
                          <a:latin typeface="Calibri"/>
                          <a:ea typeface="Calibri"/>
                          <a:cs typeface="B Mitra" pitchFamily="2" charset="-78"/>
                        </a:rPr>
                        <a:t>تربیت پزشکان وازکتومی</a:t>
                      </a:r>
                      <a:endParaRPr lang="en-US" sz="1600" b="1"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نشانه اهمیت انجام روشهای عقیم سازی برای اجرای برنامه تنظیم خانواده می باشد.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5244">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9</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در جدول انتخاب برنامه های کاهش </a:t>
                      </a:r>
                      <a:r>
                        <a:rPr lang="en-US" sz="1600" b="0" dirty="0">
                          <a:latin typeface="Calibri"/>
                          <a:ea typeface="Calibri"/>
                          <a:cs typeface="B Mitra" pitchFamily="2" charset="-78"/>
                        </a:rPr>
                        <a:t>unmet need</a:t>
                      </a:r>
                      <a:r>
                        <a:rPr lang="fa-IR" sz="1600" b="0" dirty="0">
                          <a:latin typeface="Calibri"/>
                          <a:ea typeface="Calibri"/>
                          <a:cs typeface="B Mitra" pitchFamily="2" charset="-78"/>
                        </a:rPr>
                        <a:t>: برگزاری</a:t>
                      </a:r>
                      <a:r>
                        <a:rPr lang="fa-IR" sz="1600" b="1" dirty="0">
                          <a:latin typeface="Calibri"/>
                          <a:ea typeface="Calibri"/>
                          <a:cs typeface="B Mitra" pitchFamily="2" charset="-78"/>
                        </a:rPr>
                        <a:t> کلاسهای آموزشی در محلات، مساجد، بسیج و...</a:t>
                      </a:r>
                      <a:endParaRPr lang="en-US" sz="1600" b="1"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استفاده از همه ظرفیتها برای اجرای برنامه تنظیم خانواده كه بتوان بهترين بهره برداري را از آن كرد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141</a:t>
            </a:fld>
            <a:endParaRPr lang="en-US"/>
          </a:p>
        </p:txBody>
      </p:sp>
      <p:pic>
        <p:nvPicPr>
          <p:cNvPr id="5" name="Picture 2"/>
          <p:cNvPicPr>
            <a:picLocks noChangeAspect="1" noChangeArrowheads="1"/>
          </p:cNvPicPr>
          <p:nvPr/>
        </p:nvPicPr>
        <p:blipFill>
          <a:blip r:embed="rId2"/>
          <a:srcRect/>
          <a:stretch>
            <a:fillRect/>
          </a:stretch>
        </p:blipFill>
        <p:spPr bwMode="auto">
          <a:xfrm>
            <a:off x="0" y="0"/>
            <a:ext cx="2571736"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214290"/>
            <a:ext cx="7572428" cy="1143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algn="ctr" rtl="1"/>
            <a:r>
              <a:rPr lang="fa-IR" sz="3800" dirty="0" smtClean="0">
                <a:cs typeface="B Titr" pitchFamily="2" charset="-78"/>
              </a:rPr>
              <a:t>دانشگاه علوم پزشكي و خدمات بهداشتي درماني شهيد بهشتي</a:t>
            </a:r>
            <a:endParaRPr lang="en-US" sz="3800" dirty="0">
              <a:cs typeface="B Titr" pitchFamily="2" charset="-78"/>
            </a:endParaRPr>
          </a:p>
        </p:txBody>
      </p:sp>
      <p:sp>
        <p:nvSpPr>
          <p:cNvPr id="5" name="Slide Number Placeholder 4"/>
          <p:cNvSpPr>
            <a:spLocks noGrp="1"/>
          </p:cNvSpPr>
          <p:nvPr>
            <p:ph type="sldNum" sz="quarter" idx="12"/>
          </p:nvPr>
        </p:nvSpPr>
        <p:spPr/>
        <p:txBody>
          <a:bodyPr/>
          <a:lstStyle/>
          <a:p>
            <a:fld id="{A08E8C43-68F8-4728-90F2-738ACDDF4809}" type="slidenum">
              <a:rPr lang="en-US" smtClean="0"/>
              <a:pPr/>
              <a:t>142</a:t>
            </a:fld>
            <a:endParaRPr lang="en-US"/>
          </a:p>
        </p:txBody>
      </p:sp>
      <p:pic>
        <p:nvPicPr>
          <p:cNvPr id="8" name="Content Placeholder 3"/>
          <p:cNvPicPr>
            <a:picLocks/>
          </p:cNvPicPr>
          <p:nvPr/>
        </p:nvPicPr>
        <p:blipFill>
          <a:blip r:embed="rId2" cstate="print"/>
          <a:stretch>
            <a:fillRect/>
          </a:stretch>
        </p:blipFill>
        <p:spPr bwMode="auto">
          <a:xfrm>
            <a:off x="1071538" y="1571612"/>
            <a:ext cx="4143372" cy="4857760"/>
          </a:xfrm>
          <a:prstGeom prst="rect">
            <a:avLst/>
          </a:prstGeom>
          <a:noFill/>
          <a:ln w="9525">
            <a:noFill/>
            <a:miter lim="800000"/>
            <a:headEnd/>
            <a:tailEnd/>
          </a:ln>
        </p:spPr>
      </p:pic>
      <p:sp>
        <p:nvSpPr>
          <p:cNvPr id="10" name="Content Placeholder 8"/>
          <p:cNvSpPr>
            <a:spLocks noGrp="1"/>
          </p:cNvSpPr>
          <p:nvPr>
            <p:ph idx="1"/>
          </p:nvPr>
        </p:nvSpPr>
        <p:spPr>
          <a:xfrm>
            <a:off x="5357818" y="771540"/>
            <a:ext cx="3575870" cy="4800600"/>
          </a:xfrm>
        </p:spPr>
        <p:txBody>
          <a:bodyPr>
            <a:normAutofit/>
          </a:bodyPr>
          <a:lstStyle/>
          <a:p>
            <a:pPr algn="ctr">
              <a:buNone/>
            </a:pPr>
            <a:endParaRPr lang="fa-IR" sz="6000" dirty="0" smtClean="0"/>
          </a:p>
          <a:p>
            <a:pPr algn="ctr">
              <a:buNone/>
            </a:pPr>
            <a:r>
              <a:rPr lang="fa-IR" sz="6000" dirty="0" smtClean="0">
                <a:latin typeface="IranNastaliq" pitchFamily="18" charset="0"/>
                <a:cs typeface="IranNastaliq" pitchFamily="18" charset="0"/>
              </a:rPr>
              <a:t>جزوه </a:t>
            </a:r>
            <a:endParaRPr lang="en-US" sz="6000" dirty="0" smtClean="0">
              <a:latin typeface="IranNastaliq" pitchFamily="18" charset="0"/>
              <a:cs typeface="IranNastaliq" pitchFamily="18" charset="0"/>
            </a:endParaRPr>
          </a:p>
          <a:p>
            <a:pPr algn="ctr" rtl="1">
              <a:buNone/>
            </a:pPr>
            <a:r>
              <a:rPr lang="en-US" sz="5000" dirty="0" smtClean="0">
                <a:latin typeface="IranNastaliq" pitchFamily="18" charset="0"/>
                <a:cs typeface="IranNastaliq" pitchFamily="18" charset="0"/>
              </a:rPr>
              <a:t> </a:t>
            </a:r>
            <a:r>
              <a:rPr lang="fa-IR" sz="5000" dirty="0" smtClean="0">
                <a:latin typeface="IranNastaliq" pitchFamily="18" charset="0"/>
                <a:cs typeface="IranNastaliq" pitchFamily="18" charset="0"/>
              </a:rPr>
              <a:t>اصول و مباني </a:t>
            </a:r>
          </a:p>
          <a:p>
            <a:pPr algn="ctr" rtl="1">
              <a:buNone/>
            </a:pPr>
            <a:r>
              <a:rPr lang="en-US" sz="5000" dirty="0" smtClean="0">
                <a:latin typeface="IranNastaliq" pitchFamily="18" charset="0"/>
                <a:cs typeface="IranNastaliq" pitchFamily="18" charset="0"/>
              </a:rPr>
              <a:t> </a:t>
            </a:r>
            <a:r>
              <a:rPr lang="fa-IR" sz="5000" dirty="0" smtClean="0">
                <a:latin typeface="IranNastaliq" pitchFamily="18" charset="0"/>
                <a:cs typeface="IranNastaliq" pitchFamily="18" charset="0"/>
              </a:rPr>
              <a:t>امنيت كنتراسپتيوها</a:t>
            </a:r>
            <a:endParaRPr lang="en-US" sz="5000" dirty="0" smtClean="0">
              <a:latin typeface="IranNastaliq" pitchFamily="18" charset="0"/>
              <a:cs typeface="IranNastaliq" pitchFamily="18" charset="0"/>
            </a:endParaRPr>
          </a:p>
          <a:p>
            <a:pPr algn="ctr">
              <a:buNone/>
            </a:pPr>
            <a:endParaRPr lang="en-US" sz="6000" dirty="0" smtClean="0">
              <a:latin typeface="IranNastaliq" pitchFamily="18" charset="0"/>
              <a:cs typeface="IranNastaliq" pitchFamily="18" charset="0"/>
            </a:endParaRPr>
          </a:p>
          <a:p>
            <a:pPr algn="ctr">
              <a:buNone/>
            </a:pPr>
            <a:endParaRPr lang="en-US" sz="6000" dirty="0">
              <a:latin typeface="IranNastaliq" pitchFamily="18" charset="0"/>
              <a:cs typeface="IranNastaliq" pitchFamily="18"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143</a:t>
            </a:fld>
            <a:endParaRPr lang="en-US"/>
          </a:p>
        </p:txBody>
      </p:sp>
      <p:pic>
        <p:nvPicPr>
          <p:cNvPr id="5" name="Content Placeholder 3"/>
          <p:cNvPicPr>
            <a:picLocks/>
          </p:cNvPicPr>
          <p:nvPr/>
        </p:nvPicPr>
        <p:blipFill>
          <a:blip r:embed="rId2" cstate="print"/>
          <a:stretch>
            <a:fillRect/>
          </a:stretch>
        </p:blipFill>
        <p:spPr bwMode="auto">
          <a:xfrm>
            <a:off x="0" y="0"/>
            <a:ext cx="1687723" cy="2357454"/>
          </a:xfrm>
          <a:prstGeom prst="rect">
            <a:avLst/>
          </a:prstGeom>
          <a:noFill/>
          <a:ln w="9525">
            <a:noFill/>
            <a:miter lim="800000"/>
            <a:headEnd/>
            <a:tailEnd/>
          </a:ln>
        </p:spPr>
      </p:pic>
      <p:pic>
        <p:nvPicPr>
          <p:cNvPr id="6" name="Content Placeholder 3"/>
          <p:cNvPicPr>
            <a:picLocks/>
          </p:cNvPicPr>
          <p:nvPr/>
        </p:nvPicPr>
        <p:blipFill>
          <a:blip r:embed="rId2" cstate="print"/>
          <a:stretch>
            <a:fillRect/>
          </a:stretch>
        </p:blipFill>
        <p:spPr bwMode="auto">
          <a:xfrm>
            <a:off x="0" y="2285992"/>
            <a:ext cx="1687723" cy="2357454"/>
          </a:xfrm>
          <a:prstGeom prst="rect">
            <a:avLst/>
          </a:prstGeom>
          <a:noFill/>
          <a:ln w="9525">
            <a:noFill/>
            <a:miter lim="800000"/>
            <a:headEnd/>
            <a:tailEnd/>
          </a:ln>
        </p:spPr>
      </p:pic>
      <p:pic>
        <p:nvPicPr>
          <p:cNvPr id="7" name="Content Placeholder 3"/>
          <p:cNvPicPr>
            <a:picLocks/>
          </p:cNvPicPr>
          <p:nvPr/>
        </p:nvPicPr>
        <p:blipFill>
          <a:blip r:embed="rId2" cstate="print"/>
          <a:stretch>
            <a:fillRect/>
          </a:stretch>
        </p:blipFill>
        <p:spPr bwMode="auto">
          <a:xfrm>
            <a:off x="0" y="4500546"/>
            <a:ext cx="1687723" cy="2357454"/>
          </a:xfrm>
          <a:prstGeom prst="rect">
            <a:avLst/>
          </a:prstGeom>
          <a:noFill/>
          <a:ln w="9525">
            <a:noFill/>
            <a:miter lim="800000"/>
            <a:headEnd/>
            <a:tailEnd/>
          </a:ln>
        </p:spPr>
      </p:pic>
      <p:graphicFrame>
        <p:nvGraphicFramePr>
          <p:cNvPr id="8" name="Table 7"/>
          <p:cNvGraphicFramePr>
            <a:graphicFrameLocks noGrp="1"/>
          </p:cNvGraphicFramePr>
          <p:nvPr/>
        </p:nvGraphicFramePr>
        <p:xfrm>
          <a:off x="2000232" y="456598"/>
          <a:ext cx="6755846" cy="5359158"/>
        </p:xfrm>
        <a:graphic>
          <a:graphicData uri="http://schemas.openxmlformats.org/drawingml/2006/table">
            <a:tbl>
              <a:tblPr rtl="1"/>
              <a:tblGrid>
                <a:gridCol w="439839"/>
                <a:gridCol w="2697335"/>
                <a:gridCol w="3618672"/>
              </a:tblGrid>
              <a:tr h="329196">
                <a:tc gridSpan="3">
                  <a:txBody>
                    <a:bodyPr/>
                    <a:lstStyle/>
                    <a:p>
                      <a:pPr algn="ctr" rtl="1">
                        <a:buNone/>
                      </a:pPr>
                      <a:r>
                        <a:rPr kumimoji="0" lang="fa-IR" sz="1800" b="1" kern="1200" baseline="0" dirty="0" smtClean="0">
                          <a:solidFill>
                            <a:schemeClr val="tx1"/>
                          </a:solidFill>
                          <a:latin typeface="+mn-lt"/>
                          <a:ea typeface="+mn-ea"/>
                          <a:cs typeface="B Titr" pitchFamily="2" charset="-78"/>
                        </a:rPr>
                        <a:t>جزوه </a:t>
                      </a:r>
                      <a:r>
                        <a:rPr kumimoji="0" lang="en-US" sz="1800" b="1" kern="1200" baseline="0" dirty="0" smtClean="0">
                          <a:solidFill>
                            <a:schemeClr val="tx1"/>
                          </a:solidFill>
                          <a:latin typeface="+mn-lt"/>
                          <a:ea typeface="+mn-ea"/>
                          <a:cs typeface="B Titr" pitchFamily="2" charset="-78"/>
                        </a:rPr>
                        <a:t> </a:t>
                      </a:r>
                      <a:r>
                        <a:rPr kumimoji="0" lang="fa-IR" sz="1800" b="1" kern="1200" baseline="0" dirty="0" smtClean="0">
                          <a:solidFill>
                            <a:schemeClr val="tx1"/>
                          </a:solidFill>
                          <a:latin typeface="+mn-lt"/>
                          <a:ea typeface="+mn-ea"/>
                          <a:cs typeface="B Titr" pitchFamily="2" charset="-78"/>
                        </a:rPr>
                        <a:t>اصول و مباني </a:t>
                      </a:r>
                      <a:r>
                        <a:rPr kumimoji="0" lang="en-US" sz="1800" b="1" kern="1200" baseline="0" dirty="0" smtClean="0">
                          <a:solidFill>
                            <a:schemeClr val="tx1"/>
                          </a:solidFill>
                          <a:latin typeface="+mn-lt"/>
                          <a:ea typeface="+mn-ea"/>
                          <a:cs typeface="B Titr" pitchFamily="2" charset="-78"/>
                        </a:rPr>
                        <a:t> </a:t>
                      </a:r>
                      <a:r>
                        <a:rPr kumimoji="0" lang="fa-IR" sz="1800" b="1" kern="1200" baseline="0" dirty="0" smtClean="0">
                          <a:solidFill>
                            <a:schemeClr val="tx1"/>
                          </a:solidFill>
                          <a:latin typeface="+mn-lt"/>
                          <a:ea typeface="+mn-ea"/>
                          <a:cs typeface="B Titr" pitchFamily="2" charset="-78"/>
                        </a:rPr>
                        <a:t>امنيت كنتراسپتيوها- دانشگاه شهيد بهشتي</a:t>
                      </a:r>
                      <a:endParaRPr kumimoji="0" lang="en-US" sz="1800" b="1" kern="1200" baseline="0" dirty="0">
                        <a:solidFill>
                          <a:schemeClr val="tx1"/>
                        </a:solidFill>
                        <a:latin typeface="+mn-lt"/>
                        <a:ea typeface="+mn-ea"/>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00756">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9054">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buFont typeface="Arial" pitchFamily="34" charset="0"/>
                        <a:buChar char="•"/>
                      </a:pPr>
                      <a:r>
                        <a:rPr kumimoji="0" lang="fa-IR" sz="1600" b="0" kern="1200" dirty="0" smtClean="0">
                          <a:solidFill>
                            <a:schemeClr val="tx1"/>
                          </a:solidFill>
                          <a:latin typeface="+mn-lt"/>
                          <a:ea typeface="+mn-ea"/>
                          <a:cs typeface="B Mitra" pitchFamily="2" charset="-78"/>
                        </a:rPr>
                        <a:t> براساس</a:t>
                      </a:r>
                      <a:r>
                        <a:rPr kumimoji="0" lang="fa-IR" sz="1600" b="0" kern="1200" baseline="0" dirty="0" smtClean="0">
                          <a:solidFill>
                            <a:schemeClr val="tx1"/>
                          </a:solidFill>
                          <a:latin typeface="+mn-lt"/>
                          <a:ea typeface="+mn-ea"/>
                          <a:cs typeface="B Mitra" pitchFamily="2" charset="-78"/>
                        </a:rPr>
                        <a:t> برنامه اجرايي كنفرانس بين‌المللي </a:t>
                      </a:r>
                      <a:r>
                        <a:rPr kumimoji="0" lang="fa-IR" sz="1600" b="1" kern="1200" baseline="0" dirty="0" smtClean="0">
                          <a:solidFill>
                            <a:schemeClr val="tx1"/>
                          </a:solidFill>
                          <a:latin typeface="+mn-lt"/>
                          <a:ea typeface="+mn-ea"/>
                          <a:cs typeface="B Mitra" pitchFamily="2" charset="-78"/>
                        </a:rPr>
                        <a:t>جمعيت و توسعه (</a:t>
                      </a:r>
                      <a:r>
                        <a:rPr kumimoji="0" lang="en-US" sz="1600" b="1" kern="1200" baseline="0" dirty="0" smtClean="0">
                          <a:solidFill>
                            <a:schemeClr val="tx1"/>
                          </a:solidFill>
                          <a:latin typeface="+mn-lt"/>
                          <a:ea typeface="+mn-ea"/>
                          <a:cs typeface="B Mitra" pitchFamily="2" charset="-78"/>
                        </a:rPr>
                        <a:t>ICPD</a:t>
                      </a:r>
                      <a:r>
                        <a:rPr kumimoji="0" lang="fa-IR" sz="1600" b="1" kern="1200" baseline="0" dirty="0" smtClean="0">
                          <a:solidFill>
                            <a:schemeClr val="tx1"/>
                          </a:solidFill>
                          <a:latin typeface="+mn-lt"/>
                          <a:ea typeface="+mn-ea"/>
                          <a:cs typeface="B Mitra" pitchFamily="2" charset="-78"/>
                        </a:rPr>
                        <a:t>1994) همه كشورهاي شركت كننده متعهد شده اند </a:t>
                      </a:r>
                      <a:r>
                        <a:rPr kumimoji="0" lang="fa-IR" sz="1600" b="0" kern="1200" baseline="0" dirty="0" smtClean="0">
                          <a:solidFill>
                            <a:schemeClr val="tx1"/>
                          </a:solidFill>
                          <a:latin typeface="+mn-lt"/>
                          <a:ea typeface="+mn-ea"/>
                          <a:cs typeface="B Mitra" pitchFamily="2" charset="-78"/>
                        </a:rPr>
                        <a:t>تا سياست هايي را اتخاذ نمايند كه در سريعترين زمان ممكن و حداكثر تا سال 2015 دسترسي </a:t>
                      </a:r>
                      <a:r>
                        <a:rPr kumimoji="0" lang="fa-IR" sz="1600" b="1" kern="1200" baseline="0" dirty="0" smtClean="0">
                          <a:solidFill>
                            <a:schemeClr val="tx1"/>
                          </a:solidFill>
                          <a:latin typeface="+mn-lt"/>
                          <a:ea typeface="+mn-ea"/>
                          <a:cs typeface="B Mitra" pitchFamily="2" charset="-78"/>
                        </a:rPr>
                        <a:t>همه مردم كشور خود را به دامنه قابل قبولي از روش هاي ايمن و مطمئن </a:t>
                      </a:r>
                      <a:r>
                        <a:rPr kumimoji="0" lang="fa-IR" sz="1600" b="0" kern="1200" baseline="0" dirty="0" smtClean="0">
                          <a:solidFill>
                            <a:schemeClr val="tx1"/>
                          </a:solidFill>
                          <a:latin typeface="+mn-lt"/>
                          <a:ea typeface="+mn-ea"/>
                          <a:cs typeface="B Mitra" pitchFamily="2" charset="-78"/>
                        </a:rPr>
                        <a:t>تنظيم خانواده و خدمات بهداشت باروري منطبق با قوانين جاري تأمين نمايند.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fa-IR" sz="1600" b="0" kern="1200" dirty="0" smtClean="0">
                          <a:solidFill>
                            <a:schemeClr val="tx1"/>
                          </a:solidFill>
                          <a:latin typeface="+mn-lt"/>
                          <a:ea typeface="+mn-ea"/>
                          <a:cs typeface="B Mitra" pitchFamily="2" charset="-78"/>
                        </a:rPr>
                        <a:t>آيا</a:t>
                      </a:r>
                      <a:r>
                        <a:rPr kumimoji="0" lang="fa-IR" sz="1600" b="0" kern="1200" baseline="0" dirty="0" smtClean="0">
                          <a:solidFill>
                            <a:schemeClr val="tx1"/>
                          </a:solidFill>
                          <a:latin typeface="+mn-lt"/>
                          <a:ea typeface="+mn-ea"/>
                          <a:cs typeface="B Mitra" pitchFamily="2" charset="-78"/>
                        </a:rPr>
                        <a:t> براي از بين بردن نيروي فعال جامعه و داشتن جمعيتي جوان، پويا و فعال بايد تعهد داد؟</a:t>
                      </a:r>
                    </a:p>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fa-IR" sz="1600" b="0" kern="1200" baseline="0" dirty="0" smtClean="0">
                          <a:solidFill>
                            <a:schemeClr val="tx1"/>
                          </a:solidFill>
                          <a:latin typeface="+mn-lt"/>
                          <a:ea typeface="+mn-ea"/>
                          <a:cs typeface="B Mitra" pitchFamily="2" charset="-78"/>
                        </a:rPr>
                        <a:t>آيا براي انجام كاري در سريعترين زمان ممكن بايد در زمان طولاني حدود 21 سال تعهد داد؟</a:t>
                      </a:r>
                    </a:p>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fa-IR" sz="1600" b="0" kern="1200" baseline="0" dirty="0" smtClean="0">
                          <a:solidFill>
                            <a:schemeClr val="tx1"/>
                          </a:solidFill>
                          <a:latin typeface="+mn-lt"/>
                          <a:ea typeface="+mn-ea"/>
                          <a:cs typeface="B Mitra" pitchFamily="2" charset="-78"/>
                        </a:rPr>
                        <a:t>آيا براي تعهدات نابجا آن هم به دنياي غرب كه نيازي به مسلمان بودن مسلمين ندارد بايد قوانيني در كشور تصويب مي‌شد و حال با اين همه ضرر به كشور نبايد قانون را از بين برد و به تعهدات ديني و كشوري خود پايبند بود؟</a:t>
                      </a:r>
                      <a:endParaRPr kumimoji="0" lang="en-US" sz="1600" b="0" kern="1200" dirty="0" smtClean="0">
                        <a:solidFill>
                          <a:schemeClr val="tx1"/>
                        </a:solidFill>
                        <a:latin typeface="+mn-lt"/>
                        <a:ea typeface="+mn-ea"/>
                        <a:cs typeface="B Mitra" pitchFamily="2" charset="-78"/>
                      </a:endParaRPr>
                    </a:p>
                    <a:p>
                      <a:pPr algn="just" rtl="1">
                        <a:lnSpc>
                          <a:spcPct val="115000"/>
                        </a:lnSpc>
                        <a:spcAft>
                          <a:spcPts val="0"/>
                        </a:spcAft>
                        <a:buFont typeface="Arial" pitchFamily="34" charset="0"/>
                        <a:buChar char="•"/>
                      </a:pP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052">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2</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kumimoji="0" lang="fa-IR" sz="1600" b="0" kern="1200" dirty="0" smtClean="0">
                          <a:solidFill>
                            <a:schemeClr val="tx1"/>
                          </a:solidFill>
                          <a:latin typeface="+mn-lt"/>
                          <a:ea typeface="+mn-ea"/>
                          <a:cs typeface="B Mitra" pitchFamily="2" charset="-78"/>
                        </a:rPr>
                        <a:t> هر گاه «متقاضي خدمت به دليل نبودن</a:t>
                      </a:r>
                      <a:r>
                        <a:rPr kumimoji="0" lang="fa-IR" sz="1600" b="0" kern="1200" baseline="0" dirty="0" smtClean="0">
                          <a:solidFill>
                            <a:schemeClr val="tx1"/>
                          </a:solidFill>
                          <a:latin typeface="+mn-lt"/>
                          <a:ea typeface="+mn-ea"/>
                          <a:cs typeface="B Mitra" pitchFamily="2" charset="-78"/>
                        </a:rPr>
                        <a:t> كنترسپتيو مورد نياز نا اميد از محل ارائه خدمت خارج نشود</a:t>
                      </a:r>
                      <a:r>
                        <a:rPr kumimoji="0" lang="fa-IR" sz="1600" b="0" kern="1200" dirty="0" smtClean="0">
                          <a:solidFill>
                            <a:schemeClr val="tx1"/>
                          </a:solidFill>
                          <a:latin typeface="+mn-lt"/>
                          <a:ea typeface="+mn-ea"/>
                          <a:cs typeface="B Mitra" pitchFamily="2" charset="-78"/>
                        </a:rPr>
                        <a:t>» </a:t>
                      </a:r>
                      <a:r>
                        <a:rPr kumimoji="0" lang="fa-IR" sz="1600" b="1" kern="1200" dirty="0" smtClean="0">
                          <a:solidFill>
                            <a:schemeClr val="tx1"/>
                          </a:solidFill>
                          <a:latin typeface="+mn-lt"/>
                          <a:ea typeface="+mn-ea"/>
                          <a:cs typeface="B Mitra" pitchFamily="2" charset="-78"/>
                        </a:rPr>
                        <a:t>امنيت كنتراسپتيوها</a:t>
                      </a:r>
                      <a:r>
                        <a:rPr kumimoji="0" lang="fa-IR" sz="1600" b="1" kern="1200" baseline="0" dirty="0" smtClean="0">
                          <a:solidFill>
                            <a:schemeClr val="tx1"/>
                          </a:solidFill>
                          <a:latin typeface="+mn-lt"/>
                          <a:ea typeface="+mn-ea"/>
                          <a:cs typeface="B Mitra" pitchFamily="2" charset="-78"/>
                        </a:rPr>
                        <a:t> </a:t>
                      </a:r>
                      <a:r>
                        <a:rPr kumimoji="0" lang="fa-IR" sz="1600" b="0" kern="1200" baseline="0" dirty="0" smtClean="0">
                          <a:solidFill>
                            <a:schemeClr val="tx1"/>
                          </a:solidFill>
                          <a:latin typeface="+mn-lt"/>
                          <a:ea typeface="+mn-ea"/>
                          <a:cs typeface="B Mitra" pitchFamily="2" charset="-78"/>
                        </a:rPr>
                        <a:t>حاصل شده است.</a:t>
                      </a:r>
                    </a:p>
                    <a:p>
                      <a:pPr algn="justLow" rtl="1">
                        <a:lnSpc>
                          <a:spcPct val="115000"/>
                        </a:lnSpc>
                        <a:spcAft>
                          <a:spcPts val="0"/>
                        </a:spcAft>
                        <a:buFont typeface="Arial" pitchFamily="34" charset="0"/>
                        <a:buChar char="•"/>
                      </a:pPr>
                      <a:r>
                        <a:rPr kumimoji="0" lang="fa-IR" sz="1600" b="0" kern="1200" baseline="0" dirty="0" smtClean="0">
                          <a:solidFill>
                            <a:schemeClr val="tx1"/>
                          </a:solidFill>
                          <a:latin typeface="+mn-lt"/>
                          <a:ea typeface="+mn-ea"/>
                          <a:cs typeface="B Mitra" pitchFamily="2" charset="-78"/>
                        </a:rPr>
                        <a:t>امنيت كنتراسپتيوها از مواردي است كه دولت جمهوري اسلامي ايران براساس مصوبه هاي كنفرانس بين المللي جمعيت و توسعه (</a:t>
                      </a:r>
                      <a:r>
                        <a:rPr kumimoji="0" lang="en-US" sz="1600" b="0" kern="1200" baseline="0" dirty="0" smtClean="0">
                          <a:solidFill>
                            <a:schemeClr val="tx1"/>
                          </a:solidFill>
                          <a:latin typeface="+mn-lt"/>
                          <a:ea typeface="+mn-ea"/>
                          <a:cs typeface="B Mitra" pitchFamily="2" charset="-78"/>
                        </a:rPr>
                        <a:t>ICPD</a:t>
                      </a:r>
                      <a:r>
                        <a:rPr kumimoji="0" lang="fa-IR" sz="1600" b="0" kern="1200" baseline="0" dirty="0" smtClean="0">
                          <a:solidFill>
                            <a:schemeClr val="tx1"/>
                          </a:solidFill>
                          <a:latin typeface="+mn-lt"/>
                          <a:ea typeface="+mn-ea"/>
                          <a:cs typeface="B Mitra" pitchFamily="2" charset="-78"/>
                        </a:rPr>
                        <a:t>1994)  به آن متهد شده است.</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1000"/>
                        </a:spcAft>
                        <a:buFont typeface="Arial" pitchFamily="34" charset="0"/>
                        <a:buChar char="•"/>
                      </a:pPr>
                      <a:r>
                        <a:rPr kumimoji="0" lang="fa-IR" sz="1600" b="0" kern="1200" dirty="0" smtClean="0">
                          <a:solidFill>
                            <a:schemeClr val="tx1"/>
                          </a:solidFill>
                          <a:latin typeface="+mn-lt"/>
                          <a:ea typeface="+mn-ea"/>
                          <a:cs typeface="B Mitra" pitchFamily="2" charset="-78"/>
                        </a:rPr>
                        <a:t> آيا اين تعهد،</a:t>
                      </a:r>
                      <a:r>
                        <a:rPr kumimoji="0" lang="fa-IR" sz="1600" b="0" kern="1200" baseline="0" dirty="0" smtClean="0">
                          <a:solidFill>
                            <a:schemeClr val="tx1"/>
                          </a:solidFill>
                          <a:latin typeface="+mn-lt"/>
                          <a:ea typeface="+mn-ea"/>
                          <a:cs typeface="B Mitra" pitchFamily="2" charset="-78"/>
                        </a:rPr>
                        <a:t> تعهدي براي از بين بردن نسل ايراني نبوده است؟</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144</a:t>
            </a:fld>
            <a:endParaRPr lang="en-US"/>
          </a:p>
        </p:txBody>
      </p:sp>
      <p:graphicFrame>
        <p:nvGraphicFramePr>
          <p:cNvPr id="6" name="Table 5"/>
          <p:cNvGraphicFramePr>
            <a:graphicFrameLocks noGrp="1"/>
          </p:cNvGraphicFramePr>
          <p:nvPr/>
        </p:nvGraphicFramePr>
        <p:xfrm>
          <a:off x="2000232" y="285728"/>
          <a:ext cx="6755846" cy="6278638"/>
        </p:xfrm>
        <a:graphic>
          <a:graphicData uri="http://schemas.openxmlformats.org/drawingml/2006/table">
            <a:tbl>
              <a:tblPr rtl="1"/>
              <a:tblGrid>
                <a:gridCol w="439839"/>
                <a:gridCol w="2697335"/>
                <a:gridCol w="3618672"/>
              </a:tblGrid>
              <a:tr h="329196">
                <a:tc gridSpan="3">
                  <a:txBody>
                    <a:bodyPr/>
                    <a:lstStyle/>
                    <a:p>
                      <a:pPr algn="ctr" rtl="1">
                        <a:buNone/>
                      </a:pPr>
                      <a:r>
                        <a:rPr kumimoji="0" lang="fa-IR" sz="1800" b="1" kern="1200" baseline="0" dirty="0" smtClean="0">
                          <a:solidFill>
                            <a:schemeClr val="tx1"/>
                          </a:solidFill>
                          <a:latin typeface="+mn-lt"/>
                          <a:ea typeface="+mn-ea"/>
                          <a:cs typeface="B Titr" pitchFamily="2" charset="-78"/>
                        </a:rPr>
                        <a:t>جزوه </a:t>
                      </a:r>
                      <a:r>
                        <a:rPr kumimoji="0" lang="en-US" sz="1800" b="1" kern="1200" baseline="0" dirty="0" smtClean="0">
                          <a:solidFill>
                            <a:schemeClr val="tx1"/>
                          </a:solidFill>
                          <a:latin typeface="+mn-lt"/>
                          <a:ea typeface="+mn-ea"/>
                          <a:cs typeface="B Titr" pitchFamily="2" charset="-78"/>
                        </a:rPr>
                        <a:t> </a:t>
                      </a:r>
                      <a:r>
                        <a:rPr kumimoji="0" lang="fa-IR" sz="1800" b="1" kern="1200" baseline="0" dirty="0" smtClean="0">
                          <a:solidFill>
                            <a:schemeClr val="tx1"/>
                          </a:solidFill>
                          <a:latin typeface="+mn-lt"/>
                          <a:ea typeface="+mn-ea"/>
                          <a:cs typeface="B Titr" pitchFamily="2" charset="-78"/>
                        </a:rPr>
                        <a:t>اصول و مباني </a:t>
                      </a:r>
                      <a:r>
                        <a:rPr kumimoji="0" lang="en-US" sz="1800" b="1" kern="1200" baseline="0" dirty="0" smtClean="0">
                          <a:solidFill>
                            <a:schemeClr val="tx1"/>
                          </a:solidFill>
                          <a:latin typeface="+mn-lt"/>
                          <a:ea typeface="+mn-ea"/>
                          <a:cs typeface="B Titr" pitchFamily="2" charset="-78"/>
                        </a:rPr>
                        <a:t> </a:t>
                      </a:r>
                      <a:r>
                        <a:rPr kumimoji="0" lang="fa-IR" sz="1800" b="1" kern="1200" baseline="0" dirty="0" smtClean="0">
                          <a:solidFill>
                            <a:schemeClr val="tx1"/>
                          </a:solidFill>
                          <a:latin typeface="+mn-lt"/>
                          <a:ea typeface="+mn-ea"/>
                          <a:cs typeface="B Titr" pitchFamily="2" charset="-78"/>
                        </a:rPr>
                        <a:t>امنيت كنتراسپتيوها- دانشگاه شهيد بهشتي</a:t>
                      </a:r>
                      <a:endParaRPr kumimoji="0" lang="en-US" sz="1800" b="1" kern="1200" baseline="0" dirty="0">
                        <a:solidFill>
                          <a:schemeClr val="tx1"/>
                        </a:solidFill>
                        <a:latin typeface="+mn-lt"/>
                        <a:ea typeface="+mn-ea"/>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00756">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9054">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3</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buFont typeface="Arial" pitchFamily="34" charset="0"/>
                        <a:buChar char="•"/>
                      </a:pPr>
                      <a:r>
                        <a:rPr lang="fa-IR" sz="1600" b="0" dirty="0" smtClean="0">
                          <a:latin typeface="Calibri"/>
                          <a:ea typeface="Calibri"/>
                          <a:cs typeface="B Mitra" pitchFamily="2" charset="-78"/>
                        </a:rPr>
                        <a:t>دليل ديگر براي لزوم</a:t>
                      </a:r>
                      <a:r>
                        <a:rPr lang="fa-IR" sz="1600" b="0" baseline="0" dirty="0" smtClean="0">
                          <a:latin typeface="Calibri"/>
                          <a:ea typeface="Calibri"/>
                          <a:cs typeface="B Mitra" pitchFamily="2" charset="-78"/>
                        </a:rPr>
                        <a:t> برآورد نياز به كنتراسپتيوها، پيامدهايي است كه سطوح ارائه خدمت در صورت انجام نشدن برآوردها، با آنها مواجه خواهد شد. برخي از اين پيامدها عبارتند از: </a:t>
                      </a:r>
                      <a:r>
                        <a:rPr lang="fa-IR" sz="1600" b="1" baseline="0" dirty="0" smtClean="0">
                          <a:latin typeface="Calibri"/>
                          <a:ea typeface="Calibri"/>
                          <a:cs typeface="B Mitra" pitchFamily="2" charset="-78"/>
                        </a:rPr>
                        <a:t>اجبار گيرندگان </a:t>
                      </a:r>
                      <a:r>
                        <a:rPr lang="fa-IR" sz="1600" b="0" baseline="0" dirty="0" smtClean="0">
                          <a:latin typeface="Calibri"/>
                          <a:ea typeface="Calibri"/>
                          <a:cs typeface="B Mitra" pitchFamily="2" charset="-78"/>
                        </a:rPr>
                        <a:t>خدمت به تغيير روش پيشگيري از بارداري كه به آن خو گرفته و از آن رضايت دارند و .... كه اين پيامدها مي تواند سبب تقويت برنامه و بارداريهاي ناخواسته شود.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smtClean="0">
                          <a:latin typeface="Calibri"/>
                          <a:ea typeface="Calibri"/>
                          <a:cs typeface="B Mitra" pitchFamily="2" charset="-78"/>
                        </a:rPr>
                        <a:t>تغيير فكري و فرهنگي</a:t>
                      </a:r>
                      <a:r>
                        <a:rPr lang="fa-IR" sz="1600" b="0" baseline="0" dirty="0" smtClean="0">
                          <a:latin typeface="Calibri"/>
                          <a:ea typeface="Calibri"/>
                          <a:cs typeface="B Mitra" pitchFamily="2" charset="-78"/>
                        </a:rPr>
                        <a:t> جامعه براي پذيرش مصرف اقلام تنظيم خانواده </a:t>
                      </a:r>
                      <a:r>
                        <a:rPr lang="fa-IR" sz="1600" b="0" u="none" baseline="0" dirty="0" smtClean="0">
                          <a:latin typeface="Calibri"/>
                          <a:ea typeface="Calibri"/>
                          <a:cs typeface="B Mitra" pitchFamily="2" charset="-78"/>
                        </a:rPr>
                        <a:t>با </a:t>
                      </a:r>
                      <a:r>
                        <a:rPr lang="fa-IR" sz="1600" b="1" u="none" baseline="0" dirty="0" smtClean="0">
                          <a:latin typeface="Calibri"/>
                          <a:ea typeface="Calibri"/>
                          <a:cs typeface="B Mitra" pitchFamily="2" charset="-78"/>
                        </a:rPr>
                        <a:t>اجبار </a:t>
                      </a:r>
                      <a:r>
                        <a:rPr lang="fa-IR" sz="1600" b="0" baseline="0" dirty="0" smtClean="0">
                          <a:latin typeface="Calibri"/>
                          <a:ea typeface="Calibri"/>
                          <a:cs typeface="B Mitra" pitchFamily="2" charset="-78"/>
                        </a:rPr>
                        <a:t>صورت گرفته است در حاليكه وزارت بهداشت هميشه ادعاي غير از اين را داشته 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052">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4</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kumimoji="0" lang="fa-IR" sz="1600" b="0" kern="1200" dirty="0" smtClean="0">
                          <a:solidFill>
                            <a:schemeClr val="tx1"/>
                          </a:solidFill>
                          <a:latin typeface="+mn-lt"/>
                          <a:ea typeface="+mn-ea"/>
                          <a:cs typeface="B Mitra" pitchFamily="2" charset="-78"/>
                        </a:rPr>
                        <a:t>برآورهاي طولاني مدت كه بايد توسط مديران ملي برنامه و با (با همكاري) كارشناسان</a:t>
                      </a:r>
                      <a:r>
                        <a:rPr kumimoji="0" lang="fa-IR" sz="1600" b="0" kern="1200" baseline="0" dirty="0" smtClean="0">
                          <a:solidFill>
                            <a:schemeClr val="tx1"/>
                          </a:solidFill>
                          <a:latin typeface="+mn-lt"/>
                          <a:ea typeface="+mn-ea"/>
                          <a:cs typeface="B Mitra" pitchFamily="2" charset="-78"/>
                        </a:rPr>
                        <a:t> و مشاوران خارج از سيستم انجام شود، جنبه استراتژيكي قويتري داشته و نيازمند اطلاعات وسيعتري درباره سابقه و رشد توسعه تدريجي برنامه جهاني تنظيم خانواده است.</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1000"/>
                        </a:spcAft>
                        <a:buFont typeface="Arial" pitchFamily="34" charset="0"/>
                        <a:buChar char="•"/>
                      </a:pPr>
                      <a:r>
                        <a:rPr kumimoji="0" lang="fa-IR" sz="1600" b="0" kern="1200" dirty="0" smtClean="0">
                          <a:solidFill>
                            <a:schemeClr val="tx1"/>
                          </a:solidFill>
                          <a:latin typeface="+mn-lt"/>
                          <a:ea typeface="+mn-ea"/>
                          <a:cs typeface="B Mitra" pitchFamily="2" charset="-78"/>
                        </a:rPr>
                        <a:t>آنچنان كه خود اعتراف دارند از رشد و توسعه تدريجي برنامه جهاني تنظيم خانواده نبايد عقب</a:t>
                      </a:r>
                      <a:r>
                        <a:rPr kumimoji="0" lang="fa-IR" sz="1600" b="0" kern="1200" baseline="0" dirty="0" smtClean="0">
                          <a:solidFill>
                            <a:schemeClr val="tx1"/>
                          </a:solidFill>
                          <a:latin typeface="+mn-lt"/>
                          <a:ea typeface="+mn-ea"/>
                          <a:cs typeface="B Mitra" pitchFamily="2" charset="-78"/>
                        </a:rPr>
                        <a:t> افتاد و به همين خاطر مديران ارشد نظام بايد در خدمت برنامه هاي جهاني براي نسل كشي در ايران باشند و حتماً از كارشناسان خارج از سيستم سلامت بهره گيرند كه اين همه خود نشان از اقدام جدي،‌ ملي و تمام عيار مسئولين امر براي كاهش جمعيت  در ايران است.</a:t>
                      </a:r>
                    </a:p>
                    <a:p>
                      <a:pPr algn="just" rtl="1">
                        <a:lnSpc>
                          <a:spcPct val="115000"/>
                        </a:lnSpc>
                        <a:spcAft>
                          <a:spcPts val="1000"/>
                        </a:spcAft>
                        <a:buFont typeface="Arial" pitchFamily="34" charset="0"/>
                        <a:buChar char="•"/>
                      </a:pP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052">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5</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kumimoji="0" lang="fa-IR" sz="1600" b="0" kern="1200" dirty="0" smtClean="0">
                          <a:solidFill>
                            <a:schemeClr val="tx1"/>
                          </a:solidFill>
                          <a:latin typeface="+mn-lt"/>
                          <a:ea typeface="+mn-ea"/>
                          <a:cs typeface="B Mitra" pitchFamily="2" charset="-78"/>
                        </a:rPr>
                        <a:t>جوانب مختلف فرآيند</a:t>
                      </a:r>
                      <a:r>
                        <a:rPr kumimoji="0" lang="fa-IR" sz="1600" b="0" kern="1200" baseline="0" dirty="0" smtClean="0">
                          <a:solidFill>
                            <a:schemeClr val="tx1"/>
                          </a:solidFill>
                          <a:latin typeface="+mn-lt"/>
                          <a:ea typeface="+mn-ea"/>
                          <a:cs typeface="B Mitra" pitchFamily="2" charset="-78"/>
                        </a:rPr>
                        <a:t> عرضه و تقاضاي خدمات پيشگيري از بارداري ومتغيرهاي خاص هر جامعه كه اين نوع برآوردهاي طولاني مدت، پيچيده‌تر و نيازمند تكنيك هاي خاص است.</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1000"/>
                        </a:spcAft>
                        <a:buFont typeface="Arial" pitchFamily="34" charset="0"/>
                        <a:buChar char="•"/>
                      </a:pPr>
                      <a:r>
                        <a:rPr kumimoji="0" lang="fa-IR" sz="1600" b="0" kern="1200" dirty="0" smtClean="0">
                          <a:solidFill>
                            <a:schemeClr val="tx1"/>
                          </a:solidFill>
                          <a:latin typeface="+mn-lt"/>
                          <a:ea typeface="+mn-ea"/>
                          <a:cs typeface="B Mitra" pitchFamily="2" charset="-78"/>
                        </a:rPr>
                        <a:t>استفاده از </a:t>
                      </a:r>
                      <a:r>
                        <a:rPr kumimoji="0" lang="fa-IR" sz="1600" b="1" kern="1200" dirty="0" smtClean="0">
                          <a:solidFill>
                            <a:schemeClr val="tx1"/>
                          </a:solidFill>
                          <a:latin typeface="+mn-lt"/>
                          <a:ea typeface="+mn-ea"/>
                          <a:cs typeface="B Mitra" pitchFamily="2" charset="-78"/>
                        </a:rPr>
                        <a:t>متغيرهاي خاص هر جامعه </a:t>
                      </a:r>
                      <a:r>
                        <a:rPr kumimoji="0" lang="fa-IR" sz="1600" b="0" kern="1200" dirty="0" smtClean="0">
                          <a:solidFill>
                            <a:schemeClr val="tx1"/>
                          </a:solidFill>
                          <a:latin typeface="+mn-lt"/>
                          <a:ea typeface="+mn-ea"/>
                          <a:cs typeface="B Mitra" pitchFamily="2" charset="-78"/>
                        </a:rPr>
                        <a:t>كه در ايران به دليل دينداري مردم،</a:t>
                      </a:r>
                      <a:r>
                        <a:rPr kumimoji="0" lang="fa-IR" sz="1600" b="0" kern="1200" baseline="0" dirty="0" smtClean="0">
                          <a:solidFill>
                            <a:schemeClr val="tx1"/>
                          </a:solidFill>
                          <a:latin typeface="+mn-lt"/>
                          <a:ea typeface="+mn-ea"/>
                          <a:cs typeface="B Mitra" pitchFamily="2" charset="-78"/>
                        </a:rPr>
                        <a:t> متغير خاص آن </a:t>
                      </a:r>
                      <a:r>
                        <a:rPr kumimoji="0" lang="fa-IR" sz="1600" b="1" kern="1200" baseline="0" dirty="0" smtClean="0">
                          <a:solidFill>
                            <a:schemeClr val="tx1"/>
                          </a:solidFill>
                          <a:latin typeface="+mn-lt"/>
                          <a:ea typeface="+mn-ea"/>
                          <a:cs typeface="B Mitra" pitchFamily="2" charset="-78"/>
                        </a:rPr>
                        <a:t>تبعيت از علماي ديني </a:t>
                      </a:r>
                      <a:r>
                        <a:rPr kumimoji="0" lang="fa-IR" sz="1600" b="0" kern="1200" baseline="0" dirty="0" smtClean="0">
                          <a:solidFill>
                            <a:schemeClr val="tx1"/>
                          </a:solidFill>
                          <a:latin typeface="+mn-lt"/>
                          <a:ea typeface="+mn-ea"/>
                          <a:cs typeface="B Mitra" pitchFamily="2" charset="-78"/>
                        </a:rPr>
                        <a:t>است مورد استفاده كليدي قرار گرفت و اهداف تنظيم خانواده را به بهترين نحو پيش برد.</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Content Placeholder 3"/>
          <p:cNvPicPr>
            <a:picLocks/>
          </p:cNvPicPr>
          <p:nvPr/>
        </p:nvPicPr>
        <p:blipFill>
          <a:blip r:embed="rId2" cstate="print"/>
          <a:stretch>
            <a:fillRect/>
          </a:stretch>
        </p:blipFill>
        <p:spPr bwMode="auto">
          <a:xfrm>
            <a:off x="0" y="0"/>
            <a:ext cx="1687723" cy="2357454"/>
          </a:xfrm>
          <a:prstGeom prst="rect">
            <a:avLst/>
          </a:prstGeom>
          <a:noFill/>
          <a:ln w="9525">
            <a:noFill/>
            <a:miter lim="800000"/>
            <a:headEnd/>
            <a:tailEnd/>
          </a:ln>
        </p:spPr>
      </p:pic>
      <p:pic>
        <p:nvPicPr>
          <p:cNvPr id="10" name="Content Placeholder 3"/>
          <p:cNvPicPr>
            <a:picLocks/>
          </p:cNvPicPr>
          <p:nvPr/>
        </p:nvPicPr>
        <p:blipFill>
          <a:blip r:embed="rId2" cstate="print"/>
          <a:stretch>
            <a:fillRect/>
          </a:stretch>
        </p:blipFill>
        <p:spPr bwMode="auto">
          <a:xfrm>
            <a:off x="0" y="2285992"/>
            <a:ext cx="1687723" cy="2357454"/>
          </a:xfrm>
          <a:prstGeom prst="rect">
            <a:avLst/>
          </a:prstGeom>
          <a:noFill/>
          <a:ln w="9525">
            <a:noFill/>
            <a:miter lim="800000"/>
            <a:headEnd/>
            <a:tailEnd/>
          </a:ln>
        </p:spPr>
      </p:pic>
      <p:pic>
        <p:nvPicPr>
          <p:cNvPr id="11" name="Content Placeholder 3"/>
          <p:cNvPicPr>
            <a:picLocks/>
          </p:cNvPicPr>
          <p:nvPr/>
        </p:nvPicPr>
        <p:blipFill>
          <a:blip r:embed="rId2" cstate="print"/>
          <a:stretch>
            <a:fillRect/>
          </a:stretch>
        </p:blipFill>
        <p:spPr bwMode="auto">
          <a:xfrm>
            <a:off x="0" y="4500546"/>
            <a:ext cx="1687723" cy="2357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145</a:t>
            </a:fld>
            <a:endParaRPr lang="en-US"/>
          </a:p>
        </p:txBody>
      </p:sp>
      <p:graphicFrame>
        <p:nvGraphicFramePr>
          <p:cNvPr id="5" name="Table 4"/>
          <p:cNvGraphicFramePr>
            <a:graphicFrameLocks noGrp="1"/>
          </p:cNvGraphicFramePr>
          <p:nvPr/>
        </p:nvGraphicFramePr>
        <p:xfrm>
          <a:off x="2000232" y="285728"/>
          <a:ext cx="6755846" cy="4237494"/>
        </p:xfrm>
        <a:graphic>
          <a:graphicData uri="http://schemas.openxmlformats.org/drawingml/2006/table">
            <a:tbl>
              <a:tblPr rtl="1"/>
              <a:tblGrid>
                <a:gridCol w="439839"/>
                <a:gridCol w="2697335"/>
                <a:gridCol w="3618672"/>
              </a:tblGrid>
              <a:tr h="329196">
                <a:tc gridSpan="3">
                  <a:txBody>
                    <a:bodyPr/>
                    <a:lstStyle/>
                    <a:p>
                      <a:pPr algn="ctr" rtl="1">
                        <a:buNone/>
                      </a:pPr>
                      <a:r>
                        <a:rPr kumimoji="0" lang="fa-IR" sz="1800" b="1" kern="1200" baseline="0" dirty="0" smtClean="0">
                          <a:solidFill>
                            <a:schemeClr val="tx1"/>
                          </a:solidFill>
                          <a:latin typeface="+mn-lt"/>
                          <a:ea typeface="+mn-ea"/>
                          <a:cs typeface="B Titr" pitchFamily="2" charset="-78"/>
                        </a:rPr>
                        <a:t>جزوه </a:t>
                      </a:r>
                      <a:r>
                        <a:rPr kumimoji="0" lang="en-US" sz="1800" b="1" kern="1200" baseline="0" dirty="0" smtClean="0">
                          <a:solidFill>
                            <a:schemeClr val="tx1"/>
                          </a:solidFill>
                          <a:latin typeface="+mn-lt"/>
                          <a:ea typeface="+mn-ea"/>
                          <a:cs typeface="B Titr" pitchFamily="2" charset="-78"/>
                        </a:rPr>
                        <a:t> </a:t>
                      </a:r>
                      <a:r>
                        <a:rPr kumimoji="0" lang="fa-IR" sz="1800" b="1" kern="1200" baseline="0" dirty="0" smtClean="0">
                          <a:solidFill>
                            <a:schemeClr val="tx1"/>
                          </a:solidFill>
                          <a:latin typeface="+mn-lt"/>
                          <a:ea typeface="+mn-ea"/>
                          <a:cs typeface="B Titr" pitchFamily="2" charset="-78"/>
                        </a:rPr>
                        <a:t>اصول و مباني </a:t>
                      </a:r>
                      <a:r>
                        <a:rPr kumimoji="0" lang="en-US" sz="1800" b="1" kern="1200" baseline="0" dirty="0" smtClean="0">
                          <a:solidFill>
                            <a:schemeClr val="tx1"/>
                          </a:solidFill>
                          <a:latin typeface="+mn-lt"/>
                          <a:ea typeface="+mn-ea"/>
                          <a:cs typeface="B Titr" pitchFamily="2" charset="-78"/>
                        </a:rPr>
                        <a:t> </a:t>
                      </a:r>
                      <a:r>
                        <a:rPr kumimoji="0" lang="fa-IR" sz="1800" b="1" kern="1200" baseline="0" dirty="0" smtClean="0">
                          <a:solidFill>
                            <a:schemeClr val="tx1"/>
                          </a:solidFill>
                          <a:latin typeface="+mn-lt"/>
                          <a:ea typeface="+mn-ea"/>
                          <a:cs typeface="B Titr" pitchFamily="2" charset="-78"/>
                        </a:rPr>
                        <a:t>امنيت كنتراسپتيوها- دانشگاه شهيد بهشتي</a:t>
                      </a:r>
                      <a:endParaRPr kumimoji="0" lang="en-US" sz="1800" b="1" kern="1200" baseline="0" dirty="0">
                        <a:solidFill>
                          <a:schemeClr val="tx1"/>
                        </a:solidFill>
                        <a:latin typeface="+mn-lt"/>
                        <a:ea typeface="+mn-ea"/>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00756">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9054">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6</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buFont typeface="Arial" pitchFamily="34" charset="0"/>
                        <a:buChar char="•"/>
                      </a:pPr>
                      <a:r>
                        <a:rPr lang="fa-IR" sz="1600" b="0" dirty="0" smtClean="0">
                          <a:latin typeface="Calibri"/>
                          <a:ea typeface="Calibri"/>
                          <a:cs typeface="B Mitra" pitchFamily="2" charset="-78"/>
                        </a:rPr>
                        <a:t>مديران برنامه هاي تنظيم خانواده اغلب</a:t>
                      </a:r>
                      <a:r>
                        <a:rPr lang="fa-IR" sz="1600" b="0" baseline="0" dirty="0" smtClean="0">
                          <a:latin typeface="Calibri"/>
                          <a:ea typeface="Calibri"/>
                          <a:cs typeface="B Mitra" pitchFamily="2" charset="-78"/>
                        </a:rPr>
                        <a:t> خواهان افزايش تعداد متقاضيان خدمت بوده، ولي ممكن است به علل متفاوتي موفق به دستيابي به اهداف مورد نظر نشوند.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smtClean="0">
                          <a:latin typeface="Calibri"/>
                          <a:ea typeface="Calibri"/>
                          <a:cs typeface="B Mitra" pitchFamily="2" charset="-78"/>
                        </a:rPr>
                        <a:t>اين نشان مي‌</a:t>
                      </a:r>
                      <a:r>
                        <a:rPr lang="fa-IR" sz="1600" b="0" baseline="0" dirty="0" smtClean="0">
                          <a:latin typeface="Calibri"/>
                          <a:ea typeface="Calibri"/>
                          <a:cs typeface="B Mitra" pitchFamily="2" charset="-78"/>
                        </a:rPr>
                        <a:t>دهد كه تنها هدف، اجراي تنظيم خانواده و كاهش جمعيت بوده است ولي حالا ادعا مي شود كه وزارت بهداشت تنها هدفش جلوگيري از مرگ و مير مادران و كودكان بوده است. در صورتيكه در اهداف كنتراسپتيوها اين هدف ديده نشده و تنها كاهش تعداد جمعيت مهم بوده 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052">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7</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kumimoji="0" lang="fa-IR" sz="1600" b="0" kern="1200" dirty="0" smtClean="0">
                          <a:solidFill>
                            <a:schemeClr val="tx1"/>
                          </a:solidFill>
                          <a:latin typeface="+mn-lt"/>
                          <a:ea typeface="+mn-ea"/>
                          <a:cs typeface="B Mitra" pitchFamily="2" charset="-78"/>
                        </a:rPr>
                        <a:t> شاخص هاي ديگر در تصميم گيري براي انتخاب شيوه برآورد نياز عبارتند</a:t>
                      </a:r>
                      <a:r>
                        <a:rPr kumimoji="0" lang="fa-IR" sz="1600" b="0" kern="1200" baseline="0" dirty="0" smtClean="0">
                          <a:solidFill>
                            <a:schemeClr val="tx1"/>
                          </a:solidFill>
                          <a:latin typeface="+mn-lt"/>
                          <a:ea typeface="+mn-ea"/>
                          <a:cs typeface="B Mitra" pitchFamily="2" charset="-78"/>
                        </a:rPr>
                        <a:t> از: دوره زماني برآورد (كوتاه مدت، ميان مدت و بلندمدت) منطقه تحت پوشش (خانه بهداشت، مركز بهداشتي- درماني شهرستان، دانشگاه) و استفاده از كه قرار است از اين برآورد شود (خريد، بودجه بندي، برنامه ريزي، ارزشيابي اثر نهايي برنامه)</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1000"/>
                        </a:spcAft>
                        <a:buFont typeface="Arial" pitchFamily="34" charset="0"/>
                        <a:buChar char="•"/>
                      </a:pPr>
                      <a:r>
                        <a:rPr kumimoji="0" lang="fa-IR" sz="1600" b="0" kern="1200" dirty="0" smtClean="0">
                          <a:solidFill>
                            <a:schemeClr val="tx1"/>
                          </a:solidFill>
                          <a:latin typeface="+mn-lt"/>
                          <a:ea typeface="+mn-ea"/>
                          <a:cs typeface="B Mitra" pitchFamily="2" charset="-78"/>
                        </a:rPr>
                        <a:t> در منقه تحت پوشش</a:t>
                      </a:r>
                      <a:r>
                        <a:rPr kumimoji="0" lang="fa-IR" sz="1600" b="0" kern="1200" baseline="0" dirty="0" smtClean="0">
                          <a:solidFill>
                            <a:schemeClr val="tx1"/>
                          </a:solidFill>
                          <a:latin typeface="+mn-lt"/>
                          <a:ea typeface="+mn-ea"/>
                          <a:cs typeface="B Mitra" pitchFamily="2" charset="-78"/>
                        </a:rPr>
                        <a:t> آوردن نام دانشگاه جاي بسي تأمل داشته و همچنانكه مي دانيم دانشگاهها جايگاه ويژه اي براي فعاليت تنظيم خانواده بوده و از اين روست كه واحد درسي تنظيم خانواده به صورت الزامي- اجباري تهيه و تدريس گرديد.</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Content Placeholder 3"/>
          <p:cNvPicPr>
            <a:picLocks/>
          </p:cNvPicPr>
          <p:nvPr/>
        </p:nvPicPr>
        <p:blipFill>
          <a:blip r:embed="rId2" cstate="print"/>
          <a:stretch>
            <a:fillRect/>
          </a:stretch>
        </p:blipFill>
        <p:spPr bwMode="auto">
          <a:xfrm>
            <a:off x="0" y="0"/>
            <a:ext cx="1687723" cy="2357454"/>
          </a:xfrm>
          <a:prstGeom prst="rect">
            <a:avLst/>
          </a:prstGeom>
          <a:noFill/>
          <a:ln w="9525">
            <a:noFill/>
            <a:miter lim="800000"/>
            <a:headEnd/>
            <a:tailEnd/>
          </a:ln>
        </p:spPr>
      </p:pic>
      <p:pic>
        <p:nvPicPr>
          <p:cNvPr id="7" name="Content Placeholder 3"/>
          <p:cNvPicPr>
            <a:picLocks/>
          </p:cNvPicPr>
          <p:nvPr/>
        </p:nvPicPr>
        <p:blipFill>
          <a:blip r:embed="rId2" cstate="print"/>
          <a:stretch>
            <a:fillRect/>
          </a:stretch>
        </p:blipFill>
        <p:spPr bwMode="auto">
          <a:xfrm>
            <a:off x="0" y="2285992"/>
            <a:ext cx="1687723" cy="2357454"/>
          </a:xfrm>
          <a:prstGeom prst="rect">
            <a:avLst/>
          </a:prstGeom>
          <a:noFill/>
          <a:ln w="9525">
            <a:noFill/>
            <a:miter lim="800000"/>
            <a:headEnd/>
            <a:tailEnd/>
          </a:ln>
        </p:spPr>
      </p:pic>
      <p:pic>
        <p:nvPicPr>
          <p:cNvPr id="8" name="Content Placeholder 3"/>
          <p:cNvPicPr>
            <a:picLocks/>
          </p:cNvPicPr>
          <p:nvPr/>
        </p:nvPicPr>
        <p:blipFill>
          <a:blip r:embed="rId2" cstate="print"/>
          <a:stretch>
            <a:fillRect/>
          </a:stretch>
        </p:blipFill>
        <p:spPr bwMode="auto">
          <a:xfrm>
            <a:off x="0" y="4500546"/>
            <a:ext cx="1687723" cy="2357454"/>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142860"/>
            <a:ext cx="7500990" cy="1143000"/>
          </a:xfr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fa-IR" sz="3400" dirty="0" smtClean="0">
                <a:cs typeface="B Titr" pitchFamily="2" charset="-78"/>
              </a:rPr>
              <a:t>دانشگاه علوم پزشکی و خدمات بهداشتي درماني شهيد بهشتي</a:t>
            </a:r>
            <a:endParaRPr lang="en-US" sz="3400" dirty="0">
              <a:cs typeface="B Titr" pitchFamily="2" charset="-78"/>
            </a:endParaRPr>
          </a:p>
        </p:txBody>
      </p:sp>
      <p:graphicFrame>
        <p:nvGraphicFramePr>
          <p:cNvPr id="4" name="Content Placeholder 3"/>
          <p:cNvGraphicFramePr>
            <a:graphicFrameLocks noGrp="1"/>
          </p:cNvGraphicFramePr>
          <p:nvPr>
            <p:ph idx="1"/>
          </p:nvPr>
        </p:nvGraphicFramePr>
        <p:xfrm>
          <a:off x="1214414" y="1662615"/>
          <a:ext cx="7465493" cy="4069068"/>
        </p:xfrm>
        <a:graphic>
          <a:graphicData uri="http://schemas.openxmlformats.org/drawingml/2006/table">
            <a:tbl>
              <a:tblPr rtl="1"/>
              <a:tblGrid>
                <a:gridCol w="748764"/>
                <a:gridCol w="3302831"/>
                <a:gridCol w="3413898"/>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معاونت بهداشت-</a:t>
                      </a:r>
                      <a:r>
                        <a:rPr kumimoji="0" lang="fa-IR" sz="1800" b="1" kern="1200" baseline="0" dirty="0" smtClean="0">
                          <a:solidFill>
                            <a:schemeClr val="tx1"/>
                          </a:solidFill>
                          <a:latin typeface="+mn-lt"/>
                          <a:ea typeface="+mn-ea"/>
                          <a:cs typeface="B Titr" pitchFamily="2" charset="-78"/>
                        </a:rPr>
                        <a:t> گروه تخصصي جمعيت، خانواده و تغذيه</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500" dirty="0">
                          <a:latin typeface="Agency FB"/>
                          <a:ea typeface="Calibri"/>
                          <a:cs typeface="B Titr"/>
                        </a:rPr>
                        <a:t>ردیف</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400" kern="1200" dirty="0">
                          <a:solidFill>
                            <a:schemeClr val="tx1"/>
                          </a:solidFill>
                          <a:latin typeface="Agency FB"/>
                          <a:ea typeface="Calibri"/>
                          <a:cs typeface="B Lotus"/>
                        </a:rPr>
                        <a:t>1</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ar-SA" sz="1600" b="0" kern="1200" dirty="0" smtClean="0">
                          <a:solidFill>
                            <a:schemeClr val="tx1"/>
                          </a:solidFill>
                          <a:latin typeface="+mn-lt"/>
                          <a:ea typeface="+mn-ea"/>
                          <a:cs typeface="B Mitra" pitchFamily="2" charset="-78"/>
                        </a:rPr>
                        <a:t>در كشورهاي فقيرتر خطر مردن بعلت بارداري و زايمان 200برابر بيش از كشورهاي توسعه يافته است جلوگيري از </a:t>
                      </a:r>
                      <a:r>
                        <a:rPr kumimoji="0" lang="ar-SA" sz="1600" b="1" u="none" kern="1200" dirty="0" smtClean="0">
                          <a:solidFill>
                            <a:schemeClr val="tx1"/>
                          </a:solidFill>
                          <a:latin typeface="+mn-lt"/>
                          <a:ea typeface="+mn-ea"/>
                          <a:cs typeface="B Mitra" pitchFamily="2" charset="-78"/>
                        </a:rPr>
                        <a:t>بارداري ناخواسته </a:t>
                      </a:r>
                      <a:r>
                        <a:rPr kumimoji="0" lang="ar-SA" sz="1600" b="0" kern="1200" dirty="0" smtClean="0">
                          <a:solidFill>
                            <a:schemeClr val="tx1"/>
                          </a:solidFill>
                          <a:latin typeface="+mn-lt"/>
                          <a:ea typeface="+mn-ea"/>
                          <a:cs typeface="B Mitra" pitchFamily="2" charset="-78"/>
                        </a:rPr>
                        <a:t>نه تنها به عنوان يك معضل بهداشتي بلكه به عنوان يك معضل اجتماعي محسوب ميگردد. فشارهاي اقتصادي ناشي از داشتن فرزند ناخواسته در كنار تحميل بار مالي به سيستم بهداشت و درمان كشور در صورت اقدام به سقط جنين و فشارهاي روحي و رواني به مادر و خانواده لزوم مداخلات جدي در امر بالا بردن كيفيت برنامه را نشان مي دهد. بنابراين بررسي مواردبروز حاملگي هاي ناخواسته يكي از اولويت هاي برنامه باروري سالم محسوب مي گردد.</a:t>
                      </a:r>
                      <a:endParaRPr kumimoji="0" lang="en-US" sz="1600" b="0" kern="1200" dirty="0" smtClean="0">
                        <a:solidFill>
                          <a:schemeClr val="tx1"/>
                        </a:solidFill>
                        <a:latin typeface="+mn-lt"/>
                        <a:ea typeface="+mn-ea"/>
                        <a:cs typeface="B Mitra" pitchFamily="2" charset="-78"/>
                      </a:endParaRPr>
                    </a:p>
                    <a:p>
                      <a:pPr algn="just" rtl="1">
                        <a:lnSpc>
                          <a:spcPct val="115000"/>
                        </a:lnSpc>
                        <a:spcAft>
                          <a:spcPts val="0"/>
                        </a:spcAft>
                      </a:pP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ar-SA" sz="1600" b="0" dirty="0">
                          <a:latin typeface="Calibri"/>
                          <a:ea typeface="Calibri"/>
                          <a:cs typeface="B Mitra" pitchFamily="2" charset="-78"/>
                        </a:rPr>
                        <a:t> </a:t>
                      </a:r>
                      <a:r>
                        <a:rPr kumimoji="0" lang="ar-SA" sz="1600" b="0" kern="1200" dirty="0" smtClean="0">
                          <a:solidFill>
                            <a:schemeClr val="tx1"/>
                          </a:solidFill>
                          <a:latin typeface="+mn-lt"/>
                          <a:ea typeface="+mn-ea"/>
                          <a:cs typeface="B Mitra" pitchFamily="2" charset="-78"/>
                        </a:rPr>
                        <a:t>توصیه به استفاده از روشهای تنظیم خانواده برای جلوگیری از بارداریهای ناخواسته</a:t>
                      </a:r>
                      <a:r>
                        <a:rPr kumimoji="0" lang="fa-IR" sz="1600" b="0" kern="1200" dirty="0" smtClean="0">
                          <a:solidFill>
                            <a:schemeClr val="tx1"/>
                          </a:solidFill>
                          <a:latin typeface="+mn-lt"/>
                          <a:ea typeface="+mn-ea"/>
                          <a:cs typeface="B Mitra" pitchFamily="2" charset="-78"/>
                        </a:rPr>
                        <a:t> البته به بهانه جلوگيري از بارداري ناخواسته و به كام برنامه تنظيم خانواده.</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fld id="{A08E8C43-68F8-4728-90F2-738ACDDF4809}" type="slidenum">
              <a:rPr lang="en-US" smtClean="0"/>
              <a:pPr/>
              <a:t>146</a:t>
            </a:fld>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85852" y="574766"/>
          <a:ext cx="7470226" cy="5068812"/>
        </p:xfrm>
        <a:graphic>
          <a:graphicData uri="http://schemas.openxmlformats.org/drawingml/2006/table">
            <a:tbl>
              <a:tblPr rtl="1"/>
              <a:tblGrid>
                <a:gridCol w="486349"/>
                <a:gridCol w="5103149"/>
                <a:gridCol w="1880728"/>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معاونت بهداشت-</a:t>
                      </a:r>
                      <a:r>
                        <a:rPr kumimoji="0" lang="fa-IR" sz="1800" b="1" kern="1200" baseline="0" dirty="0" smtClean="0">
                          <a:solidFill>
                            <a:schemeClr val="tx1"/>
                          </a:solidFill>
                          <a:latin typeface="+mn-lt"/>
                          <a:ea typeface="+mn-ea"/>
                          <a:cs typeface="B Titr" pitchFamily="2" charset="-78"/>
                        </a:rPr>
                        <a:t> گروه تخصصي جمعيت، خانواده و تغذيه</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500" dirty="0">
                          <a:latin typeface="Agency FB"/>
                          <a:ea typeface="Calibri"/>
                          <a:cs typeface="B Titr"/>
                        </a:rPr>
                        <a:t>ردیف</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2</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buFont typeface="Arial" pitchFamily="34" charset="0"/>
                        <a:buChar char="•"/>
                      </a:pPr>
                      <a:r>
                        <a:rPr kumimoji="0" lang="fa-IR" sz="1600" b="0" kern="1200" dirty="0" smtClean="0">
                          <a:solidFill>
                            <a:schemeClr val="tx1"/>
                          </a:solidFill>
                          <a:latin typeface="+mn-lt"/>
                          <a:ea typeface="+mn-ea"/>
                          <a:cs typeface="B Mitra" pitchFamily="2" charset="-78"/>
                        </a:rPr>
                        <a:t> </a:t>
                      </a:r>
                      <a:r>
                        <a:rPr kumimoji="0" lang="ar-SA" sz="1600" b="0" kern="1200" dirty="0" smtClean="0">
                          <a:solidFill>
                            <a:schemeClr val="tx1"/>
                          </a:solidFill>
                          <a:latin typeface="+mn-lt"/>
                          <a:ea typeface="+mn-ea"/>
                          <a:cs typeface="B Mitra" pitchFamily="2" charset="-78"/>
                        </a:rPr>
                        <a:t>سياست جمعيت و تنظيم خانواده از هدفهاي مهم برنامه چهارم توسعه كشور مي باشد براي رسيدن به آرمانهاي جمعيتي ،ايجاد تسهيلات براي زوجين و پذيرش تنظيم خانواده توسط آنها و كاهش مرگ و مير مادران ،نوزادان و كودكان از راهكارهاي دستيابي به اين هدف تعيين شده است.خدمات ارتقاء سلامت مادران و كودكان به ويژه تنظيم خانواده بطور عمده در مراكز بهداشتي درماني موجود در نقاط شهري و روستايي ارائه مي شود ودر انجام اين فرايند و درمراحل مختلف ارائه خدمات تنظيم خانواده عفونت جدي ترين تهديد سلامت مادران محسوب مي شود.</a:t>
                      </a:r>
                      <a:endParaRPr kumimoji="0" lang="en-US" sz="1600" b="0" kern="1200" dirty="0" smtClean="0">
                        <a:solidFill>
                          <a:schemeClr val="tx1"/>
                        </a:solidFill>
                        <a:latin typeface="+mn-lt"/>
                        <a:ea typeface="+mn-ea"/>
                        <a:cs typeface="B Mitra" pitchFamily="2" charset="-78"/>
                      </a:endParaRPr>
                    </a:p>
                    <a:p>
                      <a:pPr algn="justLow" rtl="1">
                        <a:buFont typeface="Arial" pitchFamily="34" charset="0"/>
                        <a:buChar char="•"/>
                      </a:pPr>
                      <a:r>
                        <a:rPr kumimoji="0" lang="fa-IR" sz="1600" b="0" kern="1200" dirty="0" smtClean="0">
                          <a:solidFill>
                            <a:schemeClr val="tx1"/>
                          </a:solidFill>
                          <a:latin typeface="+mn-lt"/>
                          <a:ea typeface="+mn-ea"/>
                          <a:cs typeface="B Mitra" pitchFamily="2" charset="-78"/>
                        </a:rPr>
                        <a:t> </a:t>
                      </a:r>
                      <a:r>
                        <a:rPr kumimoji="0" lang="ar-SA" sz="1600" b="0" kern="1200" dirty="0" smtClean="0">
                          <a:solidFill>
                            <a:schemeClr val="tx1"/>
                          </a:solidFill>
                          <a:latin typeface="+mn-lt"/>
                          <a:ea typeface="+mn-ea"/>
                          <a:cs typeface="B Mitra" pitchFamily="2" charset="-78"/>
                        </a:rPr>
                        <a:t>يكي از كليدي ترين نقاط قابل ملاحظه جهت پيشگيري از انتقال عفونت در حد وسيع در جامعه بظاهر سالمي است كه جهت دريافت خدمات مامايي و تنظيم خانواده به مراكز بهداشتي و درماني مراجعه مي نمايند.پس وظيفه مراكز بهداشتي درماني ارائه هر چه بهينه خدمات به گيرندگان خدمت مي باشد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smtClean="0">
                          <a:latin typeface="Calibri"/>
                          <a:ea typeface="Calibri"/>
                          <a:cs typeface="B Mitra" pitchFamily="2" charset="-78"/>
                        </a:rPr>
                        <a:t> </a:t>
                      </a:r>
                      <a:r>
                        <a:rPr lang="ar-SA" sz="1600" b="0" dirty="0" smtClean="0">
                          <a:latin typeface="Calibri"/>
                          <a:ea typeface="Calibri"/>
                          <a:cs typeface="B Mitra" pitchFamily="2" charset="-78"/>
                        </a:rPr>
                        <a:t>تاکید </a:t>
                      </a:r>
                      <a:r>
                        <a:rPr lang="ar-SA" sz="1600" b="0" dirty="0">
                          <a:latin typeface="Calibri"/>
                          <a:ea typeface="Calibri"/>
                          <a:cs typeface="B Mitra" pitchFamily="2" charset="-78"/>
                        </a:rPr>
                        <a:t>بر اینکه برای کنترل بیماریهای عفونی یکی از کلیدی ترین روشها اجرای برنامه های تنظیم خانواده </a:t>
                      </a:r>
                      <a:r>
                        <a:rPr lang="ar-SA" sz="1600" b="0" dirty="0" smtClean="0">
                          <a:latin typeface="Calibri"/>
                          <a:ea typeface="Calibri"/>
                          <a:cs typeface="B Mitra" pitchFamily="2" charset="-78"/>
                        </a:rPr>
                        <a:t>است</a:t>
                      </a:r>
                      <a:r>
                        <a:rPr lang="fa-IR" sz="1600" b="0" dirty="0" smtClean="0">
                          <a:latin typeface="Calibri"/>
                          <a:ea typeface="Calibri"/>
                          <a:cs typeface="B Mitra" pitchFamily="2" charset="-78"/>
                        </a:rPr>
                        <a:t>.</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3</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Low" defTabSz="914400" rtl="1" eaLnBrk="1" fontAlgn="auto" latinLnBrk="0" hangingPunct="1">
                        <a:lnSpc>
                          <a:spcPct val="100000"/>
                        </a:lnSpc>
                        <a:spcBef>
                          <a:spcPts val="0"/>
                        </a:spcBef>
                        <a:spcAft>
                          <a:spcPts val="0"/>
                        </a:spcAft>
                        <a:buClrTx/>
                        <a:buSzTx/>
                        <a:buFont typeface="Arial" pitchFamily="34" charset="0"/>
                        <a:buChar char="•"/>
                        <a:tabLst/>
                        <a:defRPr/>
                      </a:pPr>
                      <a:r>
                        <a:rPr kumimoji="0" lang="ar-SA" sz="1600" b="0" kern="1200" dirty="0" smtClean="0">
                          <a:solidFill>
                            <a:schemeClr val="tx1"/>
                          </a:solidFill>
                          <a:latin typeface="+mn-lt"/>
                          <a:ea typeface="+mn-ea"/>
                          <a:cs typeface="B Mitra" pitchFamily="2" charset="-78"/>
                        </a:rPr>
                        <a:t>تحولات جمعيت در دو قرن اخير و افزايش سطح  انتظارات بشر در تامين رفاه جسمي، رواني و اجتماعي توجه به مسايل بهداشت باروري را بيش از پيش مورد تاكيد قرار داده است. نظر به اهميت مشاوره حين ازدواج در بالا بردن آگاهي زوج هاي جوان در نحوه ارتباط عاطفي و اجتماعي، پاسخ گويي به نياز هاي جنسي، جلوگيري از: مرگ و مير مادران، بارداري در نوجواني، سقط غيرقانوني و بارداري</a:t>
                      </a:r>
                      <a:r>
                        <a:rPr kumimoji="0" lang="fa-IR" sz="1600" b="0" kern="1200" dirty="0" smtClean="0">
                          <a:solidFill>
                            <a:schemeClr val="tx1"/>
                          </a:solidFill>
                          <a:latin typeface="+mn-lt"/>
                          <a:ea typeface="+mn-ea"/>
                          <a:cs typeface="B Mitra" pitchFamily="2" charset="-78"/>
                        </a:rPr>
                        <a:t>،</a:t>
                      </a:r>
                      <a:r>
                        <a:rPr kumimoji="0" lang="ar-SA" sz="1600" b="0" kern="1200" dirty="0" smtClean="0">
                          <a:solidFill>
                            <a:schemeClr val="tx1"/>
                          </a:solidFill>
                          <a:latin typeface="+mn-lt"/>
                          <a:ea typeface="+mn-ea"/>
                          <a:cs typeface="B Mitra" pitchFamily="2" charset="-78"/>
                        </a:rPr>
                        <a:t> با برنامه ريزي ميتوان با تشويق زوجين جهت شركت در اين كلاس ها گام مهمي برداشت.</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ar-SA" sz="1600" b="0" dirty="0">
                          <a:latin typeface="Calibri"/>
                          <a:ea typeface="Calibri"/>
                          <a:cs typeface="B Mitra" pitchFamily="2" charset="-78"/>
                        </a:rPr>
                        <a:t>آیا صرف داشتن رفاه می­تواند دلیلی بر داشتن برنامه تنظیم خانواده و فرزندآوری کمتر باشد؟ آیا توصیه به موارد مذکور در راستای کنترل جمعیت و محدود کردن بارداری نیست؟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147</a:t>
            </a:fld>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214678" y="285728"/>
          <a:ext cx="5398524" cy="6065438"/>
        </p:xfrm>
        <a:graphic>
          <a:graphicData uri="http://schemas.openxmlformats.org/drawingml/2006/table">
            <a:tbl>
              <a:tblPr rtl="1"/>
              <a:tblGrid>
                <a:gridCol w="392518"/>
                <a:gridCol w="2407134"/>
                <a:gridCol w="2598872"/>
              </a:tblGrid>
              <a:tr h="295425">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دستورالعمل بهداشت زناشويي</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46188">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7816">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1</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buFont typeface="Arial" pitchFamily="34" charset="0"/>
                        <a:buChar char="•"/>
                      </a:pPr>
                      <a:r>
                        <a:rPr kumimoji="0" lang="fa-IR" sz="1600" b="0" kern="1200" dirty="0" smtClean="0">
                          <a:solidFill>
                            <a:schemeClr val="tx1"/>
                          </a:solidFill>
                          <a:latin typeface="+mn-lt"/>
                          <a:ea typeface="+mn-ea"/>
                          <a:cs typeface="B Mitra" pitchFamily="2" charset="-78"/>
                        </a:rPr>
                        <a:t> </a:t>
                      </a:r>
                      <a:r>
                        <a:rPr kumimoji="0" lang="ar-SA" sz="1600" b="0" kern="1200" dirty="0" smtClean="0">
                          <a:solidFill>
                            <a:schemeClr val="tx1"/>
                          </a:solidFill>
                          <a:latin typeface="+mn-lt"/>
                          <a:ea typeface="+mn-ea"/>
                          <a:cs typeface="B Mitra" pitchFamily="2" charset="-78"/>
                        </a:rPr>
                        <a:t>فرزند زیاد مانع بهره مندی اعضای خانواده از زندگی بهتر و آرامتر می گردد. یکی از وظایف مهم زوجین تصمیم گیری در مورد تعداد فرزندان، زمان و فاصله بین آنهاست.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1" eaLnBrk="1" fontAlgn="auto" latinLnBrk="0" hangingPunct="1">
                        <a:lnSpc>
                          <a:spcPct val="115000"/>
                        </a:lnSpc>
                        <a:spcBef>
                          <a:spcPts val="0"/>
                        </a:spcBef>
                        <a:spcAft>
                          <a:spcPts val="0"/>
                        </a:spcAft>
                        <a:buClrTx/>
                        <a:buSzTx/>
                        <a:buFont typeface="Arial" pitchFamily="34" charset="0"/>
                        <a:buChar char="•"/>
                        <a:tabLst/>
                        <a:defRPr/>
                      </a:pPr>
                      <a:r>
                        <a:rPr kumimoji="0" lang="ar-SA" sz="1600" b="0" kern="1200" dirty="0" smtClean="0">
                          <a:solidFill>
                            <a:schemeClr val="tx1"/>
                          </a:solidFill>
                          <a:latin typeface="+mn-lt"/>
                          <a:ea typeface="+mn-ea"/>
                          <a:cs typeface="B Mitra" pitchFamily="2" charset="-78"/>
                        </a:rPr>
                        <a:t>آیا از نظر علمی ثابت شده است یا فقط توصیه به تنظیم خانواده است؟</a:t>
                      </a:r>
                      <a:endParaRPr kumimoji="0" lang="en-US" sz="1600" b="0" kern="1200" dirty="0" smtClean="0">
                        <a:solidFill>
                          <a:schemeClr val="tx1"/>
                        </a:solidFill>
                        <a:latin typeface="+mn-lt"/>
                        <a:ea typeface="+mn-ea"/>
                        <a:cs typeface="B Mitra" pitchFamily="2" charset="-78"/>
                      </a:endParaRPr>
                    </a:p>
                    <a:p>
                      <a:pPr algn="just" rtl="1">
                        <a:lnSpc>
                          <a:spcPct val="115000"/>
                        </a:lnSpc>
                        <a:spcAft>
                          <a:spcPts val="0"/>
                        </a:spcAft>
                      </a:pP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1664">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2</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buFont typeface="Arial" pitchFamily="34" charset="0"/>
                        <a:buChar char="•"/>
                      </a:pPr>
                      <a:r>
                        <a:rPr kumimoji="0" lang="fa-IR" sz="1600" b="0" kern="1200" dirty="0" smtClean="0">
                          <a:solidFill>
                            <a:schemeClr val="tx1"/>
                          </a:solidFill>
                          <a:latin typeface="+mn-lt"/>
                          <a:ea typeface="+mn-ea"/>
                          <a:cs typeface="B Mitra" pitchFamily="2" charset="-78"/>
                        </a:rPr>
                        <a:t> </a:t>
                      </a:r>
                      <a:r>
                        <a:rPr kumimoji="0" lang="ar-SA" sz="1600" b="0" kern="1200" dirty="0" smtClean="0">
                          <a:solidFill>
                            <a:schemeClr val="tx1"/>
                          </a:solidFill>
                          <a:latin typeface="+mn-lt"/>
                          <a:ea typeface="+mn-ea"/>
                          <a:cs typeface="B Mitra" pitchFamily="2" charset="-78"/>
                        </a:rPr>
                        <a:t>توصیه به جلوگیری از بارداری ناخواسته و محدود کردن بارداری</a:t>
                      </a:r>
                      <a:r>
                        <a:rPr kumimoji="0" lang="fa-IR" sz="1600" b="0" kern="1200" dirty="0" smtClean="0">
                          <a:solidFill>
                            <a:schemeClr val="tx1"/>
                          </a:solidFill>
                          <a:latin typeface="+mn-lt"/>
                          <a:ea typeface="+mn-ea"/>
                          <a:cs typeface="B Mitra" pitchFamily="2" charset="-78"/>
                        </a:rPr>
                        <a:t> </a:t>
                      </a:r>
                      <a:r>
                        <a:rPr kumimoji="0" lang="ar-SA" sz="1600" b="0" kern="1200" dirty="0" smtClean="0">
                          <a:solidFill>
                            <a:schemeClr val="tx1"/>
                          </a:solidFill>
                          <a:latin typeface="+mn-lt"/>
                          <a:ea typeface="+mn-ea"/>
                          <a:cs typeface="B Mitra" pitchFamily="2" charset="-78"/>
                        </a:rPr>
                        <a:t>ها</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1000"/>
                        </a:spcAft>
                        <a:buFont typeface="Arial" pitchFamily="34" charset="0"/>
                        <a:buChar char="•"/>
                      </a:pPr>
                      <a:r>
                        <a:rPr kumimoji="0" lang="fa-IR" sz="1600" b="0" kern="1200" dirty="0" smtClean="0">
                          <a:solidFill>
                            <a:schemeClr val="tx1"/>
                          </a:solidFill>
                          <a:latin typeface="+mn-lt"/>
                          <a:ea typeface="+mn-ea"/>
                          <a:cs typeface="B Mitra" pitchFamily="2" charset="-78"/>
                        </a:rPr>
                        <a:t> </a:t>
                      </a:r>
                      <a:r>
                        <a:rPr kumimoji="0" lang="ar-SA" sz="1600" b="0" kern="1200" dirty="0" smtClean="0">
                          <a:solidFill>
                            <a:schemeClr val="tx1"/>
                          </a:solidFill>
                          <a:latin typeface="+mn-lt"/>
                          <a:ea typeface="+mn-ea"/>
                          <a:cs typeface="B Mitra" pitchFamily="2" charset="-78"/>
                        </a:rPr>
                        <a:t>تولد فرزند را به تصادف مسپارید و خودتان در این مورد تصمیم بگیرید.</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0446">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3</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buFont typeface="Arial" pitchFamily="34" charset="0"/>
                        <a:buChar char="•"/>
                      </a:pPr>
                      <a:r>
                        <a:rPr kumimoji="0" lang="fa-IR" sz="1600" b="0" kern="1200" dirty="0" smtClean="0">
                          <a:solidFill>
                            <a:schemeClr val="tx1"/>
                          </a:solidFill>
                          <a:latin typeface="+mn-lt"/>
                          <a:ea typeface="+mn-ea"/>
                          <a:cs typeface="B Mitra" pitchFamily="2" charset="-78"/>
                        </a:rPr>
                        <a:t> </a:t>
                      </a:r>
                      <a:r>
                        <a:rPr kumimoji="0" lang="ar-SA" sz="1600" b="0" kern="1200" dirty="0" smtClean="0">
                          <a:solidFill>
                            <a:schemeClr val="tx1"/>
                          </a:solidFill>
                          <a:latin typeface="+mn-lt"/>
                          <a:ea typeface="+mn-ea"/>
                          <a:cs typeface="B Mitra" pitchFamily="2" charset="-78"/>
                        </a:rPr>
                        <a:t> قبل از شروع زندگی مشترک، در مورد روش جلوگیری از بارداری خود تصمیم بگیرید. </a:t>
                      </a:r>
                      <a:endParaRPr kumimoji="0" lang="en-US" sz="1600" b="0" kern="1200" dirty="0" smtClean="0">
                        <a:solidFill>
                          <a:schemeClr val="tx1"/>
                        </a:solidFill>
                        <a:latin typeface="+mn-lt"/>
                        <a:ea typeface="+mn-ea"/>
                        <a:cs typeface="B Mitra" pitchFamily="2" charset="-78"/>
                      </a:endParaRPr>
                    </a:p>
                    <a:p>
                      <a:pPr algn="justLow" rtl="1">
                        <a:buFont typeface="Arial" pitchFamily="34" charset="0"/>
                        <a:buChar char="•"/>
                      </a:pPr>
                      <a:r>
                        <a:rPr kumimoji="0" lang="ar-SA" sz="1600" b="0" kern="1200" dirty="0" smtClean="0">
                          <a:solidFill>
                            <a:schemeClr val="tx1"/>
                          </a:solidFill>
                          <a:latin typeface="+mn-lt"/>
                          <a:ea typeface="+mn-ea"/>
                          <a:cs typeface="B Mitra" pitchFamily="2" charset="-78"/>
                        </a:rPr>
                        <a:t> با به  تعویق انداختن اولین حاملگی به خصوص در سنین پایین به خود و همسرتان فرصت می دهید تا همدیگر را بهتر بشناسید و آمادگی بیشتری برای پرورش فرزند داشته باشید. </a:t>
                      </a:r>
                      <a:endParaRPr kumimoji="0" lang="en-US" sz="1600" b="0" kern="1200" dirty="0" smtClean="0">
                        <a:solidFill>
                          <a:schemeClr val="tx1"/>
                        </a:solidFill>
                        <a:latin typeface="+mn-lt"/>
                        <a:ea typeface="+mn-ea"/>
                        <a:cs typeface="B Mitra" pitchFamily="2" charset="-78"/>
                      </a:endParaRPr>
                    </a:p>
                    <a:p>
                      <a:pPr algn="justLow" rtl="1">
                        <a:buFont typeface="Arial" pitchFamily="34" charset="0"/>
                        <a:buChar char="•"/>
                      </a:pPr>
                      <a:r>
                        <a:rPr kumimoji="0" lang="fa-IR" sz="1600" b="0" kern="1200" dirty="0" smtClean="0">
                          <a:solidFill>
                            <a:schemeClr val="tx1"/>
                          </a:solidFill>
                          <a:latin typeface="+mn-lt"/>
                          <a:ea typeface="+mn-ea"/>
                          <a:cs typeface="B Mitra" pitchFamily="2" charset="-78"/>
                        </a:rPr>
                        <a:t> </a:t>
                      </a:r>
                      <a:r>
                        <a:rPr kumimoji="0" lang="ar-SA" sz="1600" b="0" kern="1200" dirty="0" smtClean="0">
                          <a:solidFill>
                            <a:schemeClr val="tx1"/>
                          </a:solidFill>
                          <a:latin typeface="+mn-lt"/>
                          <a:ea typeface="+mn-ea"/>
                          <a:cs typeface="B Mitra" pitchFamily="2" charset="-78"/>
                        </a:rPr>
                        <a:t>قرص جلوگیری را حداقل یک ماه قبل از شروع زندگی مشترک شروع کنید.</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buFont typeface="Arial" pitchFamily="34" charset="0"/>
                        <a:buChar char="•"/>
                      </a:pPr>
                      <a:r>
                        <a:rPr kumimoji="0" lang="fa-IR" sz="1600" b="0" kern="1200" dirty="0" smtClean="0">
                          <a:solidFill>
                            <a:schemeClr val="tx1"/>
                          </a:solidFill>
                          <a:latin typeface="+mn-lt"/>
                          <a:ea typeface="+mn-ea"/>
                          <a:cs typeface="B Mitra" pitchFamily="2" charset="-78"/>
                        </a:rPr>
                        <a:t> </a:t>
                      </a:r>
                      <a:r>
                        <a:rPr kumimoji="0" lang="ar-SA" sz="1600" b="0" kern="1200" dirty="0" smtClean="0">
                          <a:solidFill>
                            <a:schemeClr val="tx1"/>
                          </a:solidFill>
                          <a:latin typeface="+mn-lt"/>
                          <a:ea typeface="+mn-ea"/>
                          <a:cs typeface="B Mitra" pitchFamily="2" charset="-78"/>
                        </a:rPr>
                        <a:t>توصیه موکد به انتخاب روش جلوگیری از بارداری قبل از شروع زندگی مشترک و به تعویق انداختن بارداری </a:t>
                      </a:r>
                      <a:endParaRPr kumimoji="0" lang="en-US" sz="1600" b="0" kern="1200" dirty="0" smtClean="0">
                        <a:solidFill>
                          <a:schemeClr val="tx1"/>
                        </a:solidFill>
                        <a:latin typeface="+mn-lt"/>
                        <a:ea typeface="+mn-ea"/>
                        <a:cs typeface="B Mitra" pitchFamily="2" charset="-78"/>
                      </a:endParaRPr>
                    </a:p>
                    <a:p>
                      <a:pPr algn="justLow" rtl="1"/>
                      <a:r>
                        <a:rPr kumimoji="0" lang="ar-SA" sz="1600" b="0" kern="1200" dirty="0" smtClean="0">
                          <a:solidFill>
                            <a:schemeClr val="tx1"/>
                          </a:solidFill>
                          <a:latin typeface="+mn-lt"/>
                          <a:ea typeface="+mn-ea"/>
                          <a:cs typeface="B Mitra" pitchFamily="2" charset="-78"/>
                        </a:rPr>
                        <a:t>این توصیه</a:t>
                      </a:r>
                      <a:r>
                        <a:rPr kumimoji="0" lang="fa-IR" sz="1600" b="0" kern="1200" dirty="0" smtClean="0">
                          <a:solidFill>
                            <a:schemeClr val="tx1"/>
                          </a:solidFill>
                          <a:latin typeface="+mn-lt"/>
                          <a:ea typeface="+mn-ea"/>
                          <a:cs typeface="B Mitra" pitchFamily="2" charset="-78"/>
                        </a:rPr>
                        <a:t> </a:t>
                      </a:r>
                      <a:r>
                        <a:rPr kumimoji="0" lang="ar-SA" sz="1600" b="0" kern="1200" dirty="0" smtClean="0">
                          <a:solidFill>
                            <a:schemeClr val="tx1"/>
                          </a:solidFill>
                          <a:latin typeface="+mn-lt"/>
                          <a:ea typeface="+mn-ea"/>
                          <a:cs typeface="B Mitra" pitchFamily="2" charset="-78"/>
                        </a:rPr>
                        <a:t>ها با توجه به بالا رفتن سن ازدواج و کاهش جمعیت چه توجیهی می­تواند داشته باشد؟</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7816">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4</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Low" defTabSz="914400" rtl="1" eaLnBrk="1" fontAlgn="auto" latinLnBrk="0" hangingPunct="1">
                        <a:lnSpc>
                          <a:spcPct val="100000"/>
                        </a:lnSpc>
                        <a:spcBef>
                          <a:spcPts val="0"/>
                        </a:spcBef>
                        <a:spcAft>
                          <a:spcPts val="0"/>
                        </a:spcAft>
                        <a:buClrTx/>
                        <a:buSzTx/>
                        <a:buFont typeface="Arial" pitchFamily="34" charset="0"/>
                        <a:buChar char="•"/>
                        <a:tabLst/>
                        <a:defRPr/>
                      </a:pPr>
                      <a:r>
                        <a:rPr kumimoji="0" lang="fa-IR" sz="1600" b="0" kern="1200" dirty="0" smtClean="0">
                          <a:solidFill>
                            <a:schemeClr val="tx1"/>
                          </a:solidFill>
                          <a:latin typeface="+mn-lt"/>
                          <a:ea typeface="+mn-ea"/>
                          <a:cs typeface="B Mitra" pitchFamily="2" charset="-78"/>
                        </a:rPr>
                        <a:t> </a:t>
                      </a:r>
                      <a:r>
                        <a:rPr kumimoji="0" lang="ar-SA" sz="1600" b="0" kern="1200" dirty="0" smtClean="0">
                          <a:solidFill>
                            <a:schemeClr val="tx1"/>
                          </a:solidFill>
                          <a:latin typeface="+mn-lt"/>
                          <a:ea typeface="+mn-ea"/>
                          <a:cs typeface="B Mitra" pitchFamily="2" charset="-78"/>
                        </a:rPr>
                        <a:t>تنظیم خانواده راهی است برای زنان و خانواده ها تا هر چه بیشتر از نظر جسمی، روانی و مادی توانمندتر گردند.</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buFont typeface="Arial" pitchFamily="34" charset="0"/>
                        <a:buChar char="•"/>
                      </a:pPr>
                      <a:r>
                        <a:rPr kumimoji="0" lang="fa-IR" sz="1600" b="0" kern="1200" dirty="0" smtClean="0">
                          <a:solidFill>
                            <a:schemeClr val="tx1"/>
                          </a:solidFill>
                          <a:latin typeface="+mn-lt"/>
                          <a:ea typeface="+mn-ea"/>
                          <a:cs typeface="B Mitra" pitchFamily="2" charset="-78"/>
                        </a:rPr>
                        <a:t> آيا</a:t>
                      </a:r>
                      <a:r>
                        <a:rPr kumimoji="0" lang="fa-IR" sz="1600" b="0" kern="1200" baseline="0" dirty="0" smtClean="0">
                          <a:solidFill>
                            <a:schemeClr val="tx1"/>
                          </a:solidFill>
                          <a:latin typeface="+mn-lt"/>
                          <a:ea typeface="+mn-ea"/>
                          <a:cs typeface="B Mitra" pitchFamily="2" charset="-78"/>
                        </a:rPr>
                        <a:t> واقعاً تنظيم خانواده، انسان را توانمند مي‌كند يا داشتن فرزند كه در قرآن به آن از دارايي ياد شده است؟</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148</a:t>
            </a:fld>
            <a:endParaRPr lang="en-US"/>
          </a:p>
        </p:txBody>
      </p:sp>
      <p:pic>
        <p:nvPicPr>
          <p:cNvPr id="6147" name="Picture 3"/>
          <p:cNvPicPr>
            <a:picLocks noChangeAspect="1" noChangeArrowheads="1"/>
          </p:cNvPicPr>
          <p:nvPr/>
        </p:nvPicPr>
        <p:blipFill>
          <a:blip r:embed="rId2"/>
          <a:srcRect/>
          <a:stretch>
            <a:fillRect/>
          </a:stretch>
        </p:blipFill>
        <p:spPr bwMode="auto">
          <a:xfrm>
            <a:off x="0" y="-24"/>
            <a:ext cx="292775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819980" y="356284"/>
          <a:ext cx="5793222" cy="5930236"/>
        </p:xfrm>
        <a:graphic>
          <a:graphicData uri="http://schemas.openxmlformats.org/drawingml/2006/table">
            <a:tbl>
              <a:tblPr rtl="1"/>
              <a:tblGrid>
                <a:gridCol w="392518"/>
                <a:gridCol w="3241600"/>
                <a:gridCol w="2159104"/>
              </a:tblGrid>
              <a:tr h="261517">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دستورالعمل بهداشت زناشويي</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00756">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9054">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5</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smtClean="0">
                          <a:solidFill>
                            <a:srgbClr val="000000"/>
                          </a:solidFill>
                          <a:latin typeface="Tahoma"/>
                          <a:ea typeface="Times New Roman"/>
                          <a:cs typeface="B Mitra" pitchFamily="2" charset="-78"/>
                        </a:rPr>
                        <a:t> </a:t>
                      </a:r>
                      <a:r>
                        <a:rPr lang="ar-SA" sz="1600" b="0" dirty="0" smtClean="0">
                          <a:solidFill>
                            <a:srgbClr val="000000"/>
                          </a:solidFill>
                          <a:latin typeface="Tahoma"/>
                          <a:ea typeface="Times New Roman"/>
                          <a:cs typeface="B Mitra" pitchFamily="2" charset="-78"/>
                        </a:rPr>
                        <a:t>روشهای </a:t>
                      </a:r>
                      <a:r>
                        <a:rPr lang="ar-SA" sz="1600" b="0" dirty="0">
                          <a:solidFill>
                            <a:srgbClr val="000000"/>
                          </a:solidFill>
                          <a:latin typeface="Tahoma"/>
                          <a:ea typeface="Times New Roman"/>
                          <a:cs typeface="B Mitra" pitchFamily="2" charset="-78"/>
                        </a:rPr>
                        <a:t>جلوگیری شامل روشهای دائمی و موقت </a:t>
                      </a:r>
                      <a:r>
                        <a:rPr lang="ar-SA" sz="1600" b="0" dirty="0" smtClean="0">
                          <a:solidFill>
                            <a:srgbClr val="000000"/>
                          </a:solidFill>
                          <a:latin typeface="Tahoma"/>
                          <a:ea typeface="Times New Roman"/>
                          <a:cs typeface="B Mitra" pitchFamily="2" charset="-78"/>
                        </a:rPr>
                        <a:t>می</a:t>
                      </a:r>
                      <a:r>
                        <a:rPr lang="fa-IR" sz="1600" b="0" dirty="0" smtClean="0">
                          <a:solidFill>
                            <a:srgbClr val="000000"/>
                          </a:solidFill>
                          <a:latin typeface="Tahoma"/>
                          <a:ea typeface="Times New Roman"/>
                          <a:cs typeface="B Mitra" pitchFamily="2" charset="-78"/>
                        </a:rPr>
                        <a:t>‌</a:t>
                      </a:r>
                      <a:r>
                        <a:rPr lang="ar-SA" sz="1600" b="0" dirty="0" smtClean="0">
                          <a:solidFill>
                            <a:srgbClr val="000000"/>
                          </a:solidFill>
                          <a:latin typeface="Tahoma"/>
                          <a:ea typeface="Times New Roman"/>
                          <a:cs typeface="B Mitra" pitchFamily="2" charset="-78"/>
                        </a:rPr>
                        <a:t>باشند</a:t>
                      </a:r>
                      <a:r>
                        <a:rPr lang="ar-SA" sz="1600" b="0" dirty="0">
                          <a:solidFill>
                            <a:srgbClr val="000000"/>
                          </a:solidFill>
                          <a:latin typeface="Tahoma"/>
                          <a:ea typeface="Times New Roman"/>
                          <a:cs typeface="B Mitra" pitchFamily="2" charset="-78"/>
                        </a:rPr>
                        <a:t>. روشهای موقت مثل: قرص (قرصهای ترکیبی و قرصهای شیردهی)، آمپول تزریقی، نورپلانت، آی یو دی، کاندوم.</a:t>
                      </a:r>
                      <a:endParaRPr lang="en-US" sz="1600" b="0" dirty="0">
                        <a:latin typeface="Calibri"/>
                        <a:ea typeface="Calibri"/>
                        <a:cs typeface="B Mitra" pitchFamily="2" charset="-78"/>
                      </a:endParaRPr>
                    </a:p>
                    <a:p>
                      <a:pPr algn="just" rtl="1">
                        <a:lnSpc>
                          <a:spcPct val="115000"/>
                        </a:lnSpc>
                        <a:spcAft>
                          <a:spcPts val="0"/>
                        </a:spcAft>
                      </a:pPr>
                      <a:r>
                        <a:rPr lang="ar-SA" sz="1600" b="1" dirty="0">
                          <a:solidFill>
                            <a:srgbClr val="000000"/>
                          </a:solidFill>
                          <a:latin typeface="Tahoma"/>
                          <a:ea typeface="Times New Roman"/>
                          <a:cs typeface="B Mitra" pitchFamily="2" charset="-78"/>
                        </a:rPr>
                        <a:t>روشهای دائمی</a:t>
                      </a:r>
                      <a:r>
                        <a:rPr lang="ar-SA" sz="1600" b="0" dirty="0">
                          <a:solidFill>
                            <a:srgbClr val="000000"/>
                          </a:solidFill>
                          <a:latin typeface="Tahoma"/>
                          <a:ea typeface="Times New Roman"/>
                          <a:cs typeface="B Mitra" pitchFamily="2" charset="-78"/>
                        </a:rPr>
                        <a:t>: لوله بستن زنان، لوله بستن مردان</a:t>
                      </a:r>
                      <a:endParaRPr lang="en-US" sz="1600" b="0" dirty="0">
                        <a:latin typeface="Calibri"/>
                        <a:ea typeface="Calibri"/>
                        <a:cs typeface="B Mitra" pitchFamily="2" charset="-78"/>
                      </a:endParaRPr>
                    </a:p>
                    <a:p>
                      <a:pPr algn="just" rtl="1">
                        <a:lnSpc>
                          <a:spcPct val="115000"/>
                        </a:lnSpc>
                        <a:spcAft>
                          <a:spcPts val="0"/>
                        </a:spcAft>
                      </a:pPr>
                      <a:r>
                        <a:rPr lang="ar-SA" sz="1600" b="0" dirty="0">
                          <a:solidFill>
                            <a:srgbClr val="000000"/>
                          </a:solidFill>
                          <a:latin typeface="Tahoma"/>
                          <a:ea typeface="Times New Roman"/>
                          <a:cs typeface="B Mitra" pitchFamily="2" charset="-78"/>
                        </a:rPr>
                        <a:t>روشهای جلوگیری از بارداری بصورت رایگان در مراکز بهداشتی و درمانی در دسترس می باشد لیکن بهترین روشها در شروع زندگی مشترک، قرص و در مرحله بعد کاندوم می باشد. قرصها موثرترین، بهترن و مطمئن ترین روش پیشگیری از بارداری به خصوص در شروع زندگی مشترک می باشد.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1000"/>
                        </a:spcAft>
                        <a:buFont typeface="Arial" pitchFamily="34" charset="0"/>
                        <a:buChar char="•"/>
                      </a:pPr>
                      <a:r>
                        <a:rPr kumimoji="0" lang="fa-IR" sz="1600" b="0" kern="1200" dirty="0" smtClean="0">
                          <a:solidFill>
                            <a:schemeClr val="tx1"/>
                          </a:solidFill>
                          <a:latin typeface="+mn-lt"/>
                          <a:ea typeface="+mn-ea"/>
                          <a:cs typeface="B Mitra" pitchFamily="2" charset="-78"/>
                        </a:rPr>
                        <a:t> اين نشان تشويق زوجين به عدم فرزندآوري آن هم در شرايط ازدواج با سن بالا در جامعه است</a:t>
                      </a:r>
                      <a:r>
                        <a:rPr kumimoji="0" lang="fa-IR" sz="1600" b="0" kern="1200" baseline="0" dirty="0" smtClean="0">
                          <a:solidFill>
                            <a:schemeClr val="tx1"/>
                          </a:solidFill>
                          <a:latin typeface="+mn-lt"/>
                          <a:ea typeface="+mn-ea"/>
                          <a:cs typeface="B Mitra" pitchFamily="2" charset="-78"/>
                        </a:rPr>
                        <a:t> كه سريع تر به يائسگي تبديل مي‌شود.</a:t>
                      </a:r>
                    </a:p>
                    <a:p>
                      <a:pPr algn="justLow" rtl="1">
                        <a:lnSpc>
                          <a:spcPct val="115000"/>
                        </a:lnSpc>
                        <a:spcAft>
                          <a:spcPts val="1000"/>
                        </a:spcAft>
                        <a:buFont typeface="Arial" pitchFamily="34" charset="0"/>
                        <a:buChar char="•"/>
                      </a:pPr>
                      <a:r>
                        <a:rPr kumimoji="0" lang="fa-IR" sz="1600" b="0" kern="1200" baseline="0" dirty="0" smtClean="0">
                          <a:solidFill>
                            <a:schemeClr val="tx1"/>
                          </a:solidFill>
                          <a:latin typeface="+mn-lt"/>
                          <a:ea typeface="+mn-ea"/>
                          <a:cs typeface="B Mitra" pitchFamily="2" charset="-78"/>
                        </a:rPr>
                        <a:t> </a:t>
                      </a:r>
                      <a:r>
                        <a:rPr kumimoji="0" lang="fa-IR" sz="1600" b="1" kern="1200" baseline="0" dirty="0" smtClean="0">
                          <a:solidFill>
                            <a:schemeClr val="tx1"/>
                          </a:solidFill>
                          <a:latin typeface="+mn-lt"/>
                          <a:ea typeface="+mn-ea"/>
                          <a:cs typeface="B Mitra" pitchFamily="2" charset="-78"/>
                        </a:rPr>
                        <a:t>نكته قابل توجه اينست كه جزوه دستورالعمل بهداشت زناشويي دانشگاه شهيد بهشتي، توبكتومي و وازكتومي را از روشهاي دائمي پيشگيري از بارداري معرفي كرده است.</a:t>
                      </a:r>
                      <a:endParaRPr kumimoji="0" lang="en-US" sz="1600" b="1"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052">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6</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ar-SA" sz="1600" b="0" dirty="0">
                          <a:solidFill>
                            <a:srgbClr val="000000"/>
                          </a:solidFill>
                          <a:latin typeface="Tahoma"/>
                          <a:ea typeface="Times New Roman"/>
                          <a:cs typeface="B Mitra" pitchFamily="2" charset="-78"/>
                        </a:rPr>
                        <a:t>طی 72 ساعت اول پس از نزدیکی محافظت نشده 4 قرص </a:t>
                      </a:r>
                      <a:r>
                        <a:rPr lang="en-US" sz="1600" b="0" dirty="0">
                          <a:solidFill>
                            <a:srgbClr val="000000"/>
                          </a:solidFill>
                          <a:latin typeface="Tahoma"/>
                          <a:ea typeface="Times New Roman"/>
                          <a:cs typeface="B Mitra" pitchFamily="2" charset="-78"/>
                        </a:rPr>
                        <a:t>LD</a:t>
                      </a:r>
                      <a:r>
                        <a:rPr lang="en-US" sz="1600" b="0" dirty="0">
                          <a:solidFill>
                            <a:srgbClr val="000000"/>
                          </a:solidFill>
                          <a:latin typeface="B Nazanin"/>
                          <a:ea typeface="Times New Roman"/>
                          <a:cs typeface="B Mitra" pitchFamily="2" charset="-78"/>
                        </a:rPr>
                        <a:t> </a:t>
                      </a:r>
                      <a:r>
                        <a:rPr lang="fa-IR" sz="1600" b="0" dirty="0">
                          <a:solidFill>
                            <a:srgbClr val="000000"/>
                          </a:solidFill>
                          <a:latin typeface="B Nazanin"/>
                          <a:ea typeface="Times New Roman"/>
                          <a:cs typeface="B Mitra" pitchFamily="2" charset="-78"/>
                        </a:rPr>
                        <a:t>و یا 4 قرص سفید تری فازیک و یا 2 قرص </a:t>
                      </a:r>
                      <a:r>
                        <a:rPr lang="en-US" sz="1600" b="0" dirty="0">
                          <a:solidFill>
                            <a:srgbClr val="000000"/>
                          </a:solidFill>
                          <a:latin typeface="Tahoma"/>
                          <a:ea typeface="Times New Roman"/>
                          <a:cs typeface="B Mitra" pitchFamily="2" charset="-78"/>
                        </a:rPr>
                        <a:t>HD</a:t>
                      </a:r>
                      <a:r>
                        <a:rPr lang="fa-IR" sz="1600" b="0" dirty="0">
                          <a:solidFill>
                            <a:srgbClr val="000000"/>
                          </a:solidFill>
                          <a:latin typeface="Tahoma"/>
                          <a:ea typeface="Times New Roman"/>
                          <a:cs typeface="B Mitra" pitchFamily="2" charset="-78"/>
                        </a:rPr>
                        <a:t> خورده و 12 ساعت بعد آنرا تکرار کنید.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kumimoji="0" lang="ar-SA" sz="1600" b="0" kern="1200" dirty="0">
                          <a:solidFill>
                            <a:srgbClr val="000000"/>
                          </a:solidFill>
                          <a:latin typeface="Tahoma"/>
                          <a:ea typeface="Times New Roman"/>
                          <a:cs typeface="B Mitra" pitchFamily="2" charset="-78"/>
                        </a:rPr>
                        <a:t>توصیه به استفاده از روش اورژانس پیشگیری از بارداری که مساوی است با سقط </a:t>
                      </a:r>
                      <a:r>
                        <a:rPr kumimoji="0" lang="ar-SA" sz="1600" b="0" kern="1200" dirty="0" smtClean="0">
                          <a:solidFill>
                            <a:srgbClr val="000000"/>
                          </a:solidFill>
                          <a:latin typeface="Tahoma"/>
                          <a:ea typeface="Times New Roman"/>
                          <a:cs typeface="B Mitra" pitchFamily="2" charset="-78"/>
                        </a:rPr>
                        <a:t>جنین</a:t>
                      </a:r>
                      <a:r>
                        <a:rPr kumimoji="0" lang="fa-IR" sz="1600" b="0" kern="1200" dirty="0" smtClean="0">
                          <a:solidFill>
                            <a:srgbClr val="000000"/>
                          </a:solidFill>
                          <a:latin typeface="Tahoma"/>
                          <a:ea typeface="Times New Roman"/>
                          <a:cs typeface="B Mitra" pitchFamily="2" charset="-78"/>
                        </a:rPr>
                        <a:t>!!</a:t>
                      </a:r>
                      <a:endParaRPr kumimoji="0" lang="en-US" sz="1600" b="0" kern="1200" dirty="0">
                        <a:solidFill>
                          <a:srgbClr val="000000"/>
                        </a:solidFill>
                        <a:latin typeface="Tahoma"/>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9054">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7</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ar-SA" sz="1600" b="0" dirty="0">
                          <a:solidFill>
                            <a:srgbClr val="000000"/>
                          </a:solidFill>
                          <a:latin typeface="Tahoma"/>
                          <a:ea typeface="Times New Roman"/>
                          <a:cs typeface="B Mitra" pitchFamily="2" charset="-78"/>
                        </a:rPr>
                        <a:t>مناسب ترین سن برای باروری زنان، سنین بین 20 تا 30 سالگی 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kumimoji="0" lang="ar-SA" sz="1600" b="0" kern="1200" dirty="0">
                          <a:solidFill>
                            <a:srgbClr val="000000"/>
                          </a:solidFill>
                          <a:latin typeface="Tahoma"/>
                          <a:ea typeface="Times New Roman"/>
                          <a:cs typeface="B Mitra" pitchFamily="2" charset="-78"/>
                        </a:rPr>
                        <a:t>توصیه به باروری در این سنین یعنی محدود کردن سن بارداری و در نتیجه کاهش جمعیت</a:t>
                      </a:r>
                      <a:endParaRPr kumimoji="0" lang="en-US" sz="1600" b="0" kern="1200" dirty="0">
                        <a:solidFill>
                          <a:srgbClr val="000000"/>
                        </a:solidFill>
                        <a:latin typeface="Tahoma"/>
                        <a:ea typeface="Times New Roman"/>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149</a:t>
            </a:fld>
            <a:endParaRPr lang="en-US"/>
          </a:p>
        </p:txBody>
      </p:sp>
      <p:pic>
        <p:nvPicPr>
          <p:cNvPr id="6147" name="Picture 3"/>
          <p:cNvPicPr>
            <a:picLocks noChangeAspect="1" noChangeArrowheads="1"/>
          </p:cNvPicPr>
          <p:nvPr/>
        </p:nvPicPr>
        <p:blipFill>
          <a:blip r:embed="rId2"/>
          <a:srcRect/>
          <a:stretch>
            <a:fillRect/>
          </a:stretch>
        </p:blipFill>
        <p:spPr bwMode="auto">
          <a:xfrm>
            <a:off x="0" y="-24"/>
            <a:ext cx="271461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08E8C43-68F8-4728-90F2-738ACDDF4809}" type="slidenum">
              <a:rPr lang="en-US" smtClean="0"/>
              <a:pPr/>
              <a:t>15</a:t>
            </a:fld>
            <a:endParaRPr lang="en-US"/>
          </a:p>
        </p:txBody>
      </p:sp>
      <p:sp>
        <p:nvSpPr>
          <p:cNvPr id="6" name="Rectangle 5"/>
          <p:cNvSpPr/>
          <p:nvPr/>
        </p:nvSpPr>
        <p:spPr>
          <a:xfrm>
            <a:off x="1928794" y="857232"/>
            <a:ext cx="5572164" cy="30931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rtl="1">
              <a:lnSpc>
                <a:spcPct val="150000"/>
              </a:lnSpc>
            </a:pPr>
            <a:r>
              <a:rPr lang="fa-IR" sz="2600" dirty="0" smtClean="0">
                <a:solidFill>
                  <a:schemeClr val="accent1"/>
                </a:solidFill>
                <a:latin typeface="IranNastaliq" pitchFamily="18" charset="0"/>
                <a:cs typeface="B Titr" pitchFamily="2" charset="-78"/>
              </a:rPr>
              <a:t>به دنبال فرمايش‌هاي مقام معظم رهبري </a:t>
            </a:r>
            <a:r>
              <a:rPr lang="fa-IR" sz="2200" dirty="0" smtClean="0">
                <a:solidFill>
                  <a:schemeClr val="accent1"/>
                </a:solidFill>
                <a:latin typeface="IranNastaliq" pitchFamily="18" charset="0"/>
                <a:cs typeface="B Titr" pitchFamily="2" charset="-78"/>
              </a:rPr>
              <a:t>(مدظله‌العالي) </a:t>
            </a:r>
            <a:r>
              <a:rPr lang="fa-IR" sz="2600" dirty="0" smtClean="0">
                <a:solidFill>
                  <a:schemeClr val="accent1"/>
                </a:solidFill>
                <a:latin typeface="IranNastaliq" pitchFamily="18" charset="0"/>
                <a:cs typeface="B Titr" pitchFamily="2" charset="-78"/>
              </a:rPr>
              <a:t>در خصوص بحث افزايش جمعيت و تكرار آن در ماه مبارك رمضان در سال 90، دولت لايحه‌اي مبني بر</a:t>
            </a:r>
          </a:p>
          <a:p>
            <a:pPr algn="ctr" rtl="1">
              <a:lnSpc>
                <a:spcPct val="150000"/>
              </a:lnSpc>
            </a:pPr>
            <a:r>
              <a:rPr lang="fa-IR" sz="2600" dirty="0" smtClean="0">
                <a:solidFill>
                  <a:schemeClr val="accent1"/>
                </a:solidFill>
                <a:latin typeface="IranNastaliq" pitchFamily="18" charset="0"/>
                <a:cs typeface="B Titr" pitchFamily="2" charset="-78"/>
              </a:rPr>
              <a:t> تغيير قانون داد.</a:t>
            </a:r>
          </a:p>
        </p:txBody>
      </p:sp>
      <p:sp>
        <p:nvSpPr>
          <p:cNvPr id="4" name="TextBox 3"/>
          <p:cNvSpPr txBox="1"/>
          <p:nvPr/>
        </p:nvSpPr>
        <p:spPr>
          <a:xfrm>
            <a:off x="1285852" y="5715016"/>
            <a:ext cx="6215106" cy="369332"/>
          </a:xfrm>
          <a:prstGeom prst="rect">
            <a:avLst/>
          </a:prstGeom>
          <a:noFill/>
        </p:spPr>
        <p:txBody>
          <a:bodyPr wrap="square" rtlCol="0">
            <a:spAutoFit/>
          </a:bodyPr>
          <a:lstStyle/>
          <a:p>
            <a:r>
              <a:rPr lang="fa-IR" b="1" dirty="0" smtClean="0">
                <a:cs typeface="B Mitra" pitchFamily="2" charset="-78"/>
              </a:rPr>
              <a:t>متن لايحه اصلاح قانون  تنظيم خانواده در اسلايد بعد </a:t>
            </a:r>
            <a:endParaRPr lang="en-US" b="1" dirty="0">
              <a:cs typeface="B Mitra" pitchFamily="2" charset="-78"/>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214678" y="571480"/>
          <a:ext cx="5644011" cy="5786616"/>
        </p:xfrm>
        <a:graphic>
          <a:graphicData uri="http://schemas.openxmlformats.org/drawingml/2006/table">
            <a:tbl>
              <a:tblPr rtl="1"/>
              <a:tblGrid>
                <a:gridCol w="447003"/>
                <a:gridCol w="2717166"/>
                <a:gridCol w="2479842"/>
              </a:tblGrid>
              <a:tr h="315311">
                <a:tc gridSpan="3">
                  <a:txBody>
                    <a:bodyPr/>
                    <a:lstStyle/>
                    <a:p>
                      <a:pPr marL="0" marR="0" algn="ctr" rtl="1">
                        <a:lnSpc>
                          <a:spcPct val="115000"/>
                        </a:lnSpc>
                        <a:spcBef>
                          <a:spcPts val="0"/>
                        </a:spcBef>
                        <a:spcAft>
                          <a:spcPts val="1000"/>
                        </a:spcAft>
                      </a:pPr>
                      <a:r>
                        <a:rPr kumimoji="0" lang="fa-IR" sz="2000" b="1" kern="1200" dirty="0" smtClean="0">
                          <a:solidFill>
                            <a:schemeClr val="tx1"/>
                          </a:solidFill>
                          <a:latin typeface="+mn-lt"/>
                          <a:ea typeface="+mn-ea"/>
                          <a:cs typeface="B Titr" pitchFamily="2" charset="-78"/>
                        </a:rPr>
                        <a:t>دستورالعمل باروري سالم</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400" kern="1200" dirty="0">
                          <a:solidFill>
                            <a:schemeClr val="tx1"/>
                          </a:solidFill>
                          <a:latin typeface="Agency FB"/>
                          <a:ea typeface="Calibri"/>
                          <a:cs typeface="B Lotus"/>
                        </a:rPr>
                        <a:t>1</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آگاهی رسانی به جامعه با پرهیز از باورهای غلط ، تأمین خدمات استاندارد برای فاصله گذاری و...... از اهميت ويژه اي برخوردار </a:t>
                      </a:r>
                      <a:r>
                        <a:rPr lang="fa-IR" sz="1600" b="0" dirty="0" smtClean="0">
                          <a:latin typeface="Calibri"/>
                          <a:ea typeface="Calibri"/>
                          <a:cs typeface="B Mitra" pitchFamily="2" charset="-78"/>
                        </a:rPr>
                        <a:t>است.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این دو مورد و موارد دیگر که مداخله شده است خود اعمال نظردر انتخاب مردم براي استفاده از خدمات تنظیم خانواده </a:t>
                      </a:r>
                      <a:r>
                        <a:rPr lang="fa-IR" sz="1600" b="0" dirty="0" smtClean="0">
                          <a:latin typeface="Calibri"/>
                          <a:ea typeface="Calibri"/>
                          <a:cs typeface="B Mitra" pitchFamily="2" charset="-78"/>
                        </a:rPr>
                        <a:t>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a:solidFill>
                            <a:schemeClr val="tx1"/>
                          </a:solidFill>
                          <a:latin typeface="Agency FB"/>
                          <a:ea typeface="Calibri"/>
                          <a:cs typeface="B Lotus"/>
                        </a:rPr>
                        <a:t>2</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تأکید بر مزایای فاصله گذاری مناسب بین فرزندان در خانواده هایی که سن آخرین فرزند از سه سالگی گذشته </a:t>
                      </a:r>
                      <a:r>
                        <a:rPr lang="fa-IR" sz="1600" b="0" dirty="0" smtClean="0">
                          <a:latin typeface="Calibri"/>
                          <a:ea typeface="Calibri"/>
                          <a:cs typeface="B Mitra" pitchFamily="2" charset="-78"/>
                        </a:rPr>
                        <a:t>باشد.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ما نباید برای فرزندآوری و عدم آن مداخله، و برای مردم برنامه ریزی کنیم كه در حقيقت اين كار </a:t>
                      </a:r>
                      <a:r>
                        <a:rPr lang="fa-IR" sz="1600" b="0" dirty="0" smtClean="0">
                          <a:latin typeface="Calibri"/>
                          <a:ea typeface="Calibri"/>
                          <a:cs typeface="B Mitra" pitchFamily="2" charset="-78"/>
                        </a:rPr>
                        <a:t>نوعي ترفند </a:t>
                      </a:r>
                      <a:r>
                        <a:rPr lang="fa-IR" sz="1600" b="0" dirty="0">
                          <a:latin typeface="Calibri"/>
                          <a:ea typeface="Calibri"/>
                          <a:cs typeface="B Mitra" pitchFamily="2" charset="-78"/>
                        </a:rPr>
                        <a:t>جلوگيري از بارداري </a:t>
                      </a:r>
                      <a:r>
                        <a:rPr lang="fa-IR" sz="1600" b="0" dirty="0" smtClean="0">
                          <a:latin typeface="Calibri"/>
                          <a:ea typeface="Calibri"/>
                          <a:cs typeface="B Mitra" pitchFamily="2" charset="-78"/>
                        </a:rPr>
                        <a:t>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3</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تأکید بر خطرات احتمالی در بارداریهای بالای 35 سال در خانواده هایی که به سالهای پایانی دوران بارداری سالم (35 سالگی) نزدیک شده اند و برای بارداری بعدی برنامه ریزی نکرده </a:t>
                      </a:r>
                      <a:r>
                        <a:rPr lang="fa-IR" sz="1600" b="0" dirty="0" smtClean="0">
                          <a:latin typeface="Calibri"/>
                          <a:ea typeface="Calibri"/>
                          <a:cs typeface="B Mitra" pitchFamily="2" charset="-78"/>
                        </a:rPr>
                        <a:t>اند.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پایان 35 سالگی پایان دوران بارداري و فرزندآوری سالم </a:t>
                      </a:r>
                      <a:r>
                        <a:rPr lang="fa-IR" sz="1600" b="0" dirty="0" smtClean="0">
                          <a:latin typeface="Calibri"/>
                          <a:ea typeface="Calibri"/>
                          <a:cs typeface="B Mitra" pitchFamily="2" charset="-78"/>
                        </a:rPr>
                        <a:t>نیست!! </a:t>
                      </a:r>
                      <a:r>
                        <a:rPr lang="fa-IR" sz="1600" b="0" dirty="0">
                          <a:latin typeface="Calibri"/>
                          <a:ea typeface="Calibri"/>
                          <a:cs typeface="B Mitra" pitchFamily="2" charset="-78"/>
                        </a:rPr>
                        <a:t>زیرا سن باروری طبق گفته همين مجموعه"نسبی" </a:t>
                      </a:r>
                      <a:r>
                        <a:rPr lang="fa-IR" sz="1600" b="0" dirty="0" smtClean="0">
                          <a:latin typeface="Calibri"/>
                          <a:ea typeface="Calibri"/>
                          <a:cs typeface="B Mitra" pitchFamily="2" charset="-78"/>
                        </a:rPr>
                        <a:t>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4</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راهکار برای حصول نتایج مطلوب از گروههای هدف مداخله (خانواده) یکی جلب مراجعین به واحدهای ارایه خدمات و دیگری آموزش گروه هدف بر اساس محتوای آموزش تدوین </a:t>
                      </a:r>
                      <a:r>
                        <a:rPr lang="fa-IR" sz="1600" b="0" dirty="0" smtClean="0">
                          <a:latin typeface="Calibri"/>
                          <a:ea typeface="Calibri"/>
                          <a:cs typeface="B Mitra" pitchFamily="2" charset="-78"/>
                        </a:rPr>
                        <a:t>شده 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محتواي مشخص شده و آموزش آن در شرايط كنوني هيچ الزامي ندارد و اين </a:t>
                      </a:r>
                      <a:r>
                        <a:rPr lang="fa-IR" sz="1600" b="0" dirty="0" smtClean="0">
                          <a:latin typeface="Calibri"/>
                          <a:ea typeface="Calibri"/>
                          <a:cs typeface="B Mitra" pitchFamily="2" charset="-78"/>
                        </a:rPr>
                        <a:t>در راستاي </a:t>
                      </a:r>
                      <a:r>
                        <a:rPr lang="fa-IR" sz="1600" b="0" dirty="0">
                          <a:latin typeface="Calibri"/>
                          <a:ea typeface="Calibri"/>
                          <a:cs typeface="B Mitra" pitchFamily="2" charset="-78"/>
                        </a:rPr>
                        <a:t>اهداف تنظیم </a:t>
                      </a:r>
                      <a:r>
                        <a:rPr lang="fa-IR" sz="1600" b="0" dirty="0" smtClean="0">
                          <a:latin typeface="Calibri"/>
                          <a:ea typeface="Calibri"/>
                          <a:cs typeface="B Mitra" pitchFamily="2" charset="-78"/>
                        </a:rPr>
                        <a:t>خانواده و ادامه</a:t>
                      </a:r>
                      <a:r>
                        <a:rPr lang="fa-IR" sz="1600" b="0" baseline="0" dirty="0" smtClean="0">
                          <a:latin typeface="Calibri"/>
                          <a:ea typeface="Calibri"/>
                          <a:cs typeface="B Mitra" pitchFamily="2" charset="-78"/>
                        </a:rPr>
                        <a:t> كاهش جمعيت</a:t>
                      </a:r>
                      <a:r>
                        <a:rPr lang="fa-IR" sz="1600" b="0" dirty="0" smtClean="0">
                          <a:latin typeface="Calibri"/>
                          <a:ea typeface="Calibri"/>
                          <a:cs typeface="B Mitra" pitchFamily="2" charset="-78"/>
                        </a:rPr>
                        <a:t> 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A08E8C43-68F8-4728-90F2-738ACDDF4809}" type="slidenum">
              <a:rPr lang="en-US" smtClean="0"/>
              <a:pPr/>
              <a:t>150</a:t>
            </a:fld>
            <a:endParaRPr lang="en-US"/>
          </a:p>
        </p:txBody>
      </p:sp>
      <p:pic>
        <p:nvPicPr>
          <p:cNvPr id="7" name="Picture 6" descr="d.jpg"/>
          <p:cNvPicPr>
            <a:picLocks noChangeAspect="1"/>
          </p:cNvPicPr>
          <p:nvPr/>
        </p:nvPicPr>
        <p:blipFill>
          <a:blip r:embed="rId2"/>
          <a:stretch>
            <a:fillRect/>
          </a:stretch>
        </p:blipFill>
        <p:spPr>
          <a:xfrm>
            <a:off x="71438" y="-24"/>
            <a:ext cx="2857488" cy="685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500298" y="142852"/>
          <a:ext cx="6500858" cy="6563089"/>
        </p:xfrm>
        <a:graphic>
          <a:graphicData uri="http://schemas.openxmlformats.org/drawingml/2006/table">
            <a:tbl>
              <a:tblPr rtl="1"/>
              <a:tblGrid>
                <a:gridCol w="264272"/>
                <a:gridCol w="2478353"/>
                <a:gridCol w="3758233"/>
              </a:tblGrid>
              <a:tr h="371852">
                <a:tc gridSpan="3">
                  <a:txBody>
                    <a:bodyPr/>
                    <a:lstStyle/>
                    <a:p>
                      <a:pPr marL="0" marR="0" algn="ctr" rtl="1">
                        <a:lnSpc>
                          <a:spcPct val="115000"/>
                        </a:lnSpc>
                        <a:spcBef>
                          <a:spcPts val="0"/>
                        </a:spcBef>
                        <a:spcAft>
                          <a:spcPts val="1000"/>
                        </a:spcAft>
                      </a:pPr>
                      <a:r>
                        <a:rPr kumimoji="0" lang="fa-IR" sz="2000" b="1" kern="1200" dirty="0" smtClean="0">
                          <a:solidFill>
                            <a:schemeClr val="tx1"/>
                          </a:solidFill>
                          <a:latin typeface="+mn-lt"/>
                          <a:ea typeface="+mn-ea"/>
                          <a:cs typeface="B Titr" pitchFamily="2" charset="-78"/>
                        </a:rPr>
                        <a:t>دستورالعمل باروري سالم</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412258">
                <a:tc>
                  <a:txBody>
                    <a:bodyPr/>
                    <a:lstStyle/>
                    <a:p>
                      <a:pPr marL="0" marR="0" algn="ctr" rtl="1">
                        <a:lnSpc>
                          <a:spcPct val="115000"/>
                        </a:lnSpc>
                        <a:spcBef>
                          <a:spcPts val="0"/>
                        </a:spcBef>
                        <a:spcAft>
                          <a:spcPts val="1000"/>
                        </a:spcAft>
                      </a:pPr>
                      <a:r>
                        <a:rPr lang="fa-IR" sz="600" dirty="0">
                          <a:latin typeface="Agency FB"/>
                          <a:ea typeface="Calibri"/>
                          <a:cs typeface="B Titr"/>
                        </a:rPr>
                        <a:t>ردیف</a:t>
                      </a:r>
                      <a:endParaRPr lang="en-US" sz="6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4891">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5</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در اسلام آنچه بیشتر از هر چیزی در مورد فرزندان تأکید گردیده تعداد آنان نیست بلکه تربیت صحیح و دینی </a:t>
                      </a:r>
                      <a:r>
                        <a:rPr lang="fa-IR" sz="1600" b="0" dirty="0" smtClean="0">
                          <a:latin typeface="Calibri"/>
                          <a:ea typeface="Calibri"/>
                          <a:cs typeface="B Mitra" pitchFamily="2" charset="-78"/>
                        </a:rPr>
                        <a:t>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اين چنين برداشت از اسلام جاي بسي تامل دارد زيرا پیامبر اسلام فرمودند: تناکحوا تناسلوا .... ازدواج کنید فرزند بهم رسانید و تعداد افراد خود را فراوان کنید، من در قیامت در برابر امت ها، به افزایش جمعیت امت خود مباهات می </a:t>
                      </a:r>
                      <a:r>
                        <a:rPr lang="fa-IR" sz="1600" b="0" dirty="0" smtClean="0">
                          <a:latin typeface="Calibri"/>
                          <a:ea typeface="Calibri"/>
                          <a:cs typeface="B Mitra" pitchFamily="2" charset="-78"/>
                        </a:rPr>
                        <a:t>کنم.</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5968">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6</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1" dirty="0">
                          <a:latin typeface="Calibri"/>
                          <a:ea typeface="Calibri"/>
                          <a:cs typeface="B Mitra" pitchFamily="2" charset="-78"/>
                        </a:rPr>
                        <a:t>سنین باروری 15 تا 49 سال و سنین مناسب باروري 18 تا 35 سال و بهترین سن برای باروری 20 تا 30 سال اعلام شده </a:t>
                      </a:r>
                      <a:r>
                        <a:rPr lang="fa-IR" sz="1600" b="1" dirty="0" smtClean="0">
                          <a:latin typeface="Calibri"/>
                          <a:ea typeface="Calibri"/>
                          <a:cs typeface="B Mitra" pitchFamily="2" charset="-78"/>
                        </a:rPr>
                        <a:t>است.</a:t>
                      </a:r>
                      <a:endParaRPr lang="en-US" sz="1600" b="1"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با این دیدگاه هر چه جلوتر می رویم محدوده سنی باروري کوچکتر و عملا  برای فرزندآوری غیر قابل بهره برداری خواهد شد</a:t>
                      </a:r>
                      <a:r>
                        <a:rPr lang="fa-IR" sz="1600" b="0" dirty="0" smtClean="0">
                          <a:latin typeface="Calibri"/>
                          <a:ea typeface="Calibri"/>
                          <a:cs typeface="B Mitra" pitchFamily="2" charset="-78"/>
                        </a:rPr>
                        <a:t>.</a:t>
                      </a:r>
                    </a:p>
                    <a:p>
                      <a:pPr algn="justLow" rtl="1">
                        <a:lnSpc>
                          <a:spcPct val="115000"/>
                        </a:lnSpc>
                        <a:spcAft>
                          <a:spcPts val="0"/>
                        </a:spcAft>
                        <a:buFont typeface="Arial" pitchFamily="34" charset="0"/>
                        <a:buChar char="•"/>
                      </a:pPr>
                      <a:r>
                        <a:rPr lang="fa-IR" sz="1600" b="1" dirty="0" smtClean="0">
                          <a:latin typeface="Calibri"/>
                          <a:ea typeface="Calibri"/>
                          <a:cs typeface="B Mitra" pitchFamily="2" charset="-78"/>
                        </a:rPr>
                        <a:t> اگر سن باروري 15 تا 49 سال است</a:t>
                      </a:r>
                      <a:r>
                        <a:rPr lang="fa-IR" sz="1600" b="1" baseline="0" dirty="0" smtClean="0">
                          <a:latin typeface="Calibri"/>
                          <a:ea typeface="Calibri"/>
                          <a:cs typeface="B Mitra" pitchFamily="2" charset="-78"/>
                        </a:rPr>
                        <a:t> پس چرا در اينجا به 20 تا 30 سال تقليل يافته است؟؟؟؟؟؟؟؟؟؟؟</a:t>
                      </a:r>
                      <a:endParaRPr lang="fa-IR" sz="1600" b="1" dirty="0" smtClean="0">
                        <a:latin typeface="Calibri"/>
                        <a:ea typeface="Calibri"/>
                        <a:cs typeface="B Mitra" pitchFamily="2" charset="-78"/>
                      </a:endParaRPr>
                    </a:p>
                    <a:p>
                      <a:pPr algn="justLow" rtl="1">
                        <a:lnSpc>
                          <a:spcPct val="115000"/>
                        </a:lnSpc>
                        <a:spcAft>
                          <a:spcPts val="0"/>
                        </a:spcAft>
                        <a:buFont typeface="Arial" pitchFamily="34" charset="0"/>
                        <a:buChar char="•"/>
                      </a:pP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4523">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7</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1" dirty="0">
                          <a:latin typeface="Calibri"/>
                          <a:ea typeface="Calibri"/>
                          <a:cs typeface="B Mitra" pitchFamily="2" charset="-78"/>
                        </a:rPr>
                        <a:t>باید نهایت سعی </a:t>
                      </a:r>
                      <a:r>
                        <a:rPr lang="fa-IR" sz="1600" b="0" dirty="0">
                          <a:latin typeface="Calibri"/>
                          <a:ea typeface="Calibri"/>
                          <a:cs typeface="B Mitra" pitchFamily="2" charset="-78"/>
                        </a:rPr>
                        <a:t>و کوشش را به خرج داد تا از </a:t>
                      </a:r>
                      <a:r>
                        <a:rPr lang="fa-IR" sz="1600" b="1" dirty="0">
                          <a:latin typeface="Calibri"/>
                          <a:ea typeface="Calibri"/>
                          <a:cs typeface="B Mitra" pitchFamily="2" charset="-78"/>
                        </a:rPr>
                        <a:t>بارداری های خارج از دامنه سنی 18 تا 35 سال پرهیز </a:t>
                      </a:r>
                      <a:r>
                        <a:rPr lang="fa-IR" sz="1600" b="1" dirty="0" smtClean="0">
                          <a:latin typeface="Calibri"/>
                          <a:ea typeface="Calibri"/>
                          <a:cs typeface="B Mitra" pitchFamily="2" charset="-78"/>
                        </a:rPr>
                        <a:t>گردد.</a:t>
                      </a:r>
                      <a:endParaRPr lang="en-US" sz="1600" b="1"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این خود محدود کننده فرزندآوری است و آزادی افراد در انتخاب سلب می شود.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9928">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8</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بر اساس اطلاعات حاصل از سرشماری 1390 متوسط سن ازدواج </a:t>
                      </a:r>
                      <a:r>
                        <a:rPr lang="fa-IR" sz="1600" b="0" dirty="0" smtClean="0">
                          <a:latin typeface="Calibri"/>
                          <a:ea typeface="Calibri"/>
                          <a:cs typeface="B Mitra" pitchFamily="2" charset="-78"/>
                        </a:rPr>
                        <a:t>23/4 </a:t>
                      </a:r>
                      <a:r>
                        <a:rPr lang="fa-IR" sz="1600" b="0" dirty="0">
                          <a:latin typeface="Calibri"/>
                          <a:ea typeface="Calibri"/>
                          <a:cs typeface="B Mitra" pitchFamily="2" charset="-78"/>
                        </a:rPr>
                        <a:t>سال </a:t>
                      </a:r>
                      <a:r>
                        <a:rPr lang="fa-IR" sz="1600" b="0" dirty="0" smtClean="0">
                          <a:latin typeface="Calibri"/>
                          <a:ea typeface="Calibri"/>
                          <a:cs typeface="B Mitra" pitchFamily="2" charset="-78"/>
                        </a:rPr>
                        <a:t>بوده</a:t>
                      </a:r>
                      <a:r>
                        <a:rPr lang="fa-IR" sz="1600" b="0" baseline="0" dirty="0" smtClean="0">
                          <a:latin typeface="Calibri"/>
                          <a:ea typeface="Calibri"/>
                          <a:cs typeface="B Mitra" pitchFamily="2" charset="-78"/>
                        </a:rPr>
                        <a:t> 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این نوشتار سن </a:t>
                      </a:r>
                      <a:r>
                        <a:rPr lang="fa-IR" sz="1600" b="0" dirty="0" smtClean="0">
                          <a:latin typeface="Calibri"/>
                          <a:ea typeface="Calibri"/>
                          <a:cs typeface="B Mitra" pitchFamily="2" charset="-78"/>
                        </a:rPr>
                        <a:t>23/4 سال </a:t>
                      </a:r>
                      <a:r>
                        <a:rPr lang="fa-IR" sz="1600" b="0" dirty="0">
                          <a:latin typeface="Calibri"/>
                          <a:ea typeface="Calibri"/>
                          <a:cs typeface="B Mitra" pitchFamily="2" charset="-78"/>
                        </a:rPr>
                        <a:t>را سن مناسب دختران در هنگام ازدواج می داند </a:t>
                      </a:r>
                      <a:r>
                        <a:rPr lang="fa-IR" sz="1600" b="0" dirty="0" smtClean="0">
                          <a:latin typeface="Calibri"/>
                          <a:ea typeface="Calibri"/>
                          <a:cs typeface="B Mitra" pitchFamily="2" charset="-78"/>
                        </a:rPr>
                        <a:t>ولي ما باید بيشتر </a:t>
                      </a:r>
                      <a:r>
                        <a:rPr lang="fa-IR" sz="1600" b="0" dirty="0">
                          <a:latin typeface="Calibri"/>
                          <a:ea typeface="Calibri"/>
                          <a:cs typeface="B Mitra" pitchFamily="2" charset="-78"/>
                        </a:rPr>
                        <a:t>تلاشمان را برای کاهش سن ازدواج </a:t>
                      </a:r>
                      <a:r>
                        <a:rPr lang="fa-IR" sz="1600" b="0" dirty="0" smtClean="0">
                          <a:latin typeface="Calibri"/>
                          <a:ea typeface="Calibri"/>
                          <a:cs typeface="B Mitra" pitchFamily="2" charset="-78"/>
                        </a:rPr>
                        <a:t>بگذاریم.</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A08E8C43-68F8-4728-90F2-738ACDDF4809}" type="slidenum">
              <a:rPr lang="en-US" smtClean="0"/>
              <a:pPr/>
              <a:t>151</a:t>
            </a:fld>
            <a:endParaRPr lang="en-US"/>
          </a:p>
        </p:txBody>
      </p:sp>
      <p:pic>
        <p:nvPicPr>
          <p:cNvPr id="7" name="Picture 6" descr="d.jpg"/>
          <p:cNvPicPr>
            <a:picLocks noChangeAspect="1"/>
          </p:cNvPicPr>
          <p:nvPr/>
        </p:nvPicPr>
        <p:blipFill>
          <a:blip r:embed="rId2"/>
          <a:stretch>
            <a:fillRect/>
          </a:stretch>
        </p:blipFill>
        <p:spPr>
          <a:xfrm>
            <a:off x="71438" y="-24"/>
            <a:ext cx="2214546" cy="685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214678" y="357166"/>
          <a:ext cx="5644011" cy="5786616"/>
        </p:xfrm>
        <a:graphic>
          <a:graphicData uri="http://schemas.openxmlformats.org/drawingml/2006/table">
            <a:tbl>
              <a:tblPr rtl="1"/>
              <a:tblGrid>
                <a:gridCol w="447003"/>
                <a:gridCol w="2717166"/>
                <a:gridCol w="2479842"/>
              </a:tblGrid>
              <a:tr h="315311">
                <a:tc gridSpan="3">
                  <a:txBody>
                    <a:bodyPr/>
                    <a:lstStyle/>
                    <a:p>
                      <a:pPr marL="0" marR="0" algn="ctr" rtl="1">
                        <a:lnSpc>
                          <a:spcPct val="115000"/>
                        </a:lnSpc>
                        <a:spcBef>
                          <a:spcPts val="0"/>
                        </a:spcBef>
                        <a:spcAft>
                          <a:spcPts val="1000"/>
                        </a:spcAft>
                      </a:pPr>
                      <a:r>
                        <a:rPr kumimoji="0" lang="fa-IR" sz="2000" b="1" kern="1200" dirty="0" smtClean="0">
                          <a:solidFill>
                            <a:schemeClr val="tx1"/>
                          </a:solidFill>
                          <a:latin typeface="+mn-lt"/>
                          <a:ea typeface="+mn-ea"/>
                          <a:cs typeface="B Titr" pitchFamily="2" charset="-78"/>
                        </a:rPr>
                        <a:t>دستورالعمل باروري سالم</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9</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فاصله 3 تا 5 سال رایجترین فاصله سنی بین کودکان </a:t>
                      </a:r>
                      <a:r>
                        <a:rPr lang="fa-IR" sz="1600" b="0" dirty="0" smtClean="0">
                          <a:latin typeface="Calibri"/>
                          <a:ea typeface="Calibri"/>
                          <a:cs typeface="B Mitra" pitchFamily="2" charset="-78"/>
                        </a:rPr>
                        <a:t>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در صورتیکه سن مناسب بارداری و بهترین سن باروری را 20 تا 30 سال بدانیم، بیش از سه سال فاصله در دو بارداری جایز نیست چون امکان آوردن بیشتر از دو بچه </a:t>
                      </a:r>
                      <a:r>
                        <a:rPr lang="fa-IR" sz="1600" b="0" dirty="0" smtClean="0">
                          <a:latin typeface="Calibri"/>
                          <a:ea typeface="Calibri"/>
                          <a:cs typeface="B Mitra" pitchFamily="2" charset="-78"/>
                        </a:rPr>
                        <a:t>نیست.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10</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اگر فاصله سنی دو فرزند کمتر از 3 سال باشد با فرزندانی سر و کاردارید که اغلب نیازهای مشترک و مشابه دارند، فرزند اول هنوز دارای توقعات بچه گانه ای می </a:t>
                      </a:r>
                      <a:r>
                        <a:rPr lang="fa-IR" sz="1600" b="0" dirty="0" smtClean="0">
                          <a:latin typeface="Calibri"/>
                          <a:ea typeface="Calibri"/>
                          <a:cs typeface="B Mitra" pitchFamily="2" charset="-78"/>
                        </a:rPr>
                        <a:t>باشد.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البته باید گفت که فرزند اول در هر سنی که باشد با آمدن فرزند دوم دچار توقعات ویژه خواهد شد و هضم وجود کسی برای جلب توجه والدین برایش سخت خواهد بود و این ارتباطی به فاصله سنی کم یا زیاد ندارد هر چه اختلاف سني فرزندان بیشتر باشد مشکلات بیشتر </a:t>
                      </a:r>
                      <a:r>
                        <a:rPr lang="fa-IR" sz="1600" b="0" dirty="0" smtClean="0">
                          <a:latin typeface="Calibri"/>
                          <a:ea typeface="Calibri"/>
                          <a:cs typeface="B Mitra" pitchFamily="2" charset="-78"/>
                        </a:rPr>
                        <a:t>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11</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به خاطر داشته باشیم که زمان مناسب بارداری</a:t>
                      </a:r>
                      <a:r>
                        <a:rPr lang="fa-IR" sz="1600" b="0" i="1" dirty="0">
                          <a:latin typeface="Calibri"/>
                          <a:ea typeface="Calibri"/>
                          <a:cs typeface="B Mitra" pitchFamily="2" charset="-78"/>
                        </a:rPr>
                        <a:t>"کاملا نسبی"</a:t>
                      </a:r>
                      <a:r>
                        <a:rPr lang="fa-IR" sz="1600" b="0" dirty="0">
                          <a:latin typeface="Calibri"/>
                          <a:ea typeface="Calibri"/>
                          <a:cs typeface="B Mitra" pitchFamily="2" charset="-78"/>
                        </a:rPr>
                        <a:t> </a:t>
                      </a:r>
                      <a:r>
                        <a:rPr lang="fa-IR" sz="1600" b="0" dirty="0" smtClean="0">
                          <a:latin typeface="Calibri"/>
                          <a:ea typeface="Calibri"/>
                          <a:cs typeface="B Mitra" pitchFamily="2" charset="-78"/>
                        </a:rPr>
                        <a:t>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در صورتی این جمله مطرح می شود که بهترین زمان بارداری را 20 تا 30 اعلام و بر آن تأکید کرده است که خود نوعی تناقض گویی است و به نظر می رسد که سن باروری و فاصله بین بارداریها نیز" نسبی" </a:t>
                      </a:r>
                      <a:r>
                        <a:rPr lang="fa-IR" sz="1600" b="0" dirty="0" smtClean="0">
                          <a:latin typeface="Calibri"/>
                          <a:ea typeface="Calibri"/>
                          <a:cs typeface="B Mitra" pitchFamily="2" charset="-78"/>
                        </a:rPr>
                        <a:t>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A08E8C43-68F8-4728-90F2-738ACDDF4809}" type="slidenum">
              <a:rPr lang="en-US" smtClean="0"/>
              <a:pPr/>
              <a:t>152</a:t>
            </a:fld>
            <a:endParaRPr lang="en-US"/>
          </a:p>
        </p:txBody>
      </p:sp>
      <p:pic>
        <p:nvPicPr>
          <p:cNvPr id="7" name="Picture 6" descr="d.jpg"/>
          <p:cNvPicPr>
            <a:picLocks noChangeAspect="1"/>
          </p:cNvPicPr>
          <p:nvPr/>
        </p:nvPicPr>
        <p:blipFill>
          <a:blip r:embed="rId2"/>
          <a:stretch>
            <a:fillRect/>
          </a:stretch>
        </p:blipFill>
        <p:spPr>
          <a:xfrm>
            <a:off x="71438" y="-24"/>
            <a:ext cx="2857488" cy="685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214678" y="973290"/>
          <a:ext cx="5644011" cy="4384536"/>
        </p:xfrm>
        <a:graphic>
          <a:graphicData uri="http://schemas.openxmlformats.org/drawingml/2006/table">
            <a:tbl>
              <a:tblPr rtl="1"/>
              <a:tblGrid>
                <a:gridCol w="447003"/>
                <a:gridCol w="2402416"/>
                <a:gridCol w="2794592"/>
              </a:tblGrid>
              <a:tr h="315311">
                <a:tc gridSpan="3">
                  <a:txBody>
                    <a:bodyPr/>
                    <a:lstStyle/>
                    <a:p>
                      <a:pPr marL="0" marR="0" algn="ctr" rtl="1">
                        <a:lnSpc>
                          <a:spcPct val="115000"/>
                        </a:lnSpc>
                        <a:spcBef>
                          <a:spcPts val="0"/>
                        </a:spcBef>
                        <a:spcAft>
                          <a:spcPts val="1000"/>
                        </a:spcAft>
                      </a:pPr>
                      <a:r>
                        <a:rPr kumimoji="0" lang="fa-IR" sz="2000" b="1" kern="1200" dirty="0" smtClean="0">
                          <a:solidFill>
                            <a:schemeClr val="tx1"/>
                          </a:solidFill>
                          <a:latin typeface="+mn-lt"/>
                          <a:ea typeface="+mn-ea"/>
                          <a:cs typeface="B Titr" pitchFamily="2" charset="-78"/>
                        </a:rPr>
                        <a:t>دستورالعمل باروري سالم</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12</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سلامتی و تناسب یک زن، بیشتر از سن او بر بارداری تأثیرگذار </a:t>
                      </a:r>
                      <a:r>
                        <a:rPr lang="fa-IR" sz="1600" b="0" dirty="0" smtClean="0">
                          <a:latin typeface="Calibri"/>
                          <a:ea typeface="Calibri"/>
                          <a:cs typeface="B Mitra" pitchFamily="2" charset="-78"/>
                        </a:rPr>
                        <a:t>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تنها با یک آمایش سرزمینی به تفکیک مناطق شهری و روستایی و .... شاید بتوان برای افراد دستورالعمل بارداری داد. بهتر است خاطرنشان شود آنجایی که مدام بر سن بارداری و محدوده خاص تأکید می شود، گفته شود سلامتی افراد بیش از سن آنها در بارداری و نتیجه آن تأثیر دارد.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13</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pPr>
                      <a:r>
                        <a:rPr lang="fa-IR" sz="1600" b="0" dirty="0">
                          <a:latin typeface="Calibri"/>
                          <a:ea typeface="Calibri"/>
                          <a:cs typeface="B Mitra" pitchFamily="2" charset="-78"/>
                        </a:rPr>
                        <a:t>قبل از بچه دار شدن باید برای این سوال، پاسخ قانع کننده ای داده شود. بچه دار شدن نمی تواند یک زندگی زناشویی متزلزل را ترمیم یا تحکیم کند و با  حضور نوزاد، مشکلات چند برابر می شود.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pPr>
                      <a:r>
                        <a:rPr lang="fa-IR" sz="1600" b="0" dirty="0">
                          <a:latin typeface="Calibri"/>
                          <a:ea typeface="Calibri"/>
                          <a:cs typeface="B Mitra" pitchFamily="2" charset="-78"/>
                        </a:rPr>
                        <a:t>پاسخ به این سوال و ایجاد این تفکر چه بسا از کلیه روشهای جلوگیری از بارداری در عدم تمایل به فرزند و فرزندآوری کارسازتر </a:t>
                      </a:r>
                      <a:r>
                        <a:rPr lang="fa-IR" sz="1600" b="0" dirty="0" smtClean="0">
                          <a:latin typeface="Calibri"/>
                          <a:ea typeface="Calibri"/>
                          <a:cs typeface="B Mitra" pitchFamily="2" charset="-78"/>
                        </a:rPr>
                        <a:t>باشد</a:t>
                      </a:r>
                      <a:r>
                        <a:rPr lang="fa-IR" sz="1600" b="0" baseline="0" dirty="0" smtClean="0">
                          <a:latin typeface="Calibri"/>
                          <a:ea typeface="Calibri"/>
                          <a:cs typeface="B Mitra" pitchFamily="2" charset="-78"/>
                        </a:rPr>
                        <a:t> و اين يعني تغيير اساسي براي تشكيل خانواده.</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A08E8C43-68F8-4728-90F2-738ACDDF4809}" type="slidenum">
              <a:rPr lang="en-US" smtClean="0"/>
              <a:pPr/>
              <a:t>153</a:t>
            </a:fld>
            <a:endParaRPr lang="en-US"/>
          </a:p>
        </p:txBody>
      </p:sp>
      <p:pic>
        <p:nvPicPr>
          <p:cNvPr id="7" name="Picture 6" descr="d.jpg"/>
          <p:cNvPicPr>
            <a:picLocks noChangeAspect="1"/>
          </p:cNvPicPr>
          <p:nvPr/>
        </p:nvPicPr>
        <p:blipFill>
          <a:blip r:embed="rId2"/>
          <a:stretch>
            <a:fillRect/>
          </a:stretch>
        </p:blipFill>
        <p:spPr>
          <a:xfrm>
            <a:off x="71438" y="-24"/>
            <a:ext cx="2857488" cy="685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214678" y="290926"/>
          <a:ext cx="5644011" cy="6067032"/>
        </p:xfrm>
        <a:graphic>
          <a:graphicData uri="http://schemas.openxmlformats.org/drawingml/2006/table">
            <a:tbl>
              <a:tblPr rtl="1"/>
              <a:tblGrid>
                <a:gridCol w="447003"/>
                <a:gridCol w="2402416"/>
                <a:gridCol w="2794592"/>
              </a:tblGrid>
              <a:tr h="315311">
                <a:tc gridSpan="3">
                  <a:txBody>
                    <a:bodyPr/>
                    <a:lstStyle/>
                    <a:p>
                      <a:pPr marL="0" marR="0" algn="ctr" rtl="1">
                        <a:lnSpc>
                          <a:spcPct val="115000"/>
                        </a:lnSpc>
                        <a:spcBef>
                          <a:spcPts val="0"/>
                        </a:spcBef>
                        <a:spcAft>
                          <a:spcPts val="1000"/>
                        </a:spcAft>
                      </a:pPr>
                      <a:r>
                        <a:rPr kumimoji="0" lang="fa-IR" sz="2000" b="1" kern="1200" dirty="0" smtClean="0">
                          <a:solidFill>
                            <a:schemeClr val="tx1"/>
                          </a:solidFill>
                          <a:latin typeface="+mn-lt"/>
                          <a:ea typeface="+mn-ea"/>
                          <a:cs typeface="B Titr" pitchFamily="2" charset="-78"/>
                        </a:rPr>
                        <a:t>دستورالعمل باروري سالم</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14</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1" u="none" dirty="0">
                          <a:latin typeface="Calibri"/>
                          <a:ea typeface="Calibri"/>
                          <a:cs typeface="B Mitra" pitchFamily="2" charset="-78"/>
                        </a:rPr>
                        <a:t>مادر زیر 18 سال </a:t>
                      </a:r>
                      <a:r>
                        <a:rPr lang="fa-IR" sz="1600" b="0" dirty="0">
                          <a:latin typeface="Calibri"/>
                          <a:ea typeface="Calibri"/>
                          <a:cs typeface="B Mitra" pitchFamily="2" charset="-78"/>
                        </a:rPr>
                        <a:t>از تجربه کافی برای رشد و تربیت جسمی و روانی فرزند خود برخوردار نیست و علاوه بر عوارض جسمی، نسلی با معیارها و استانداردهای روان شناختی و جامعه شناختی مدرن پدید نخواهد آمد و کودک همپای مادر تجربه می کند. از رشد و بالندگی اجتماعی بازمانده، منجر به افسردگی در مادران جوان می شود.</a:t>
                      </a:r>
                      <a:endParaRPr lang="en-US" sz="1600" b="0" dirty="0">
                        <a:latin typeface="Calibri"/>
                        <a:ea typeface="Calibri"/>
                        <a:cs typeface="B Mitra" pitchFamily="2" charset="-78"/>
                      </a:endParaRPr>
                    </a:p>
                    <a:p>
                      <a:pPr algn="justLow" rtl="1">
                        <a:lnSpc>
                          <a:spcPct val="115000"/>
                        </a:lnSpc>
                        <a:spcAft>
                          <a:spcPts val="0"/>
                        </a:spcAft>
                        <a:buFont typeface="Arial" pitchFamily="34" charset="0"/>
                        <a:buChar char="•"/>
                      </a:pPr>
                      <a:r>
                        <a:rPr lang="fa-IR" sz="1600" b="0" dirty="0">
                          <a:latin typeface="Calibri"/>
                          <a:ea typeface="Calibri"/>
                          <a:cs typeface="B Mitra" pitchFamily="2" charset="-78"/>
                        </a:rPr>
                        <a:t>والدین اگر</a:t>
                      </a:r>
                      <a:r>
                        <a:rPr lang="fa-IR" sz="1600" b="0" u="sng" dirty="0">
                          <a:latin typeface="Calibri"/>
                          <a:ea typeface="Calibri"/>
                          <a:cs typeface="B Mitra" pitchFamily="2" charset="-78"/>
                        </a:rPr>
                        <a:t> دیر </a:t>
                      </a:r>
                      <a:r>
                        <a:rPr lang="fa-IR" sz="1600" b="0" dirty="0">
                          <a:latin typeface="Calibri"/>
                          <a:ea typeface="Calibri"/>
                          <a:cs typeface="B Mitra" pitchFamily="2" charset="-78"/>
                        </a:rPr>
                        <a:t>فرزند آورند، بسیار کنترل گرند و رفتار افراطی آنها منجر به انحراف از رشد طبیعی کودک می شود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با این اوصاف بالاخره تکلیف چیست؟ این یعنی هرگز بچه نیاورند مگر </a:t>
                      </a:r>
                      <a:r>
                        <a:rPr lang="fa-IR" sz="1600" b="0" dirty="0" smtClean="0">
                          <a:latin typeface="Calibri"/>
                          <a:ea typeface="Calibri"/>
                          <a:cs typeface="B Mitra" pitchFamily="2" charset="-78"/>
                        </a:rPr>
                        <a:t>.....؟؟</a:t>
                      </a:r>
                      <a:endParaRPr lang="en-US" sz="1600" b="0" dirty="0">
                        <a:latin typeface="Calibri"/>
                        <a:ea typeface="Calibri"/>
                        <a:cs typeface="B Mitra" pitchFamily="2" charset="-78"/>
                      </a:endParaRPr>
                    </a:p>
                    <a:p>
                      <a:pPr algn="justLow" rtl="1">
                        <a:lnSpc>
                          <a:spcPct val="115000"/>
                        </a:lnSpc>
                        <a:spcAft>
                          <a:spcPts val="0"/>
                        </a:spcAft>
                        <a:buFont typeface="Arial" pitchFamily="34" charset="0"/>
                        <a:buChar char="•"/>
                      </a:pPr>
                      <a:r>
                        <a:rPr lang="fa-IR" sz="1600" b="0" dirty="0">
                          <a:latin typeface="Calibri"/>
                          <a:ea typeface="Calibri"/>
                          <a:cs typeface="B Mitra" pitchFamily="2" charset="-78"/>
                        </a:rPr>
                        <a:t>اگر شعار داوطلبانه، آگاهانه و مسئولانه كه در راستاي اهداف سياستهاي تنظيم خانواده است را نیز در نظر بگیریم پس </a:t>
                      </a:r>
                      <a:r>
                        <a:rPr lang="fa-IR" sz="1600" b="0" u="none" dirty="0">
                          <a:latin typeface="Calibri"/>
                          <a:ea typeface="Calibri"/>
                          <a:cs typeface="B Mitra" pitchFamily="2" charset="-78"/>
                        </a:rPr>
                        <a:t>با</a:t>
                      </a:r>
                      <a:r>
                        <a:rPr lang="fa-IR" sz="1600" b="1" u="none" dirty="0">
                          <a:latin typeface="Calibri"/>
                          <a:ea typeface="Calibri"/>
                          <a:cs typeface="B Mitra" pitchFamily="2" charset="-78"/>
                        </a:rPr>
                        <a:t> اما و اگرهای </a:t>
                      </a:r>
                      <a:r>
                        <a:rPr lang="fa-IR" sz="1600" b="0" u="none" dirty="0">
                          <a:latin typeface="Calibri"/>
                          <a:ea typeface="Calibri"/>
                          <a:cs typeface="B Mitra" pitchFamily="2" charset="-78"/>
                        </a:rPr>
                        <a:t>متعدد</a:t>
                      </a:r>
                      <a:r>
                        <a:rPr lang="fa-IR" sz="1600" b="0" dirty="0">
                          <a:latin typeface="Calibri"/>
                          <a:ea typeface="Calibri"/>
                          <a:cs typeface="B Mitra" pitchFamily="2" charset="-78"/>
                        </a:rPr>
                        <a:t>، داوطلبانه چه معنایی خواهد داشت؟ آگاهانه آن نیز با مشاوره های اجباری، دیگر آگاهانه نیست و شاید تنها مسئولیت این اتفاق را به فرد </a:t>
                      </a:r>
                      <a:r>
                        <a:rPr lang="fa-IR" sz="1600" b="0" dirty="0" smtClean="0">
                          <a:latin typeface="Calibri"/>
                          <a:ea typeface="Calibri"/>
                          <a:cs typeface="B Mitra" pitchFamily="2" charset="-78"/>
                        </a:rPr>
                        <a:t>سپرده </a:t>
                      </a:r>
                      <a:r>
                        <a:rPr lang="fa-IR" sz="1600" b="0" dirty="0">
                          <a:latin typeface="Calibri"/>
                          <a:ea typeface="Calibri"/>
                          <a:cs typeface="B Mitra" pitchFamily="2" charset="-78"/>
                        </a:rPr>
                        <a:t>که از روشها ، بدون آگاهی صحیح استفاده کرده است!!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15</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عمده دلایل زوجهای جوان برای فرار از بچه دار شدن: عدم شناخت کافی از همسر و ترس از طلاق و جدایی، </a:t>
                      </a:r>
                      <a:endParaRPr lang="en-US" sz="1600" b="0" dirty="0">
                        <a:latin typeface="Calibri"/>
                        <a:ea typeface="Calibri"/>
                        <a:cs typeface="B Mitra" pitchFamily="2" charset="-78"/>
                      </a:endParaRPr>
                    </a:p>
                    <a:p>
                      <a:pPr algn="justLow" rtl="1">
                        <a:lnSpc>
                          <a:spcPct val="115000"/>
                        </a:lnSpc>
                        <a:spcAft>
                          <a:spcPts val="0"/>
                        </a:spcAft>
                        <a:buFont typeface="Arial" pitchFamily="34" charset="0"/>
                        <a:buChar char="•"/>
                      </a:pPr>
                      <a:r>
                        <a:rPr lang="fa-IR" sz="1600" b="0" dirty="0">
                          <a:latin typeface="Calibri"/>
                          <a:ea typeface="Calibri"/>
                          <a:cs typeface="B Mitra" pitchFamily="2" charset="-78"/>
                        </a:rPr>
                        <a:t>ترس از مسئولیت تربیت، نگرانی اقتصادی خرج و مخارج و دورشدن احساسی زن و مرد اعلام شده است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چرا وزارت بهداشت در کنار تنظیم خانواده برای فرار نکردن زوجین از بچه دار شدن کاری انجام نداده است؟</a:t>
                      </a:r>
                      <a:endParaRPr lang="en-US" sz="1600" b="0" dirty="0">
                        <a:latin typeface="Calibri"/>
                        <a:ea typeface="Calibri"/>
                        <a:cs typeface="B Mitra" pitchFamily="2" charset="-78"/>
                      </a:endParaRPr>
                    </a:p>
                    <a:p>
                      <a:pPr algn="justLow" rtl="1">
                        <a:lnSpc>
                          <a:spcPct val="115000"/>
                        </a:lnSpc>
                        <a:spcAft>
                          <a:spcPts val="0"/>
                        </a:spcAft>
                        <a:buFont typeface="Arial" pitchFamily="34" charset="0"/>
                        <a:buChar char="•"/>
                      </a:pPr>
                      <a:r>
                        <a:rPr lang="fa-IR" sz="1600" b="0" dirty="0">
                          <a:latin typeface="Calibri"/>
                          <a:ea typeface="Calibri"/>
                          <a:cs typeface="B Mitra" pitchFamily="2" charset="-78"/>
                        </a:rPr>
                        <a:t>و در حقیقت با اصرار به افراد برای استفاده از روشهای پیشگیری جهت کاهش جمعیت، آنها را به این باور رسانده است که بچه دست و پاگیر </a:t>
                      </a:r>
                      <a:r>
                        <a:rPr lang="fa-IR" sz="1600" b="0" dirty="0" smtClean="0">
                          <a:latin typeface="Calibri"/>
                          <a:ea typeface="Calibri"/>
                          <a:cs typeface="B Mitra" pitchFamily="2" charset="-78"/>
                        </a:rPr>
                        <a:t>است، </a:t>
                      </a:r>
                      <a:r>
                        <a:rPr lang="fa-IR" sz="1600" b="0" dirty="0">
                          <a:latin typeface="Calibri"/>
                          <a:ea typeface="Calibri"/>
                          <a:cs typeface="B Mitra" pitchFamily="2" charset="-78"/>
                        </a:rPr>
                        <a:t>شاید طلاق و </a:t>
                      </a:r>
                      <a:r>
                        <a:rPr lang="fa-IR" sz="1600" b="0" dirty="0" smtClean="0">
                          <a:latin typeface="Calibri"/>
                          <a:ea typeface="Calibri"/>
                          <a:cs typeface="B Mitra" pitchFamily="2" charset="-78"/>
                        </a:rPr>
                        <a:t>شايد...!!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A08E8C43-68F8-4728-90F2-738ACDDF4809}" type="slidenum">
              <a:rPr lang="en-US" smtClean="0"/>
              <a:pPr/>
              <a:t>154</a:t>
            </a:fld>
            <a:endParaRPr lang="en-US"/>
          </a:p>
        </p:txBody>
      </p:sp>
      <p:pic>
        <p:nvPicPr>
          <p:cNvPr id="7" name="Picture 6" descr="d.jpg"/>
          <p:cNvPicPr>
            <a:picLocks noChangeAspect="1"/>
          </p:cNvPicPr>
          <p:nvPr/>
        </p:nvPicPr>
        <p:blipFill>
          <a:blip r:embed="rId2"/>
          <a:stretch>
            <a:fillRect/>
          </a:stretch>
        </p:blipFill>
        <p:spPr>
          <a:xfrm>
            <a:off x="71438" y="-24"/>
            <a:ext cx="2857488" cy="685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994202" y="290926"/>
          <a:ext cx="5864487" cy="6420521"/>
        </p:xfrm>
        <a:graphic>
          <a:graphicData uri="http://schemas.openxmlformats.org/drawingml/2006/table">
            <a:tbl>
              <a:tblPr rtl="1"/>
              <a:tblGrid>
                <a:gridCol w="316925"/>
                <a:gridCol w="2532494"/>
                <a:gridCol w="3015068"/>
              </a:tblGrid>
              <a:tr h="315311">
                <a:tc gridSpan="3">
                  <a:txBody>
                    <a:bodyPr/>
                    <a:lstStyle/>
                    <a:p>
                      <a:pPr marL="0" marR="0" algn="ctr" rtl="1">
                        <a:lnSpc>
                          <a:spcPct val="115000"/>
                        </a:lnSpc>
                        <a:spcBef>
                          <a:spcPts val="0"/>
                        </a:spcBef>
                        <a:spcAft>
                          <a:spcPts val="1000"/>
                        </a:spcAft>
                      </a:pPr>
                      <a:r>
                        <a:rPr kumimoji="0" lang="fa-IR" sz="2000" b="1" kern="1200" dirty="0" smtClean="0">
                          <a:solidFill>
                            <a:schemeClr val="tx1"/>
                          </a:solidFill>
                          <a:latin typeface="+mn-lt"/>
                          <a:ea typeface="+mn-ea"/>
                          <a:cs typeface="B Titr" pitchFamily="2" charset="-78"/>
                        </a:rPr>
                        <a:t>دستورالعمل باروري سالم</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16</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این یک باور غلط است که اگر در سنین بالا ازدواج می کنند باید بلافاصله بچه دار شوند زیرا اول باید از تداوم رابطه مطمئن شده و بعد مرحله جدیدی را آغاز کنند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a:latin typeface="Calibri"/>
                          <a:ea typeface="Calibri"/>
                          <a:cs typeface="B Mitra" pitchFamily="2" charset="-78"/>
                        </a:rPr>
                        <a:t>در این صورت پس شناخت قبل از ازدواج و انتخاب آگاهانه همسر در ازدواج کردن چه جایگاهی دارد ؟ که پس از ازدواج باید برای تداوم رابطه فکر شود </a:t>
                      </a:r>
                      <a:endParaRPr lang="en-US" sz="1600" b="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17</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همانطور که در قبل بیان شد زنان در بین سنین 20 تا 24 سالگی بالاترین قابلیت باروری را دارند و با افزایش سن احتمال بچه دار شدن آنها کاهش می یابد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در قبل  گفته شد 20 تا 30 سال حالا گفته می شود 20 تا 24 سال یعنی اینکه با وجود اینکه سن ازدواج بالا رفته همینطور دامنه امکان باروری کاهش خواهد یافت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18</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گام دوم:  از برنامه ریزی برای فرزندآوری</a:t>
                      </a:r>
                      <a:endParaRPr lang="en-US" sz="1600" b="0" dirty="0">
                        <a:latin typeface="Calibri"/>
                        <a:ea typeface="Calibri"/>
                        <a:cs typeface="B Mitra" pitchFamily="2" charset="-78"/>
                      </a:endParaRPr>
                    </a:p>
                    <a:p>
                      <a:pPr algn="justLow" rtl="1">
                        <a:lnSpc>
                          <a:spcPct val="115000"/>
                        </a:lnSpc>
                        <a:spcAft>
                          <a:spcPts val="0"/>
                        </a:spcAft>
                        <a:buFont typeface="Arial" pitchFamily="34" charset="0"/>
                        <a:buChar char="•"/>
                      </a:pPr>
                      <a:r>
                        <a:rPr lang="fa-IR" sz="1600" b="0" dirty="0">
                          <a:latin typeface="Calibri"/>
                          <a:ea typeface="Calibri"/>
                          <a:cs typeface="B Mitra" pitchFamily="2" charset="-78"/>
                        </a:rPr>
                        <a:t>جلسات گروهی – پیگیری رابطین به درب  منزل یا پیگیری تلفنی</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امید است که این گام </a:t>
                      </a:r>
                      <a:r>
                        <a:rPr lang="fa-IR" sz="1600" b="0" u="none" dirty="0">
                          <a:latin typeface="Calibri"/>
                          <a:ea typeface="Calibri"/>
                          <a:cs typeface="B Mitra" pitchFamily="2" charset="-78"/>
                        </a:rPr>
                        <a:t>به</a:t>
                      </a:r>
                      <a:r>
                        <a:rPr lang="fa-IR" sz="1600" b="1" u="none" dirty="0">
                          <a:latin typeface="Calibri"/>
                          <a:ea typeface="Calibri"/>
                          <a:cs typeface="B Mitra" pitchFamily="2" charset="-78"/>
                        </a:rPr>
                        <a:t> عدم </a:t>
                      </a:r>
                      <a:r>
                        <a:rPr lang="fa-IR" sz="1600" b="0" dirty="0">
                          <a:latin typeface="Calibri"/>
                          <a:ea typeface="Calibri"/>
                          <a:cs typeface="B Mitra" pitchFamily="2" charset="-78"/>
                        </a:rPr>
                        <a:t>فرزندآوری و استفاده از روشهای پیشگیری از بارداری ختم نشود ، مانند کار رابطین در گذشته (باید حتما دستورالعمل و شرح وظایف بهورزان اصلاح گردد)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19</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گام سوم: بررسی وضعیت اقتصادی زوجین</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a:latin typeface="Calibri"/>
                          <a:ea typeface="Calibri"/>
                          <a:cs typeface="B Mitra" pitchFamily="2" charset="-78"/>
                        </a:rPr>
                        <a:t>چرا باید وضعیت اقتصادی زوجین قبل از وضعیت جسمانی پایش شود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20</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buFont typeface="Arial" pitchFamily="34" charset="0"/>
                        <a:buChar char="•"/>
                      </a:pPr>
                      <a:r>
                        <a:rPr lang="fa-IR" sz="1600" b="0" dirty="0">
                          <a:latin typeface="Calibri"/>
                          <a:ea typeface="Calibri"/>
                          <a:cs typeface="B Mitra" pitchFamily="2" charset="-78"/>
                        </a:rPr>
                        <a:t>در سنجش آگاهی پرسنل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buFont typeface="Arial" pitchFamily="34" charset="0"/>
                        <a:buChar char="•"/>
                      </a:pPr>
                      <a:r>
                        <a:rPr lang="fa-IR" sz="1600" b="0" dirty="0">
                          <a:latin typeface="Calibri"/>
                          <a:ea typeface="Calibri"/>
                          <a:cs typeface="B Mitra" pitchFamily="2" charset="-78"/>
                        </a:rPr>
                        <a:t>به دلیل برخی تناقضات موجود در مجموعه نوشته شده آگاهی متفاوت خواهد بود و حتما باید برای پرسنل جواب دیکته شود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21</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buFont typeface="Arial" pitchFamily="34" charset="0"/>
                        <a:buChar char="•"/>
                      </a:pPr>
                      <a:r>
                        <a:rPr lang="fa-IR" sz="1600" b="0" dirty="0">
                          <a:latin typeface="Calibri"/>
                          <a:ea typeface="Calibri"/>
                          <a:cs typeface="B Mitra" pitchFamily="2" charset="-78"/>
                        </a:rPr>
                        <a:t>سوالات پیش و پس آزمون</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buFont typeface="Arial" pitchFamily="34" charset="0"/>
                        <a:buChar char="•"/>
                      </a:pPr>
                      <a:r>
                        <a:rPr lang="fa-IR" sz="1600" b="0" dirty="0">
                          <a:latin typeface="Calibri"/>
                          <a:ea typeface="Calibri"/>
                          <a:cs typeface="B Mitra" pitchFamily="2" charset="-78"/>
                        </a:rPr>
                        <a:t>جوابها طوری طراحی شده که هدف نهایی از آموزش حتما استخراج شود و از نکات مهم آن 20 تا 30 سال برای سن مناسب باروری 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A08E8C43-68F8-4728-90F2-738ACDDF4809}" type="slidenum">
              <a:rPr lang="en-US" smtClean="0"/>
              <a:pPr/>
              <a:t>155</a:t>
            </a:fld>
            <a:endParaRPr lang="en-US"/>
          </a:p>
        </p:txBody>
      </p:sp>
      <p:pic>
        <p:nvPicPr>
          <p:cNvPr id="7" name="Picture 6" descr="d.jpg"/>
          <p:cNvPicPr>
            <a:picLocks noChangeAspect="1"/>
          </p:cNvPicPr>
          <p:nvPr/>
        </p:nvPicPr>
        <p:blipFill>
          <a:blip r:embed="rId2"/>
          <a:stretch>
            <a:fillRect/>
          </a:stretch>
        </p:blipFill>
        <p:spPr>
          <a:xfrm>
            <a:off x="71438" y="-24"/>
            <a:ext cx="2571736" cy="685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422" y="357174"/>
            <a:ext cx="6429420" cy="1143000"/>
          </a:xfrm>
        </p:spPr>
        <p:style>
          <a:lnRef idx="1">
            <a:schemeClr val="accent6"/>
          </a:lnRef>
          <a:fillRef idx="2">
            <a:schemeClr val="accent6"/>
          </a:fillRef>
          <a:effectRef idx="1">
            <a:schemeClr val="accent6"/>
          </a:effectRef>
          <a:fontRef idx="minor">
            <a:schemeClr val="dk1"/>
          </a:fontRef>
        </p:style>
        <p:txBody>
          <a:bodyPr>
            <a:normAutofit/>
          </a:bodyPr>
          <a:lstStyle/>
          <a:p>
            <a:pPr algn="ctr" rtl="1"/>
            <a:r>
              <a:rPr lang="fa-IR" sz="4000" dirty="0" smtClean="0">
                <a:cs typeface="B Titr" pitchFamily="2" charset="-78"/>
              </a:rPr>
              <a:t>دانشگاه علوم پزشكي قزوين</a:t>
            </a:r>
            <a:endParaRPr lang="en-US" sz="4000" dirty="0">
              <a:cs typeface="B Titr" pitchFamily="2" charset="-78"/>
            </a:endParaRPr>
          </a:p>
        </p:txBody>
      </p:sp>
      <p:graphicFrame>
        <p:nvGraphicFramePr>
          <p:cNvPr id="6" name="Table 5"/>
          <p:cNvGraphicFramePr>
            <a:graphicFrameLocks noGrp="1"/>
          </p:cNvGraphicFramePr>
          <p:nvPr/>
        </p:nvGraphicFramePr>
        <p:xfrm>
          <a:off x="2285984" y="1855294"/>
          <a:ext cx="6590449" cy="4359788"/>
        </p:xfrm>
        <a:graphic>
          <a:graphicData uri="http://schemas.openxmlformats.org/drawingml/2006/table">
            <a:tbl>
              <a:tblPr rtl="1"/>
              <a:tblGrid>
                <a:gridCol w="429448"/>
                <a:gridCol w="4256682"/>
                <a:gridCol w="1904319"/>
              </a:tblGrid>
              <a:tr h="142444">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گروه سلامت خانواده و جمعيت- برنامه باروري سالم</a:t>
                      </a:r>
                      <a:endParaRPr lang="en-US" sz="2000" dirty="0">
                        <a:latin typeface="Calibri"/>
                        <a:ea typeface="Calibri"/>
                        <a:cs typeface="B Titr"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398912">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8552">
                <a:tc>
                  <a:txBody>
                    <a:bodyPr/>
                    <a:lstStyle/>
                    <a:p>
                      <a:pPr marL="0" marR="0" algn="ctr" rtl="1">
                        <a:lnSpc>
                          <a:spcPct val="115000"/>
                        </a:lnSpc>
                        <a:spcBef>
                          <a:spcPts val="0"/>
                        </a:spcBef>
                        <a:spcAft>
                          <a:spcPts val="1000"/>
                        </a:spcAft>
                      </a:pPr>
                      <a:r>
                        <a:rPr lang="fa-IR" sz="1600" dirty="0">
                          <a:latin typeface="Agency FB"/>
                          <a:ea typeface="Calibri"/>
                          <a:cs typeface="B Mitra" pitchFamily="2" charset="-78"/>
                        </a:rPr>
                        <a:t>1</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b="1" dirty="0">
                          <a:latin typeface="Calibri"/>
                          <a:ea typeface="Calibri"/>
                          <a:cs typeface="B Mitra" pitchFamily="2" charset="-78"/>
                        </a:rPr>
                        <a:t>هدف این برنامه: </a:t>
                      </a:r>
                      <a:endParaRPr lang="en-US" sz="1600" b="1" dirty="0">
                        <a:latin typeface="Calibri"/>
                        <a:ea typeface="Calibri"/>
                        <a:cs typeface="B Mitra" pitchFamily="2" charset="-78"/>
                      </a:endParaRPr>
                    </a:p>
                    <a:p>
                      <a:pPr marL="342900" marR="0" lvl="0" indent="-342900" algn="just" rtl="1">
                        <a:lnSpc>
                          <a:spcPct val="115000"/>
                        </a:lnSpc>
                        <a:spcBef>
                          <a:spcPts val="0"/>
                        </a:spcBef>
                        <a:spcAft>
                          <a:spcPts val="0"/>
                        </a:spcAft>
                        <a:buFont typeface="+mj-lt"/>
                        <a:buAutoNum type="arabicPeriod"/>
                      </a:pPr>
                      <a:r>
                        <a:rPr lang="fa-IR" sz="1600" dirty="0">
                          <a:latin typeface="Calibri"/>
                          <a:ea typeface="Calibri"/>
                          <a:cs typeface="B Mitra" pitchFamily="2" charset="-78"/>
                        </a:rPr>
                        <a:t>ارتقاء نرخ باروری کلی در شهرستانهای با نرخ باروری در حد جایگزینی یا کمتراز حد جایگزینی علاوه بر حفظ و ارتقاء شاخصهای کاهش مرگ و میر مادر و کودک با آموزش، اجرای برنامه های تشویقی و </a:t>
                      </a:r>
                      <a:r>
                        <a:rPr lang="fa-IR" sz="1600" b="1" u="none" dirty="0">
                          <a:latin typeface="Calibri"/>
                          <a:ea typeface="Calibri"/>
                          <a:cs typeface="B Mitra" pitchFamily="2" charset="-78"/>
                        </a:rPr>
                        <a:t>ارائه خدمات در راستای افزایش بارداری های آگاهانه و برنامه ریزی شده با فاصله گذاری متناسب به مادران در سنین بارداری مناسب(35- 18 سال) </a:t>
                      </a:r>
                      <a:endParaRPr lang="en-US" sz="1600" b="1" u="none" dirty="0">
                        <a:latin typeface="Calibri"/>
                        <a:ea typeface="Calibri"/>
                        <a:cs typeface="B Mitra" pitchFamily="2" charset="-78"/>
                      </a:endParaRPr>
                    </a:p>
                    <a:p>
                      <a:pPr marL="342900" marR="0" lvl="0" indent="-342900" algn="just" rtl="1">
                        <a:lnSpc>
                          <a:spcPct val="115000"/>
                        </a:lnSpc>
                        <a:spcBef>
                          <a:spcPts val="0"/>
                        </a:spcBef>
                        <a:spcAft>
                          <a:spcPts val="0"/>
                        </a:spcAft>
                        <a:buFont typeface="+mj-lt"/>
                        <a:buAutoNum type="arabicPeriod"/>
                      </a:pPr>
                      <a:r>
                        <a:rPr lang="fa-IR" sz="1600" u="none" dirty="0">
                          <a:latin typeface="Calibri"/>
                          <a:ea typeface="Calibri"/>
                          <a:cs typeface="B Mitra" pitchFamily="2" charset="-78"/>
                        </a:rPr>
                        <a:t>  ارتقاء شاخص های سلامت مادر و کودک  با برنامه ریزی آموزشی و ارائه خدمات و افزایش آگاهی</a:t>
                      </a:r>
                      <a:r>
                        <a:rPr lang="en-US" sz="1600" u="none" dirty="0">
                          <a:latin typeface="Calibri"/>
                          <a:ea typeface="Calibri"/>
                          <a:cs typeface="B Mitra" pitchFamily="2" charset="-78"/>
                        </a:rPr>
                        <a:t>  </a:t>
                      </a:r>
                      <a:r>
                        <a:rPr lang="fa-IR" sz="1600" u="none" dirty="0">
                          <a:latin typeface="Calibri"/>
                          <a:ea typeface="Calibri"/>
                          <a:cs typeface="B Mitra" pitchFamily="2" charset="-78"/>
                        </a:rPr>
                        <a:t>خانواده ها در راستای </a:t>
                      </a:r>
                      <a:r>
                        <a:rPr lang="fa-IR" sz="1600" b="1" u="none" dirty="0">
                          <a:latin typeface="Calibri"/>
                          <a:ea typeface="Calibri"/>
                          <a:cs typeface="B Mitra" pitchFamily="2" charset="-78"/>
                        </a:rPr>
                        <a:t>پیشگیری از بارداری های پرخطر  </a:t>
                      </a:r>
                      <a:endParaRPr lang="en-US" sz="1600" u="none" dirty="0">
                        <a:latin typeface="Calibri"/>
                        <a:ea typeface="Calibri"/>
                        <a:cs typeface="B Mitra" pitchFamily="2" charset="-78"/>
                      </a:endParaRPr>
                    </a:p>
                    <a:p>
                      <a:pPr marL="342900" marR="0" lvl="0" indent="-342900" algn="just" rtl="1">
                        <a:lnSpc>
                          <a:spcPct val="115000"/>
                        </a:lnSpc>
                        <a:spcBef>
                          <a:spcPts val="0"/>
                        </a:spcBef>
                        <a:spcAft>
                          <a:spcPts val="0"/>
                        </a:spcAft>
                        <a:buFont typeface="+mj-lt"/>
                        <a:buAutoNum type="arabicPeriod"/>
                      </a:pPr>
                      <a:r>
                        <a:rPr lang="fa-IR" sz="1600" u="none" dirty="0">
                          <a:latin typeface="Calibri"/>
                          <a:ea typeface="Calibri"/>
                          <a:cs typeface="B Mitra" pitchFamily="2" charset="-78"/>
                        </a:rPr>
                        <a:t>تحکیم بنیان خانواده ها و فرزند آوری سالم با درنظ</a:t>
                      </a:r>
                      <a:r>
                        <a:rPr lang="fa-IR" sz="1600" dirty="0">
                          <a:latin typeface="Calibri"/>
                          <a:ea typeface="Calibri"/>
                          <a:cs typeface="B Mitra" pitchFamily="2" charset="-78"/>
                        </a:rPr>
                        <a:t>ر گرفتن ساز و کار مناسب برای آموزش های قبل، حین و پس از ازدواج . </a:t>
                      </a:r>
                      <a:endParaRPr lang="en-US" sz="1600" dirty="0">
                        <a:latin typeface="Calibri"/>
                        <a:ea typeface="Calibri"/>
                        <a:cs typeface="B Mitra" pitchFamily="2" charset="-78"/>
                      </a:endParaRPr>
                    </a:p>
                    <a:p>
                      <a:pPr marL="228600" marR="0" algn="just" rtl="1">
                        <a:lnSpc>
                          <a:spcPct val="115000"/>
                        </a:lnSpc>
                        <a:spcBef>
                          <a:spcPts val="0"/>
                        </a:spcBef>
                        <a:spcAft>
                          <a:spcPts val="0"/>
                        </a:spcAft>
                      </a:pPr>
                      <a:r>
                        <a:rPr lang="fa-IR" sz="1600" dirty="0">
                          <a:latin typeface="Calibri"/>
                          <a:ea typeface="Calibri"/>
                          <a:cs typeface="B Mitra" pitchFamily="2" charset="-78"/>
                        </a:rPr>
                        <a:t>4- فراهم آوردن تسهیلات مناسب برای زوجین نابارور</a:t>
                      </a:r>
                      <a:r>
                        <a:rPr lang="en-US" sz="1600" dirty="0">
                          <a:latin typeface="Calibri"/>
                          <a:ea typeface="Calibri"/>
                          <a:cs typeface="B Mitra" pitchFamily="2" charset="-78"/>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a:latin typeface="Calibri"/>
                          <a:ea typeface="Calibri"/>
                          <a:cs typeface="B Mitra" pitchFamily="2" charset="-78"/>
                        </a:rPr>
                        <a:t>با ملاحظه اهداف برنامه باروری سالم دانشگاه علوم پزشکی، آنچه که بیش از همه مشهود است اجرای همان قانون تنظیم خانواده سال 72 می باشد که نتیجه آن همان کنترل شدید جمعیت! می باشد و با توجه به تغییر سیاست های جمعیتی کشور، هیچ نشانی از تغیییر رویکرد و یا اهداف دیده نمی شود.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A08E8C43-68F8-4728-90F2-738ACDDF4809}" type="slidenum">
              <a:rPr lang="en-US" smtClean="0"/>
              <a:pPr/>
              <a:t>156</a:t>
            </a:fld>
            <a:endParaRPr lang="en-US"/>
          </a:p>
        </p:txBody>
      </p:sp>
      <p:pic>
        <p:nvPicPr>
          <p:cNvPr id="7171" name="Picture 3"/>
          <p:cNvPicPr>
            <a:picLocks noChangeAspect="1" noChangeArrowheads="1"/>
          </p:cNvPicPr>
          <p:nvPr/>
        </p:nvPicPr>
        <p:blipFill>
          <a:blip r:embed="rId2"/>
          <a:srcRect/>
          <a:stretch>
            <a:fillRect/>
          </a:stretch>
        </p:blipFill>
        <p:spPr bwMode="auto">
          <a:xfrm>
            <a:off x="0" y="3357537"/>
            <a:ext cx="2071670" cy="3500463"/>
          </a:xfrm>
          <a:prstGeom prst="rect">
            <a:avLst/>
          </a:prstGeom>
          <a:noFill/>
          <a:ln w="9525">
            <a:noFill/>
            <a:miter lim="800000"/>
            <a:headEnd/>
            <a:tailEnd/>
          </a:ln>
          <a:effectLst/>
        </p:spPr>
      </p:pic>
      <p:pic>
        <p:nvPicPr>
          <p:cNvPr id="7" name="Picture 3"/>
          <p:cNvPicPr>
            <a:picLocks noChangeAspect="1" noChangeArrowheads="1"/>
          </p:cNvPicPr>
          <p:nvPr/>
        </p:nvPicPr>
        <p:blipFill>
          <a:blip r:embed="rId2"/>
          <a:srcRect/>
          <a:stretch>
            <a:fillRect/>
          </a:stretch>
        </p:blipFill>
        <p:spPr bwMode="auto">
          <a:xfrm>
            <a:off x="0" y="0"/>
            <a:ext cx="2071670" cy="35004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214547" y="433069"/>
          <a:ext cx="6715172" cy="5981324"/>
        </p:xfrm>
        <a:graphic>
          <a:graphicData uri="http://schemas.openxmlformats.org/drawingml/2006/table">
            <a:tbl>
              <a:tblPr rtl="1"/>
              <a:tblGrid>
                <a:gridCol w="437575"/>
                <a:gridCol w="3775989"/>
                <a:gridCol w="2501608"/>
              </a:tblGrid>
              <a:tr h="142444">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گروه سلامت خانواده و جمعيت- برنامه باروري سالم</a:t>
                      </a:r>
                      <a:endParaRPr lang="en-US" sz="2000" dirty="0">
                        <a:latin typeface="Calibri"/>
                        <a:ea typeface="Calibri"/>
                        <a:cs typeface="B Titr"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398912">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68">
                <a:tc>
                  <a:txBody>
                    <a:bodyPr/>
                    <a:lstStyle/>
                    <a:p>
                      <a:pPr marL="0" marR="0" algn="ctr" rtl="1">
                        <a:lnSpc>
                          <a:spcPct val="115000"/>
                        </a:lnSpc>
                        <a:spcBef>
                          <a:spcPts val="0"/>
                        </a:spcBef>
                        <a:spcAft>
                          <a:spcPts val="1000"/>
                        </a:spcAft>
                      </a:pPr>
                      <a:r>
                        <a:rPr lang="fa-IR" sz="1600" dirty="0">
                          <a:latin typeface="Agency FB"/>
                          <a:ea typeface="Calibri"/>
                          <a:cs typeface="B Mitra" pitchFamily="2" charset="-78"/>
                        </a:rPr>
                        <a:t>2</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Calibri"/>
                          <a:cs typeface="B Mitra" pitchFamily="2" charset="-78"/>
                        </a:rPr>
                        <a:t>اجرای </a:t>
                      </a:r>
                      <a:r>
                        <a:rPr lang="fa-IR" sz="1600" dirty="0">
                          <a:latin typeface="Calibri"/>
                          <a:ea typeface="Calibri"/>
                          <a:cs typeface="B Mitra" pitchFamily="2" charset="-78"/>
                        </a:rPr>
                        <a:t>برنامه </a:t>
                      </a:r>
                      <a:r>
                        <a:rPr lang="fa-IR" sz="1600" dirty="0" smtClean="0">
                          <a:latin typeface="Calibri"/>
                          <a:ea typeface="Calibri"/>
                          <a:cs typeface="B Mitra" pitchFamily="2" charset="-78"/>
                        </a:rPr>
                        <a:t>مداخله‌ای (استانی</a:t>
                      </a:r>
                      <a:r>
                        <a:rPr lang="fa-IR" sz="1600" dirty="0">
                          <a:latin typeface="Calibri"/>
                          <a:ea typeface="Calibri"/>
                          <a:cs typeface="B Mitra" pitchFamily="2" charset="-78"/>
                        </a:rPr>
                        <a:t>) کاهش حاملگی ناخواسته از سال 82 و ادامه آن در سال های بعد ( با هدف ارتقاء سلامت زنان در سنین باروری و نیز تامین سلامت کودکان و جامعه)</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Calibri"/>
                          <a:cs typeface="B Mitra" pitchFamily="2" charset="-78"/>
                        </a:rPr>
                        <a:t>آنچه </a:t>
                      </a:r>
                      <a:r>
                        <a:rPr lang="fa-IR" sz="1600" dirty="0">
                          <a:latin typeface="Calibri"/>
                          <a:ea typeface="Calibri"/>
                          <a:cs typeface="B Mitra" pitchFamily="2" charset="-78"/>
                        </a:rPr>
                        <a:t>که تحت عنوان کاهش حاملگی ناخواسته اجرا می شود عملا همان برنامه پیشگیری از بارداری </a:t>
                      </a:r>
                      <a:r>
                        <a:rPr lang="fa-IR" sz="1600" dirty="0" smtClean="0">
                          <a:latin typeface="Calibri"/>
                          <a:ea typeface="Calibri"/>
                          <a:cs typeface="B Mitra" pitchFamily="2" charset="-78"/>
                        </a:rPr>
                        <a:t>يا سقط و ختم حاملگي می </a:t>
                      </a:r>
                      <a:r>
                        <a:rPr lang="fa-IR" sz="1600" dirty="0">
                          <a:latin typeface="Calibri"/>
                          <a:ea typeface="Calibri"/>
                          <a:cs typeface="B Mitra" pitchFamily="2" charset="-78"/>
                        </a:rPr>
                        <a:t>باشد.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68">
                <a:tc>
                  <a:txBody>
                    <a:bodyPr/>
                    <a:lstStyle/>
                    <a:p>
                      <a:pPr marL="0" marR="0" algn="ctr" rtl="1">
                        <a:lnSpc>
                          <a:spcPct val="115000"/>
                        </a:lnSpc>
                        <a:spcBef>
                          <a:spcPts val="0"/>
                        </a:spcBef>
                        <a:spcAft>
                          <a:spcPts val="1000"/>
                        </a:spcAft>
                      </a:pPr>
                      <a:r>
                        <a:rPr lang="fa-IR" sz="1600" dirty="0" smtClean="0">
                          <a:latin typeface="Calibri"/>
                          <a:ea typeface="Calibri"/>
                          <a:cs typeface="B Mitra" pitchFamily="2" charset="-78"/>
                        </a:rPr>
                        <a:t>3</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buFont typeface="Arial" pitchFamily="34" charset="0"/>
                        <a:buChar char="•"/>
                      </a:pPr>
                      <a:r>
                        <a:rPr kumimoji="0" lang="fa-IR" sz="1600" kern="1200" dirty="0" smtClean="0">
                          <a:solidFill>
                            <a:schemeClr val="tx1"/>
                          </a:solidFill>
                          <a:latin typeface="+mn-lt"/>
                          <a:ea typeface="+mn-ea"/>
                          <a:cs typeface="B Mitra" pitchFamily="2" charset="-78"/>
                        </a:rPr>
                        <a:t>اجرای برنامه مداخله ای (استانی) افزایش اگاهی پرسنل ارائه دهنده خدمت تنظیم خانواده در زمینه دستورالعملهای روشهای پیشگیری از بارداری از سال 86 و ادامه ان در سالهای بعد:</a:t>
                      </a:r>
                      <a:endParaRPr kumimoji="0" lang="en-US" sz="1600" kern="1200" dirty="0" smtClean="0">
                        <a:solidFill>
                          <a:schemeClr val="tx1"/>
                        </a:solidFill>
                        <a:latin typeface="+mn-lt"/>
                        <a:ea typeface="+mn-ea"/>
                        <a:cs typeface="B Mitra" pitchFamily="2" charset="-78"/>
                      </a:endParaRPr>
                    </a:p>
                    <a:p>
                      <a:pPr lvl="0" algn="just" rtl="1"/>
                      <a:r>
                        <a:rPr kumimoji="0" lang="fa-IR" sz="1600" kern="1200" dirty="0" smtClean="0">
                          <a:solidFill>
                            <a:schemeClr val="tx1"/>
                          </a:solidFill>
                          <a:latin typeface="+mn-lt"/>
                          <a:ea typeface="+mn-ea"/>
                          <a:cs typeface="B Mitra" pitchFamily="2" charset="-78"/>
                        </a:rPr>
                        <a:t>اجرای آزمون نیازسنجی دستورالعملهای روشهای پیشگیری از بارداری از 658 نفر( 89.8 %) پرسنل ارائه دهنده خدمت تنظیم خانواده ( کارشناسان و کاردانهای بهداشت خانواده و مامایی و بهورزان) ، تحلیل نتایج و ارسال گزارش تحلیل به شهرستانها و اداره کل تنظیم خانواده</a:t>
                      </a:r>
                      <a:endParaRPr kumimoji="0" lang="en-US" sz="1600" kern="1200" dirty="0" smtClean="0">
                        <a:solidFill>
                          <a:schemeClr val="tx1"/>
                        </a:solidFill>
                        <a:latin typeface="+mn-lt"/>
                        <a:ea typeface="+mn-ea"/>
                        <a:cs typeface="B Mitra" pitchFamily="2" charset="-78"/>
                      </a:endParaRPr>
                    </a:p>
                    <a:p>
                      <a:pPr lvl="0" algn="just" rtl="1"/>
                      <a:r>
                        <a:rPr kumimoji="0" lang="fa-IR" sz="1600" kern="1200" dirty="0" smtClean="0">
                          <a:solidFill>
                            <a:schemeClr val="tx1"/>
                          </a:solidFill>
                          <a:latin typeface="+mn-lt"/>
                          <a:ea typeface="+mn-ea"/>
                          <a:cs typeface="B Mitra" pitchFamily="2" charset="-78"/>
                        </a:rPr>
                        <a:t>تدوین جزوه آموزشی مرجع سریع یادگیری دستورالعمل روشهای پيشگیری از بارداری در سال 87 توسط کارشناس تنظیم خانواده استان تحت نظر مدیر گروه واحد بهداشت خانواده</a:t>
                      </a:r>
                      <a:endParaRPr kumimoji="0" lang="en-US" sz="1600" kern="1200" dirty="0" smtClean="0">
                        <a:solidFill>
                          <a:schemeClr val="tx1"/>
                        </a:solidFill>
                        <a:latin typeface="+mn-lt"/>
                        <a:ea typeface="+mn-ea"/>
                        <a:cs typeface="B Mitra" pitchFamily="2" charset="-78"/>
                      </a:endParaRPr>
                    </a:p>
                    <a:p>
                      <a:pPr lvl="0" algn="just" rtl="1"/>
                      <a:r>
                        <a:rPr kumimoji="0" lang="fa-IR" sz="1600" kern="1200" dirty="0" smtClean="0">
                          <a:solidFill>
                            <a:schemeClr val="tx1"/>
                          </a:solidFill>
                          <a:latin typeface="+mn-lt"/>
                          <a:ea typeface="+mn-ea"/>
                          <a:cs typeface="B Mitra" pitchFamily="2" charset="-78"/>
                        </a:rPr>
                        <a:t>برگزاری آزمون مجدد از 714 نفر ارائه دهندگان خدمت تنظیم خانواده در اسفندماه 87: افزایش میانگین نمرات از 50% به 74%</a:t>
                      </a:r>
                      <a:endParaRPr kumimoji="0" lang="en-US" sz="1600" kern="1200" dirty="0" smtClean="0">
                        <a:solidFill>
                          <a:schemeClr val="tx1"/>
                        </a:solidFill>
                        <a:latin typeface="+mn-lt"/>
                        <a:ea typeface="+mn-ea"/>
                        <a:cs typeface="B Mitra" pitchFamily="2" charset="-78"/>
                      </a:endParaRPr>
                    </a:p>
                    <a:p>
                      <a:pPr algn="just" rtl="1"/>
                      <a:r>
                        <a:rPr kumimoji="0" lang="fa-IR" sz="1600" kern="1200" dirty="0" smtClean="0">
                          <a:solidFill>
                            <a:schemeClr val="tx1"/>
                          </a:solidFill>
                          <a:latin typeface="+mn-lt"/>
                          <a:ea typeface="+mn-ea"/>
                          <a:cs typeface="B Mitra" pitchFamily="2" charset="-78"/>
                        </a:rPr>
                        <a:t>نظرسنجی از 714 نفر پرسنل ارائه دهنده خدمات تنظیم خانواده در مورد رضایت آنها از بوکلت مرجع سریع دستوالعملهای روشهای پیشگیری ( تهیه شده در گروه سلامت خانواده و جمعیت استان سال 87) و تجزیه و تحلیل نتایج نظرسنجی</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kumimoji="0" lang="fa-IR" sz="1600" kern="1200" dirty="0" smtClean="0">
                          <a:solidFill>
                            <a:schemeClr val="tx1"/>
                          </a:solidFill>
                          <a:latin typeface="+mn-lt"/>
                          <a:ea typeface="+mn-ea"/>
                          <a:cs typeface="B Mitra" pitchFamily="2" charset="-78"/>
                        </a:rPr>
                        <a:t>تمام این برنامه های مداخله ای در جهت پیشگیری از بارداری است و هیچ نشانی از آموزش  پرسنل ارائه دهنده خدمات در جهت </a:t>
                      </a:r>
                      <a:r>
                        <a:rPr kumimoji="0" lang="fa-IR" sz="1600" b="1" kern="1200" dirty="0" smtClean="0">
                          <a:solidFill>
                            <a:schemeClr val="tx1"/>
                          </a:solidFill>
                          <a:latin typeface="+mn-lt"/>
                          <a:ea typeface="+mn-ea"/>
                          <a:cs typeface="B Mitra" pitchFamily="2" charset="-78"/>
                        </a:rPr>
                        <a:t>ارائه کمک بهتر و بهینه تر برای گذراندن سالم دوران بارداری</a:t>
                      </a:r>
                      <a:r>
                        <a:rPr kumimoji="0" lang="fa-IR" sz="1600" kern="1200" dirty="0" smtClean="0">
                          <a:solidFill>
                            <a:schemeClr val="tx1"/>
                          </a:solidFill>
                          <a:latin typeface="+mn-lt"/>
                          <a:ea typeface="+mn-ea"/>
                          <a:cs typeface="B Mitra" pitchFamily="2" charset="-78"/>
                        </a:rPr>
                        <a:t> نیست، به طوری که حتی الامکان مادر و جنین به سلامت این دوران را بگذرانند، نه اینکه آموزشها در جهتی باشد که حتی الامکان اصلا بارداری اتفاق نیفتد.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A08E8C43-68F8-4728-90F2-738ACDDF4809}" type="slidenum">
              <a:rPr lang="en-US" smtClean="0"/>
              <a:pPr/>
              <a:t>157</a:t>
            </a:fld>
            <a:endParaRPr lang="en-US"/>
          </a:p>
        </p:txBody>
      </p:sp>
      <p:pic>
        <p:nvPicPr>
          <p:cNvPr id="7171" name="Picture 3"/>
          <p:cNvPicPr>
            <a:picLocks noChangeAspect="1" noChangeArrowheads="1"/>
          </p:cNvPicPr>
          <p:nvPr/>
        </p:nvPicPr>
        <p:blipFill>
          <a:blip r:embed="rId2"/>
          <a:srcRect/>
          <a:stretch>
            <a:fillRect/>
          </a:stretch>
        </p:blipFill>
        <p:spPr bwMode="auto">
          <a:xfrm>
            <a:off x="0" y="3357537"/>
            <a:ext cx="2071670" cy="3500463"/>
          </a:xfrm>
          <a:prstGeom prst="rect">
            <a:avLst/>
          </a:prstGeom>
          <a:noFill/>
          <a:ln w="9525">
            <a:noFill/>
            <a:miter lim="800000"/>
            <a:headEnd/>
            <a:tailEnd/>
          </a:ln>
          <a:effectLst/>
        </p:spPr>
      </p:pic>
      <p:pic>
        <p:nvPicPr>
          <p:cNvPr id="7" name="Picture 3"/>
          <p:cNvPicPr>
            <a:picLocks noChangeAspect="1" noChangeArrowheads="1"/>
          </p:cNvPicPr>
          <p:nvPr/>
        </p:nvPicPr>
        <p:blipFill>
          <a:blip r:embed="rId2"/>
          <a:srcRect/>
          <a:stretch>
            <a:fillRect/>
          </a:stretch>
        </p:blipFill>
        <p:spPr bwMode="auto">
          <a:xfrm>
            <a:off x="0" y="0"/>
            <a:ext cx="2071670" cy="35004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500297" y="214290"/>
          <a:ext cx="6357983" cy="6042284"/>
        </p:xfrm>
        <a:graphic>
          <a:graphicData uri="http://schemas.openxmlformats.org/drawingml/2006/table">
            <a:tbl>
              <a:tblPr rtl="1"/>
              <a:tblGrid>
                <a:gridCol w="484338"/>
                <a:gridCol w="2457008"/>
                <a:gridCol w="3416637"/>
              </a:tblGrid>
              <a:tr h="142444">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گروه سلامت خانواده و جمعيت- برنامه باروري سالم</a:t>
                      </a:r>
                      <a:endParaRPr lang="en-US" sz="2000" dirty="0">
                        <a:latin typeface="Calibri"/>
                        <a:ea typeface="Calibri"/>
                        <a:cs typeface="B Titr"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398912">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68">
                <a:tc>
                  <a:txBody>
                    <a:bodyPr/>
                    <a:lstStyle/>
                    <a:p>
                      <a:pPr marL="0" marR="0" algn="ctr" rtl="1">
                        <a:lnSpc>
                          <a:spcPct val="115000"/>
                        </a:lnSpc>
                        <a:spcBef>
                          <a:spcPts val="0"/>
                        </a:spcBef>
                        <a:spcAft>
                          <a:spcPts val="1000"/>
                        </a:spcAft>
                      </a:pPr>
                      <a:r>
                        <a:rPr lang="fa-IR" sz="1600" dirty="0" smtClean="0">
                          <a:latin typeface="Agency FB"/>
                          <a:ea typeface="Calibri"/>
                          <a:cs typeface="B Mitra" pitchFamily="2" charset="-78"/>
                        </a:rPr>
                        <a:t>4</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Calibri"/>
                          <a:cs typeface="B Mitra" pitchFamily="2" charset="-78"/>
                        </a:rPr>
                        <a:t>اجرای </a:t>
                      </a:r>
                      <a:r>
                        <a:rPr lang="fa-IR" sz="1600" dirty="0">
                          <a:latin typeface="Calibri"/>
                          <a:ea typeface="Calibri"/>
                          <a:cs typeface="B Mitra" pitchFamily="2" charset="-78"/>
                        </a:rPr>
                        <a:t>برنامه مداخله ای </a:t>
                      </a:r>
                      <a:r>
                        <a:rPr lang="fa-IR" sz="1600" dirty="0" smtClean="0">
                          <a:latin typeface="Calibri"/>
                          <a:ea typeface="Calibri"/>
                          <a:cs typeface="B Mitra" pitchFamily="2" charset="-78"/>
                        </a:rPr>
                        <a:t>(استانی</a:t>
                      </a:r>
                      <a:r>
                        <a:rPr lang="fa-IR" sz="1600" dirty="0">
                          <a:latin typeface="Calibri"/>
                          <a:ea typeface="Calibri"/>
                          <a:cs typeface="B Mitra" pitchFamily="2" charset="-78"/>
                        </a:rPr>
                        <a:t>) کاهش حاملگی های پرخطر</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a:latin typeface="Calibri"/>
                          <a:ea typeface="Calibri"/>
                          <a:cs typeface="B Mitra" pitchFamily="2" charset="-78"/>
                        </a:rPr>
                        <a:t>مهمترین اقدامی که وزارت بهداشت می بایست در مورد بارداری های پرخطر انجام دهد، آگاهی بخشی قبل از بارداری  و مدیریت افراد باردار دارای </a:t>
                      </a:r>
                      <a:r>
                        <a:rPr lang="fa-IR" sz="1600" dirty="0" smtClean="0">
                          <a:latin typeface="Calibri"/>
                          <a:ea typeface="Calibri"/>
                          <a:cs typeface="B Mitra" pitchFamily="2" charset="-78"/>
                        </a:rPr>
                        <a:t>بیماری‌های </a:t>
                      </a:r>
                      <a:r>
                        <a:rPr lang="fa-IR" sz="1600" dirty="0">
                          <a:latin typeface="Calibri"/>
                          <a:ea typeface="Calibri"/>
                          <a:cs typeface="B Mitra" pitchFamily="2" charset="-78"/>
                        </a:rPr>
                        <a:t>خاص پرخطر می باشد، چرا که بسیاری از این افراد بیمار در صورت مراقبت می توانند به سلامت فرزند خود را به دنیا بیاورند. بنابراین صرف جلوگیری و کاهش حاملگی های </a:t>
                      </a:r>
                      <a:r>
                        <a:rPr lang="fa-IR" sz="1600" dirty="0" smtClean="0">
                          <a:latin typeface="Calibri"/>
                          <a:ea typeface="Calibri"/>
                          <a:cs typeface="B Mitra" pitchFamily="2" charset="-78"/>
                        </a:rPr>
                        <a:t>پرخطر، </a:t>
                      </a:r>
                      <a:r>
                        <a:rPr lang="fa-IR" sz="1600" dirty="0">
                          <a:latin typeface="Calibri"/>
                          <a:ea typeface="Calibri"/>
                          <a:cs typeface="B Mitra" pitchFamily="2" charset="-78"/>
                        </a:rPr>
                        <a:t>کار مورد نظر نیست، بلکه </a:t>
                      </a:r>
                      <a:r>
                        <a:rPr lang="fa-IR" sz="1600" b="1" dirty="0">
                          <a:latin typeface="Calibri"/>
                          <a:ea typeface="Calibri"/>
                          <a:cs typeface="B Mitra" pitchFamily="2" charset="-78"/>
                        </a:rPr>
                        <a:t>مدیریت دلسوزانه و علمی این افراد </a:t>
                      </a:r>
                      <a:r>
                        <a:rPr lang="fa-IR" sz="1600" dirty="0">
                          <a:latin typeface="Calibri"/>
                          <a:ea typeface="Calibri"/>
                          <a:cs typeface="B Mitra" pitchFamily="2" charset="-78"/>
                        </a:rPr>
                        <a:t>مهم است که کمتر مشاهده می شود.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68">
                <a:tc>
                  <a:txBody>
                    <a:bodyPr/>
                    <a:lstStyle/>
                    <a:p>
                      <a:pPr marL="0" marR="0" algn="ctr" rtl="1">
                        <a:lnSpc>
                          <a:spcPct val="115000"/>
                        </a:lnSpc>
                        <a:spcBef>
                          <a:spcPts val="0"/>
                        </a:spcBef>
                        <a:spcAft>
                          <a:spcPts val="1000"/>
                        </a:spcAft>
                      </a:pPr>
                      <a:r>
                        <a:rPr lang="fa-IR" sz="1600" dirty="0" smtClean="0">
                          <a:latin typeface="Calibri"/>
                          <a:ea typeface="Calibri"/>
                          <a:cs typeface="B Mitra" pitchFamily="2" charset="-78"/>
                        </a:rPr>
                        <a:t>5</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Calibri"/>
                          <a:cs typeface="B Mitra" pitchFamily="2" charset="-78"/>
                        </a:rPr>
                        <a:t>تدوین </a:t>
                      </a:r>
                      <a:r>
                        <a:rPr lang="fa-IR" sz="1600" dirty="0">
                          <a:latin typeface="Calibri"/>
                          <a:ea typeface="Calibri"/>
                          <a:cs typeface="B Mitra" pitchFamily="2" charset="-78"/>
                        </a:rPr>
                        <a:t>کتاب جدید مرجع سریع یادگیری دستورالعملهای </a:t>
                      </a:r>
                      <a:r>
                        <a:rPr lang="fa-IR" sz="1600" dirty="0" smtClean="0">
                          <a:latin typeface="Calibri"/>
                          <a:ea typeface="Calibri"/>
                          <a:cs typeface="B Mitra" pitchFamily="2" charset="-78"/>
                        </a:rPr>
                        <a:t>روش‌های </a:t>
                      </a:r>
                      <a:r>
                        <a:rPr lang="fa-IR" sz="1600" dirty="0">
                          <a:latin typeface="Calibri"/>
                          <a:ea typeface="Calibri"/>
                          <a:cs typeface="B Mitra" pitchFamily="2" charset="-78"/>
                        </a:rPr>
                        <a:t>پیشگیری باملاحظه پیشنهادات ارائه شده در نظرسنجی انجام شده و چاپ کتاب به تعداد 2000 جلد و توزیع (در سال 91) به شهرستانها جهت تمامی پرسنل ارائه دهنده خدمت تنظیم خانواده تحت پوشش استان، ماماها و پزشکان بخش خصوصی استان، تمامی دانشگاهها و موسسات آموزشی استان،  دانشگاههای علوم پزشکی کشور و اداره تنظیم خانواده.</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a:latin typeface="Calibri"/>
                          <a:ea typeface="Calibri"/>
                          <a:cs typeface="B Mitra" pitchFamily="2" charset="-78"/>
                        </a:rPr>
                        <a:t>مانند مورد فوق</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A08E8C43-68F8-4728-90F2-738ACDDF4809}" type="slidenum">
              <a:rPr lang="en-US" smtClean="0"/>
              <a:pPr/>
              <a:t>158</a:t>
            </a:fld>
            <a:endParaRPr lang="en-US"/>
          </a:p>
        </p:txBody>
      </p:sp>
      <p:pic>
        <p:nvPicPr>
          <p:cNvPr id="7171" name="Picture 3"/>
          <p:cNvPicPr>
            <a:picLocks noChangeAspect="1" noChangeArrowheads="1"/>
          </p:cNvPicPr>
          <p:nvPr/>
        </p:nvPicPr>
        <p:blipFill>
          <a:blip r:embed="rId2"/>
          <a:srcRect/>
          <a:stretch>
            <a:fillRect/>
          </a:stretch>
        </p:blipFill>
        <p:spPr bwMode="auto">
          <a:xfrm>
            <a:off x="0" y="3357537"/>
            <a:ext cx="2071670" cy="3500463"/>
          </a:xfrm>
          <a:prstGeom prst="rect">
            <a:avLst/>
          </a:prstGeom>
          <a:noFill/>
          <a:ln w="9525">
            <a:noFill/>
            <a:miter lim="800000"/>
            <a:headEnd/>
            <a:tailEnd/>
          </a:ln>
          <a:effectLst/>
        </p:spPr>
      </p:pic>
      <p:pic>
        <p:nvPicPr>
          <p:cNvPr id="7" name="Picture 3"/>
          <p:cNvPicPr>
            <a:picLocks noChangeAspect="1" noChangeArrowheads="1"/>
          </p:cNvPicPr>
          <p:nvPr/>
        </p:nvPicPr>
        <p:blipFill>
          <a:blip r:embed="rId2"/>
          <a:srcRect/>
          <a:stretch>
            <a:fillRect/>
          </a:stretch>
        </p:blipFill>
        <p:spPr bwMode="auto">
          <a:xfrm>
            <a:off x="0" y="0"/>
            <a:ext cx="2071670" cy="35004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214547" y="433069"/>
          <a:ext cx="6715172" cy="5201036"/>
        </p:xfrm>
        <a:graphic>
          <a:graphicData uri="http://schemas.openxmlformats.org/drawingml/2006/table">
            <a:tbl>
              <a:tblPr rtl="1"/>
              <a:tblGrid>
                <a:gridCol w="437575"/>
                <a:gridCol w="4262190"/>
                <a:gridCol w="2015407"/>
              </a:tblGrid>
              <a:tr h="142444">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گروه سلامت خانواده و جمعيت- برنامه باروري سالم</a:t>
                      </a:r>
                      <a:endParaRPr lang="en-US" sz="2000" dirty="0">
                        <a:latin typeface="Calibri"/>
                        <a:ea typeface="Calibri"/>
                        <a:cs typeface="B Titr"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398912">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68">
                <a:tc>
                  <a:txBody>
                    <a:bodyPr/>
                    <a:lstStyle/>
                    <a:p>
                      <a:pPr marL="0" marR="0" algn="ctr" rtl="1">
                        <a:lnSpc>
                          <a:spcPct val="115000"/>
                        </a:lnSpc>
                        <a:spcBef>
                          <a:spcPts val="0"/>
                        </a:spcBef>
                        <a:spcAft>
                          <a:spcPts val="1000"/>
                        </a:spcAft>
                      </a:pPr>
                      <a:r>
                        <a:rPr lang="fa-IR" sz="1600" dirty="0" smtClean="0">
                          <a:latin typeface="Agency FB"/>
                          <a:ea typeface="Calibri"/>
                          <a:cs typeface="B Mitra" pitchFamily="2" charset="-78"/>
                        </a:rPr>
                        <a:t>6</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Calibri"/>
                          <a:cs typeface="B Mitra" pitchFamily="2" charset="-78"/>
                        </a:rPr>
                        <a:t>اجرای </a:t>
                      </a:r>
                      <a:r>
                        <a:rPr lang="fa-IR" sz="1600" dirty="0">
                          <a:latin typeface="Calibri"/>
                          <a:ea typeface="Calibri"/>
                          <a:cs typeface="B Mitra" pitchFamily="2" charset="-78"/>
                        </a:rPr>
                        <a:t>برنامه مداخله ای کشوری استانداردسازی </a:t>
                      </a:r>
                      <a:r>
                        <a:rPr lang="en-US" sz="1600" dirty="0">
                          <a:latin typeface="Calibri"/>
                          <a:ea typeface="Calibri"/>
                          <a:cs typeface="B Mitra" pitchFamily="2" charset="-78"/>
                        </a:rPr>
                        <a:t>IUD</a:t>
                      </a:r>
                      <a:r>
                        <a:rPr lang="fa-IR" sz="1600" dirty="0">
                          <a:latin typeface="Calibri"/>
                          <a:ea typeface="Calibri"/>
                          <a:cs typeface="B Mitra" pitchFamily="2" charset="-78"/>
                        </a:rPr>
                        <a:t> گذاری از سال 85 و ادامه آن در سالهای بعد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a:latin typeface="Calibri"/>
                          <a:ea typeface="Calibri"/>
                          <a:cs typeface="B Mitra" pitchFamily="2" charset="-78"/>
                        </a:rPr>
                        <a:t>طبق قانون جدید و با توجه به تغییر سیاست های جمعیتی کشور، </a:t>
                      </a:r>
                      <a:r>
                        <a:rPr lang="fa-IR" sz="1600" dirty="0" smtClean="0">
                          <a:latin typeface="Calibri"/>
                          <a:ea typeface="Calibri"/>
                          <a:cs typeface="B Mitra" pitchFamily="2" charset="-78"/>
                        </a:rPr>
                        <a:t>ارائه </a:t>
                      </a:r>
                      <a:r>
                        <a:rPr lang="fa-IR" sz="1600" dirty="0">
                          <a:latin typeface="Calibri"/>
                          <a:ea typeface="Calibri"/>
                          <a:cs typeface="B Mitra" pitchFamily="2" charset="-78"/>
                        </a:rPr>
                        <a:t>وسایل پیشگیری و یا عقیم سازی به طور رایگان یا عمومی مجاز نیست، ولی این بند نشان می دهد که این برنامه همچنان ادامه دارد.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68">
                <a:tc>
                  <a:txBody>
                    <a:bodyPr/>
                    <a:lstStyle/>
                    <a:p>
                      <a:pPr marL="0" marR="0" algn="ctr" rtl="1">
                        <a:lnSpc>
                          <a:spcPct val="115000"/>
                        </a:lnSpc>
                        <a:spcBef>
                          <a:spcPts val="0"/>
                        </a:spcBef>
                        <a:spcAft>
                          <a:spcPts val="1000"/>
                        </a:spcAft>
                      </a:pPr>
                      <a:r>
                        <a:rPr lang="fa-IR" sz="1600" dirty="0" smtClean="0">
                          <a:latin typeface="Calibri"/>
                          <a:ea typeface="Calibri"/>
                          <a:cs typeface="B Mitra" pitchFamily="2" charset="-78"/>
                        </a:rPr>
                        <a:t>7</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Calibri"/>
                          <a:cs typeface="B Mitra" pitchFamily="2" charset="-78"/>
                        </a:rPr>
                        <a:t>اجرای </a:t>
                      </a:r>
                      <a:r>
                        <a:rPr lang="fa-IR" sz="1600" dirty="0">
                          <a:latin typeface="Calibri"/>
                          <a:ea typeface="Calibri"/>
                          <a:cs typeface="B Mitra" pitchFamily="2" charset="-78"/>
                        </a:rPr>
                        <a:t>برنامه مداخله ای کشوری امنیت کنتراسپتیوها از سال 84 و ادامه آن در سالهای بعد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a:latin typeface="Calibri"/>
                          <a:ea typeface="Calibri"/>
                          <a:cs typeface="B Mitra" pitchFamily="2" charset="-78"/>
                        </a:rPr>
                        <a:t>مانند مورد فوق</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68">
                <a:tc>
                  <a:txBody>
                    <a:bodyPr/>
                    <a:lstStyle/>
                    <a:p>
                      <a:pPr marL="0" marR="0" algn="ctr" rtl="1">
                        <a:lnSpc>
                          <a:spcPct val="115000"/>
                        </a:lnSpc>
                        <a:spcBef>
                          <a:spcPts val="0"/>
                        </a:spcBef>
                        <a:spcAft>
                          <a:spcPts val="1000"/>
                        </a:spcAft>
                      </a:pPr>
                      <a:r>
                        <a:rPr lang="fa-IR" sz="1600" dirty="0" smtClean="0">
                          <a:latin typeface="Calibri"/>
                          <a:ea typeface="Calibri"/>
                          <a:cs typeface="B Mitra" pitchFamily="2" charset="-78"/>
                        </a:rPr>
                        <a:t>8</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Calibri"/>
                          <a:ea typeface="Calibri"/>
                          <a:cs typeface="B Mitra" pitchFamily="2" charset="-78"/>
                        </a:rPr>
                        <a:t>اجرای </a:t>
                      </a:r>
                      <a:r>
                        <a:rPr lang="fa-IR" sz="1600" dirty="0">
                          <a:latin typeface="Calibri"/>
                          <a:ea typeface="Calibri"/>
                          <a:cs typeface="B Mitra" pitchFamily="2" charset="-78"/>
                        </a:rPr>
                        <a:t>برنامه مداخله ای (استانی) افزایش تعداد وازکتومی در سال 86 و ادامه آن در سالهای بعد: افزایش تعداد وازکتومی انجام شده از 214 مورد در سال 85 به 507 مورد در سال 88 و 402 مورد در سال 91</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a:latin typeface="Calibri"/>
                          <a:ea typeface="Calibri"/>
                          <a:cs typeface="B Mitra" pitchFamily="2" charset="-78"/>
                        </a:rPr>
                        <a:t>طبق قانون جدید و با توجه به تغییر سیاست های جمعیتی کشور، دیگر ارائه وسایل پیشگیری و یا عقیم سازی به طور رایگان یا عمومی مجاز نیست، ولی این بند نشان می دهد که این برنامه همچنان ادامه دارد.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A08E8C43-68F8-4728-90F2-738ACDDF4809}" type="slidenum">
              <a:rPr lang="en-US" smtClean="0"/>
              <a:pPr/>
              <a:t>159</a:t>
            </a:fld>
            <a:endParaRPr lang="en-US"/>
          </a:p>
        </p:txBody>
      </p:sp>
      <p:pic>
        <p:nvPicPr>
          <p:cNvPr id="7171" name="Picture 3"/>
          <p:cNvPicPr>
            <a:picLocks noChangeAspect="1" noChangeArrowheads="1"/>
          </p:cNvPicPr>
          <p:nvPr/>
        </p:nvPicPr>
        <p:blipFill>
          <a:blip r:embed="rId2"/>
          <a:srcRect/>
          <a:stretch>
            <a:fillRect/>
          </a:stretch>
        </p:blipFill>
        <p:spPr bwMode="auto">
          <a:xfrm>
            <a:off x="0" y="3357537"/>
            <a:ext cx="2071670" cy="3500463"/>
          </a:xfrm>
          <a:prstGeom prst="rect">
            <a:avLst/>
          </a:prstGeom>
          <a:noFill/>
          <a:ln w="9525">
            <a:noFill/>
            <a:miter lim="800000"/>
            <a:headEnd/>
            <a:tailEnd/>
          </a:ln>
          <a:effectLst/>
        </p:spPr>
      </p:pic>
      <p:pic>
        <p:nvPicPr>
          <p:cNvPr id="7" name="Picture 3"/>
          <p:cNvPicPr>
            <a:picLocks noChangeAspect="1" noChangeArrowheads="1"/>
          </p:cNvPicPr>
          <p:nvPr/>
        </p:nvPicPr>
        <p:blipFill>
          <a:blip r:embed="rId2"/>
          <a:srcRect/>
          <a:stretch>
            <a:fillRect/>
          </a:stretch>
        </p:blipFill>
        <p:spPr bwMode="auto">
          <a:xfrm>
            <a:off x="0" y="0"/>
            <a:ext cx="2071670" cy="35004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16</a:t>
            </a:fld>
            <a:endParaRPr lang="en-US"/>
          </a:p>
        </p:txBody>
      </p:sp>
      <p:sp>
        <p:nvSpPr>
          <p:cNvPr id="5" name="Rectangle 4"/>
          <p:cNvSpPr/>
          <p:nvPr/>
        </p:nvSpPr>
        <p:spPr>
          <a:xfrm>
            <a:off x="1857356" y="402061"/>
            <a:ext cx="6215090" cy="116955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fa-IR" sz="3500" dirty="0" smtClean="0">
                <a:solidFill>
                  <a:srgbClr val="FF0000"/>
                </a:solidFill>
                <a:cs typeface="Titr" pitchFamily="2" charset="-78"/>
              </a:rPr>
              <a:t>متن لايحه اصلاح قوانين تنظيم خانواده و جمعيت ارسالي سال 90</a:t>
            </a:r>
            <a:endParaRPr lang="en-US" sz="3500" dirty="0">
              <a:solidFill>
                <a:srgbClr val="FF0000"/>
              </a:solidFill>
            </a:endParaRPr>
          </a:p>
        </p:txBody>
      </p:sp>
      <p:sp>
        <p:nvSpPr>
          <p:cNvPr id="6" name="Content Placeholder 2"/>
          <p:cNvSpPr txBox="1">
            <a:spLocks/>
          </p:cNvSpPr>
          <p:nvPr/>
        </p:nvSpPr>
        <p:spPr>
          <a:xfrm>
            <a:off x="1214414" y="1857364"/>
            <a:ext cx="7472386" cy="3597550"/>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fa-IR" sz="2500" b="0" i="0" u="none" strike="noStrike" kern="1200" cap="none" spc="0" normalizeH="0" baseline="0" noProof="0" dirty="0" smtClean="0">
                <a:ln>
                  <a:noFill/>
                </a:ln>
                <a:solidFill>
                  <a:schemeClr val="dk1"/>
                </a:solidFill>
                <a:effectLst/>
                <a:uLnTx/>
                <a:uFillTx/>
                <a:latin typeface="+mn-lt"/>
                <a:ea typeface="+mn-ea"/>
                <a:cs typeface="B Mitra" pitchFamily="2" charset="-78"/>
              </a:rPr>
              <a:t>ماده واحده ـ از تاريخ لازم‌الاجراء شدن اين قانون، قانون </a:t>
            </a:r>
            <a:r>
              <a:rPr kumimoji="0" lang="fa-IR" sz="2500" b="0" i="0" u="none" strike="noStrike" kern="1200" cap="none" spc="0" normalizeH="0" baseline="0" noProof="0" dirty="0" smtClean="0">
                <a:ln>
                  <a:noFill/>
                </a:ln>
                <a:solidFill>
                  <a:schemeClr val="accent6">
                    <a:lumMod val="50000"/>
                  </a:schemeClr>
                </a:solidFill>
                <a:effectLst/>
                <a:uLnTx/>
                <a:uFillTx/>
                <a:latin typeface="+mn-lt"/>
                <a:ea typeface="+mn-ea"/>
                <a:cs typeface="B Mitra" pitchFamily="2" charset="-78"/>
              </a:rPr>
              <a:t>تنظيم خانواده و جمعيت </a:t>
            </a:r>
            <a:r>
              <a:rPr kumimoji="0" lang="fa-IR" sz="2500" b="0" i="0" u="none" strike="noStrike" kern="1200" cap="none" spc="0" normalizeH="0" baseline="0" noProof="0" dirty="0" smtClean="0">
                <a:ln>
                  <a:noFill/>
                </a:ln>
                <a:solidFill>
                  <a:schemeClr val="dk1"/>
                </a:solidFill>
                <a:effectLst/>
                <a:uLnTx/>
                <a:uFillTx/>
                <a:latin typeface="+mn-lt"/>
                <a:ea typeface="+mn-ea"/>
                <a:cs typeface="B Mitra" pitchFamily="2" charset="-78"/>
              </a:rPr>
              <a:t>مصوب 1372 و </a:t>
            </a:r>
            <a:r>
              <a:rPr kumimoji="0" lang="fa-IR" sz="2500" b="0" i="0" u="none" strike="noStrike" kern="1200" cap="none" spc="0" normalizeH="0" baseline="0" noProof="0" dirty="0" smtClean="0">
                <a:ln>
                  <a:noFill/>
                </a:ln>
                <a:solidFill>
                  <a:schemeClr val="accent6">
                    <a:lumMod val="50000"/>
                  </a:schemeClr>
                </a:solidFill>
                <a:effectLst/>
                <a:uLnTx/>
                <a:uFillTx/>
                <a:latin typeface="+mn-lt"/>
                <a:ea typeface="+mn-ea"/>
                <a:cs typeface="B Mitra" pitchFamily="2" charset="-78"/>
              </a:rPr>
              <a:t>اصلاحات </a:t>
            </a:r>
            <a:r>
              <a:rPr kumimoji="0" lang="fa-IR" sz="2500" b="0" i="0" u="none" strike="noStrike" kern="1200" cap="none" spc="0" normalizeH="0" baseline="0" noProof="0" dirty="0" smtClean="0">
                <a:ln>
                  <a:noFill/>
                </a:ln>
                <a:solidFill>
                  <a:schemeClr val="dk1"/>
                </a:solidFill>
                <a:effectLst/>
                <a:uLnTx/>
                <a:uFillTx/>
                <a:latin typeface="+mn-lt"/>
                <a:ea typeface="+mn-ea"/>
                <a:cs typeface="B Mitra" pitchFamily="2" charset="-78"/>
              </a:rPr>
              <a:t>آن كليه محدوديت‌ها و </a:t>
            </a:r>
            <a:r>
              <a:rPr kumimoji="0" lang="fa-IR" sz="2500" b="0" i="0" u="none" strike="noStrike" kern="1200" cap="none" spc="0" normalizeH="0" baseline="0" noProof="0" dirty="0" smtClean="0">
                <a:ln>
                  <a:noFill/>
                </a:ln>
                <a:solidFill>
                  <a:schemeClr val="accent6">
                    <a:lumMod val="50000"/>
                  </a:schemeClr>
                </a:solidFill>
                <a:effectLst/>
                <a:uLnTx/>
                <a:uFillTx/>
                <a:latin typeface="+mn-lt"/>
                <a:ea typeface="+mn-ea"/>
                <a:cs typeface="B Mitra" pitchFamily="2" charset="-78"/>
              </a:rPr>
              <a:t>محروميت‌هايي</a:t>
            </a:r>
            <a:r>
              <a:rPr kumimoji="0" lang="fa-IR" sz="2500" b="0" i="0" u="none" strike="noStrike" kern="1200" cap="none" spc="0" normalizeH="0" baseline="0" noProof="0" dirty="0" smtClean="0">
                <a:ln>
                  <a:noFill/>
                </a:ln>
                <a:solidFill>
                  <a:schemeClr val="dk1"/>
                </a:solidFill>
                <a:effectLst/>
                <a:uLnTx/>
                <a:uFillTx/>
                <a:latin typeface="+mn-lt"/>
                <a:ea typeface="+mn-ea"/>
                <a:cs typeface="B Mitra" pitchFamily="2" charset="-78"/>
              </a:rPr>
              <a:t> كه در قوانين مختلف براساس تعداد فرزند براي والدين شاغل يا فرزندان آنان ايجاد شده است لغو مي‌گردد. </a:t>
            </a:r>
            <a:endParaRPr kumimoji="0" lang="en-US" sz="25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fa-IR" sz="2500" b="0" i="0" u="none" strike="noStrike" kern="1200" cap="none" spc="0" normalizeH="0" baseline="0" noProof="0" dirty="0" smtClean="0">
                <a:ln>
                  <a:noFill/>
                </a:ln>
                <a:solidFill>
                  <a:schemeClr val="accent6">
                    <a:lumMod val="50000"/>
                  </a:schemeClr>
                </a:solidFill>
                <a:effectLst/>
                <a:uLnTx/>
                <a:uFillTx/>
                <a:latin typeface="+mn-lt"/>
                <a:ea typeface="+mn-ea"/>
                <a:cs typeface="B Mitra" pitchFamily="2" charset="-78"/>
              </a:rPr>
              <a:t>تبصره ـ دولت مي‌تواند هر پنج سال يك بار، با توجه به نتايج سرشماري‌هاي عمومي نفوس، تركيب جمعيتي و شاخص‌هاي سياسي، امنيتي، اقتصادي و اجتماعي در چهارچوب سياست‌هاي كلي نظام و با رعايت شاخص‌هاي مندرج در قوانين برنامه پنجساله نسبت به برقراري امتيازات يا ايجاد محدوديت‌ها براساس تعداد فرزندان اقدام نمايد. </a:t>
            </a: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500" b="1" i="0" u="none" strike="noStrike" kern="1200" cap="none" spc="0" normalizeH="0" baseline="0" noProof="0" dirty="0">
              <a:ln>
                <a:noFill/>
              </a:ln>
              <a:solidFill>
                <a:schemeClr val="accent6">
                  <a:lumMod val="50000"/>
                </a:schemeClr>
              </a:solidFill>
              <a:effectLst/>
              <a:uLnTx/>
              <a:uFillTx/>
              <a:latin typeface="+mn-lt"/>
              <a:ea typeface="+mn-ea"/>
              <a:cs typeface="B Mitra" pitchFamily="2" charset="-78"/>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214547" y="433069"/>
          <a:ext cx="6715172" cy="4615820"/>
        </p:xfrm>
        <a:graphic>
          <a:graphicData uri="http://schemas.openxmlformats.org/drawingml/2006/table">
            <a:tbl>
              <a:tblPr rtl="1"/>
              <a:tblGrid>
                <a:gridCol w="437575"/>
                <a:gridCol w="3735474"/>
                <a:gridCol w="2542123"/>
              </a:tblGrid>
              <a:tr h="142444">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گروه سلامت خانواده و جمعيت- برنامه باروري سالم</a:t>
                      </a:r>
                      <a:endParaRPr lang="en-US" sz="2000" dirty="0">
                        <a:latin typeface="Calibri"/>
                        <a:ea typeface="Calibri"/>
                        <a:cs typeface="B Titr"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398912">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68">
                <a:tc>
                  <a:txBody>
                    <a:bodyPr/>
                    <a:lstStyle/>
                    <a:p>
                      <a:pPr marL="0" marR="0" algn="ctr" rtl="1">
                        <a:lnSpc>
                          <a:spcPct val="115000"/>
                        </a:lnSpc>
                        <a:spcBef>
                          <a:spcPts val="0"/>
                        </a:spcBef>
                        <a:spcAft>
                          <a:spcPts val="1000"/>
                        </a:spcAft>
                      </a:pPr>
                      <a:r>
                        <a:rPr lang="fa-IR" sz="1600" dirty="0" smtClean="0">
                          <a:latin typeface="Calibri"/>
                          <a:ea typeface="Calibri"/>
                          <a:cs typeface="B Mitra" pitchFamily="2" charset="-78"/>
                        </a:rPr>
                        <a:t>9</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buFont typeface="Arial" pitchFamily="34" charset="0"/>
                        <a:buChar char="•"/>
                      </a:pPr>
                      <a:r>
                        <a:rPr kumimoji="0" lang="fa-IR" sz="1600" kern="1200" dirty="0" smtClean="0">
                          <a:solidFill>
                            <a:schemeClr val="tx1"/>
                          </a:solidFill>
                          <a:latin typeface="+mn-lt"/>
                          <a:ea typeface="+mn-ea"/>
                          <a:cs typeface="B Mitra" pitchFamily="2" charset="-78"/>
                        </a:rPr>
                        <a:t>توزیع وسایل پیشگیری از بارداری در کل استان از سال</a:t>
                      </a:r>
                      <a:endParaRPr kumimoji="0" lang="en-US" sz="1600" kern="1200" dirty="0" smtClean="0">
                        <a:solidFill>
                          <a:schemeClr val="tx1"/>
                        </a:solidFill>
                        <a:latin typeface="+mn-lt"/>
                        <a:ea typeface="+mn-ea"/>
                        <a:cs typeface="B Mitra" pitchFamily="2" charset="-78"/>
                      </a:endParaRPr>
                    </a:p>
                    <a:p>
                      <a:pPr algn="just" rtl="1"/>
                      <a:r>
                        <a:rPr kumimoji="0" lang="fa-IR" sz="1600" kern="1200" dirty="0" smtClean="0">
                          <a:solidFill>
                            <a:schemeClr val="tx1"/>
                          </a:solidFill>
                          <a:latin typeface="+mn-lt"/>
                          <a:ea typeface="+mn-ea"/>
                          <a:cs typeface="B Mitra" pitchFamily="2" charset="-78"/>
                        </a:rPr>
                        <a:t> 84- 91 به ترتیب به قرار زیر است:</a:t>
                      </a:r>
                      <a:endParaRPr kumimoji="0" lang="en-US" sz="1600" kern="1200" dirty="0" smtClean="0">
                        <a:solidFill>
                          <a:schemeClr val="tx1"/>
                        </a:solidFill>
                        <a:latin typeface="+mn-lt"/>
                        <a:ea typeface="+mn-ea"/>
                        <a:cs typeface="B Mitra" pitchFamily="2" charset="-78"/>
                      </a:endParaRPr>
                    </a:p>
                    <a:p>
                      <a:pPr algn="just" rtl="1"/>
                      <a:r>
                        <a:rPr kumimoji="0" lang="fa-IR" sz="1600" kern="1200" dirty="0" smtClean="0">
                          <a:solidFill>
                            <a:schemeClr val="tx1"/>
                          </a:solidFill>
                          <a:latin typeface="+mn-lt"/>
                          <a:ea typeface="+mn-ea"/>
                          <a:cs typeface="B Mitra" pitchFamily="2" charset="-78"/>
                        </a:rPr>
                        <a:t>- قرص (247463-243722-251964-270750-275636-283501-274628-283373 بسته)</a:t>
                      </a:r>
                      <a:endParaRPr kumimoji="0" lang="en-US" sz="1600" kern="1200" dirty="0" smtClean="0">
                        <a:solidFill>
                          <a:schemeClr val="tx1"/>
                        </a:solidFill>
                        <a:latin typeface="+mn-lt"/>
                        <a:ea typeface="+mn-ea"/>
                        <a:cs typeface="B Mitra" pitchFamily="2" charset="-78"/>
                      </a:endParaRPr>
                    </a:p>
                    <a:p>
                      <a:pPr algn="just" rtl="1"/>
                      <a:r>
                        <a:rPr kumimoji="0" lang="fa-IR" sz="1600" kern="1200" dirty="0" smtClean="0">
                          <a:solidFill>
                            <a:schemeClr val="tx1"/>
                          </a:solidFill>
                          <a:latin typeface="+mn-lt"/>
                          <a:ea typeface="+mn-ea"/>
                          <a:cs typeface="B Mitra" pitchFamily="2" charset="-78"/>
                        </a:rPr>
                        <a:t>- کاندوم (8067-8909-9414-10913-10815-10412-11777-13176 قراص)</a:t>
                      </a:r>
                      <a:endParaRPr kumimoji="0" lang="en-US" sz="1600" kern="1200" dirty="0" smtClean="0">
                        <a:solidFill>
                          <a:schemeClr val="tx1"/>
                        </a:solidFill>
                        <a:latin typeface="+mn-lt"/>
                        <a:ea typeface="+mn-ea"/>
                        <a:cs typeface="B Mitra" pitchFamily="2" charset="-78"/>
                      </a:endParaRPr>
                    </a:p>
                    <a:p>
                      <a:pPr algn="just" rtl="1"/>
                      <a:r>
                        <a:rPr kumimoji="0" lang="fa-IR" sz="1600" kern="1200" dirty="0" smtClean="0">
                          <a:solidFill>
                            <a:schemeClr val="tx1"/>
                          </a:solidFill>
                          <a:latin typeface="+mn-lt"/>
                          <a:ea typeface="+mn-ea"/>
                          <a:cs typeface="B Mitra" pitchFamily="2" charset="-78"/>
                        </a:rPr>
                        <a:t>- آیودی (5848-5698-5973-5442-5793-5387-5553-5712 مورد)</a:t>
                      </a:r>
                      <a:endParaRPr kumimoji="0" lang="en-US" sz="1600" kern="1200" dirty="0" smtClean="0">
                        <a:solidFill>
                          <a:schemeClr val="tx1"/>
                        </a:solidFill>
                        <a:latin typeface="+mn-lt"/>
                        <a:ea typeface="+mn-ea"/>
                        <a:cs typeface="B Mitra" pitchFamily="2" charset="-78"/>
                      </a:endParaRPr>
                    </a:p>
                    <a:p>
                      <a:pPr algn="just" rtl="1"/>
                      <a:r>
                        <a:rPr kumimoji="0" lang="fa-IR" sz="1600" kern="1200" dirty="0" smtClean="0">
                          <a:solidFill>
                            <a:schemeClr val="tx1"/>
                          </a:solidFill>
                          <a:latin typeface="+mn-lt"/>
                          <a:ea typeface="+mn-ea"/>
                          <a:cs typeface="B Mitra" pitchFamily="2" charset="-78"/>
                        </a:rPr>
                        <a:t>- آمپول سه ماهه (30750-33020-38531-40793-43280-43914-43398-45102 ویال)</a:t>
                      </a:r>
                      <a:endParaRPr kumimoji="0" lang="en-US" sz="1600" kern="1200" dirty="0" smtClean="0">
                        <a:solidFill>
                          <a:schemeClr val="tx1"/>
                        </a:solidFill>
                        <a:latin typeface="+mn-lt"/>
                        <a:ea typeface="+mn-ea"/>
                        <a:cs typeface="B Mitra" pitchFamily="2" charset="-78"/>
                      </a:endParaRPr>
                    </a:p>
                    <a:p>
                      <a:pPr algn="just" rtl="1"/>
                      <a:r>
                        <a:rPr kumimoji="0" lang="fa-IR" sz="1600" kern="1200" dirty="0" smtClean="0">
                          <a:solidFill>
                            <a:schemeClr val="tx1"/>
                          </a:solidFill>
                          <a:latin typeface="+mn-lt"/>
                          <a:ea typeface="+mn-ea"/>
                          <a:cs typeface="B Mitra" pitchFamily="2" charset="-78"/>
                        </a:rPr>
                        <a:t>- آمپول یکماهه (0-0-4833-29842-40676-48492-51313-21948 ویال)</a:t>
                      </a:r>
                      <a:endParaRPr kumimoji="0" lang="en-US" sz="1600" kern="1200" dirty="0" smtClean="0">
                        <a:solidFill>
                          <a:schemeClr val="tx1"/>
                        </a:solidFill>
                        <a:latin typeface="+mn-lt"/>
                        <a:ea typeface="+mn-ea"/>
                        <a:cs typeface="B Mitra" pitchFamily="2" charset="-78"/>
                      </a:endParaRPr>
                    </a:p>
                    <a:p>
                      <a:pPr algn="just" rtl="1"/>
                      <a:r>
                        <a:rPr kumimoji="0" lang="fa-IR" sz="1600" kern="1200" dirty="0" smtClean="0">
                          <a:solidFill>
                            <a:schemeClr val="tx1"/>
                          </a:solidFill>
                          <a:latin typeface="+mn-lt"/>
                          <a:ea typeface="+mn-ea"/>
                          <a:cs typeface="B Mitra" pitchFamily="2" charset="-78"/>
                        </a:rPr>
                        <a:t>- توبکتومی (1658-1595-1447-1353-1613-1557-1226-1198 مورد)</a:t>
                      </a:r>
                      <a:endParaRPr kumimoji="0" lang="en-US" sz="1600" kern="1200" dirty="0" smtClean="0">
                        <a:solidFill>
                          <a:schemeClr val="tx1"/>
                        </a:solidFill>
                        <a:latin typeface="+mn-lt"/>
                        <a:ea typeface="+mn-ea"/>
                        <a:cs typeface="B Mitra" pitchFamily="2" charset="-78"/>
                      </a:endParaRPr>
                    </a:p>
                    <a:p>
                      <a:pPr algn="just" rtl="1"/>
                      <a:r>
                        <a:rPr kumimoji="0" lang="fa-IR" sz="1600" kern="1200" dirty="0" smtClean="0">
                          <a:solidFill>
                            <a:schemeClr val="tx1"/>
                          </a:solidFill>
                          <a:latin typeface="+mn-lt"/>
                          <a:ea typeface="+mn-ea"/>
                          <a:cs typeface="B Mitra" pitchFamily="2" charset="-78"/>
                        </a:rPr>
                        <a:t>- وازکتومی (320-214-345-386-507-461-430-402 مورد)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kumimoji="0" lang="fa-IR" sz="1600" kern="1200" dirty="0" smtClean="0">
                          <a:solidFill>
                            <a:schemeClr val="tx1"/>
                          </a:solidFill>
                          <a:latin typeface="+mn-lt"/>
                          <a:ea typeface="+mn-ea"/>
                          <a:cs typeface="B Mitra" pitchFamily="2" charset="-78"/>
                        </a:rPr>
                        <a:t>در حال حاضر وزارت بهداشت مدعی است که دیگر وسایل پیشگیری و عقیم سازی به طور رایگان و عمومی اجرا نمی شود، اما این بند خلاف این را نشان می دهد.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A08E8C43-68F8-4728-90F2-738ACDDF4809}" type="slidenum">
              <a:rPr lang="en-US" smtClean="0"/>
              <a:pPr/>
              <a:t>160</a:t>
            </a:fld>
            <a:endParaRPr lang="en-US"/>
          </a:p>
        </p:txBody>
      </p:sp>
      <p:pic>
        <p:nvPicPr>
          <p:cNvPr id="7171" name="Picture 3"/>
          <p:cNvPicPr>
            <a:picLocks noChangeAspect="1" noChangeArrowheads="1"/>
          </p:cNvPicPr>
          <p:nvPr/>
        </p:nvPicPr>
        <p:blipFill>
          <a:blip r:embed="rId2"/>
          <a:srcRect/>
          <a:stretch>
            <a:fillRect/>
          </a:stretch>
        </p:blipFill>
        <p:spPr bwMode="auto">
          <a:xfrm>
            <a:off x="0" y="3357537"/>
            <a:ext cx="2071670" cy="3500463"/>
          </a:xfrm>
          <a:prstGeom prst="rect">
            <a:avLst/>
          </a:prstGeom>
          <a:noFill/>
          <a:ln w="9525">
            <a:noFill/>
            <a:miter lim="800000"/>
            <a:headEnd/>
            <a:tailEnd/>
          </a:ln>
          <a:effectLst/>
        </p:spPr>
      </p:pic>
      <p:pic>
        <p:nvPicPr>
          <p:cNvPr id="7" name="Picture 3"/>
          <p:cNvPicPr>
            <a:picLocks noChangeAspect="1" noChangeArrowheads="1"/>
          </p:cNvPicPr>
          <p:nvPr/>
        </p:nvPicPr>
        <p:blipFill>
          <a:blip r:embed="rId2"/>
          <a:srcRect/>
          <a:stretch>
            <a:fillRect/>
          </a:stretch>
        </p:blipFill>
        <p:spPr bwMode="auto">
          <a:xfrm>
            <a:off x="0" y="0"/>
            <a:ext cx="2071670" cy="35004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351234" cy="1143000"/>
          </a:xfrm>
        </p:spPr>
        <p:style>
          <a:lnRef idx="1">
            <a:schemeClr val="accent6"/>
          </a:lnRef>
          <a:fillRef idx="2">
            <a:schemeClr val="accent6"/>
          </a:fillRef>
          <a:effectRef idx="1">
            <a:schemeClr val="accent6"/>
          </a:effectRef>
          <a:fontRef idx="minor">
            <a:schemeClr val="dk1"/>
          </a:fontRef>
        </p:style>
        <p:txBody>
          <a:bodyPr>
            <a:normAutofit/>
          </a:bodyPr>
          <a:lstStyle/>
          <a:p>
            <a:pPr algn="ctr" rtl="1"/>
            <a:r>
              <a:rPr lang="fa-IR" sz="4000" dirty="0" smtClean="0">
                <a:cs typeface="B Titr" pitchFamily="2" charset="-78"/>
              </a:rPr>
              <a:t>دانشگاه علوم پزشكي سبزوار</a:t>
            </a:r>
            <a:endParaRPr lang="en-US" sz="4000" dirty="0">
              <a:cs typeface="B Titr" pitchFamily="2" charset="-78"/>
            </a:endParaRPr>
          </a:p>
        </p:txBody>
      </p:sp>
      <p:graphicFrame>
        <p:nvGraphicFramePr>
          <p:cNvPr id="6" name="Table 5"/>
          <p:cNvGraphicFramePr>
            <a:graphicFrameLocks noGrp="1"/>
          </p:cNvGraphicFramePr>
          <p:nvPr/>
        </p:nvGraphicFramePr>
        <p:xfrm>
          <a:off x="1214414" y="1571612"/>
          <a:ext cx="7572428" cy="3029146"/>
        </p:xfrm>
        <a:graphic>
          <a:graphicData uri="http://schemas.openxmlformats.org/drawingml/2006/table">
            <a:tbl>
              <a:tblPr rtl="1"/>
              <a:tblGrid>
                <a:gridCol w="395877"/>
                <a:gridCol w="2761485"/>
                <a:gridCol w="4415066"/>
              </a:tblGrid>
              <a:tr h="142444">
                <a:tc gridSpan="3">
                  <a:txBody>
                    <a:bodyPr/>
                    <a:lstStyle/>
                    <a:p>
                      <a:pPr marL="0" marR="0" algn="ctr" rtl="1">
                        <a:lnSpc>
                          <a:spcPct val="115000"/>
                        </a:lnSpc>
                        <a:spcBef>
                          <a:spcPts val="0"/>
                        </a:spcBef>
                        <a:spcAft>
                          <a:spcPts val="1000"/>
                        </a:spcAft>
                      </a:pPr>
                      <a:r>
                        <a:rPr lang="fa-IR" sz="2000" dirty="0" smtClean="0">
                          <a:latin typeface="Agency FB"/>
                          <a:ea typeface="Calibri"/>
                          <a:cs typeface="B Titr"/>
                        </a:rPr>
                        <a:t>معاونت بهداشتي- خدمات بهداشت خانواده</a:t>
                      </a:r>
                      <a:endParaRPr lang="en-US" sz="2000" dirty="0">
                        <a:latin typeface="Calibri"/>
                        <a:ea typeface="Calibri"/>
                        <a:cs typeface="Arial"/>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435298">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8552">
                <a:tc>
                  <a:txBody>
                    <a:bodyPr/>
                    <a:lstStyle/>
                    <a:p>
                      <a:pPr marL="0" marR="0" algn="ctr" rtl="1">
                        <a:lnSpc>
                          <a:spcPct val="115000"/>
                        </a:lnSpc>
                        <a:spcBef>
                          <a:spcPts val="0"/>
                        </a:spcBef>
                        <a:spcAft>
                          <a:spcPts val="1000"/>
                        </a:spcAft>
                      </a:pPr>
                      <a:r>
                        <a:rPr lang="fa-IR" sz="1200" b="0" dirty="0">
                          <a:latin typeface="Agency FB"/>
                          <a:ea typeface="Calibri"/>
                          <a:cs typeface="B Mitra" pitchFamily="2" charset="-78"/>
                        </a:rPr>
                        <a:t>1</a:t>
                      </a:r>
                      <a:endParaRPr lang="en-US" sz="1200" b="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ar-SA" sz="1600" dirty="0">
                          <a:latin typeface="B Nazanin"/>
                          <a:ea typeface="Calibri"/>
                          <a:cs typeface="B Mitra" pitchFamily="2" charset="-78"/>
                        </a:rPr>
                        <a:t>کاهش میزان باروری کلی </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fa-IR" sz="1600" dirty="0" smtClean="0">
                          <a:latin typeface="B Nazanin"/>
                          <a:ea typeface="Calibri"/>
                          <a:cs typeface="B Mitra" pitchFamily="2" charset="-78"/>
                        </a:rPr>
                        <a:t>با توجه به تغيير</a:t>
                      </a:r>
                      <a:r>
                        <a:rPr lang="fa-IR" sz="1600" baseline="0" dirty="0" smtClean="0">
                          <a:latin typeface="B Nazanin"/>
                          <a:ea typeface="Calibri"/>
                          <a:cs typeface="B Mitra" pitchFamily="2" charset="-78"/>
                        </a:rPr>
                        <a:t> سياست هاي جمعيتي به سوي افزايش جمعيت، اين هدف به طور كامل مغاير با سياست هاي فعلي است.</a:t>
                      </a:r>
                      <a:endParaRPr lang="en-US" sz="1600" dirty="0">
                        <a:latin typeface="Calibri"/>
                        <a:ea typeface="Calibri"/>
                        <a:cs typeface="B Mitra"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68">
                <a:tc>
                  <a:txBody>
                    <a:bodyPr/>
                    <a:lstStyle/>
                    <a:p>
                      <a:pPr marL="0" marR="0" algn="ctr" rtl="1">
                        <a:lnSpc>
                          <a:spcPct val="115000"/>
                        </a:lnSpc>
                        <a:spcBef>
                          <a:spcPts val="0"/>
                        </a:spcBef>
                        <a:spcAft>
                          <a:spcPts val="1000"/>
                        </a:spcAft>
                      </a:pPr>
                      <a:r>
                        <a:rPr lang="fa-IR" sz="1200" b="0" dirty="0">
                          <a:latin typeface="Agency FB"/>
                          <a:ea typeface="Calibri"/>
                          <a:cs typeface="B Mitra" pitchFamily="2" charset="-78"/>
                        </a:rPr>
                        <a:t>2</a:t>
                      </a:r>
                      <a:endParaRPr lang="en-US" sz="1200" b="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ar-SA" sz="1600" dirty="0" smtClean="0">
                          <a:latin typeface="B Nazanin"/>
                          <a:ea typeface="Calibri"/>
                          <a:cs typeface="B Mitra" pitchFamily="2" charset="-78"/>
                        </a:rPr>
                        <a:t>رو.ش</a:t>
                      </a:r>
                      <a:r>
                        <a:rPr lang="fa-IR" sz="1600" dirty="0" smtClean="0">
                          <a:latin typeface="B Nazanin"/>
                          <a:ea typeface="Calibri"/>
                          <a:cs typeface="B Mitra" pitchFamily="2" charset="-78"/>
                        </a:rPr>
                        <a:t>‌</a:t>
                      </a:r>
                      <a:r>
                        <a:rPr lang="ar-SA" sz="1600" dirty="0" smtClean="0">
                          <a:latin typeface="B Nazanin"/>
                          <a:ea typeface="Calibri"/>
                          <a:cs typeface="B Mitra" pitchFamily="2" charset="-78"/>
                        </a:rPr>
                        <a:t>های </a:t>
                      </a:r>
                      <a:r>
                        <a:rPr lang="ar-SA" sz="1600" dirty="0">
                          <a:latin typeface="B Nazanin"/>
                          <a:ea typeface="Calibri"/>
                          <a:cs typeface="B Mitra" pitchFamily="2" charset="-78"/>
                        </a:rPr>
                        <a:t>مدرن پیشگیری از بارداری </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ar-SA" sz="1600" dirty="0">
                          <a:latin typeface="B Nazanin"/>
                          <a:ea typeface="Calibri"/>
                          <a:cs typeface="B Mitra" pitchFamily="2" charset="-78"/>
                        </a:rPr>
                        <a:t>روش مدرن عبارتست از </a:t>
                      </a:r>
                      <a:r>
                        <a:rPr lang="ar-SA" sz="1600" dirty="0" smtClean="0">
                          <a:latin typeface="B Nazanin"/>
                          <a:ea typeface="Calibri"/>
                          <a:cs typeface="B Mitra" pitchFamily="2" charset="-78"/>
                        </a:rPr>
                        <a:t>روش</a:t>
                      </a:r>
                      <a:r>
                        <a:rPr lang="fa-IR" sz="1600" baseline="0" dirty="0" smtClean="0">
                          <a:latin typeface="B Nazanin"/>
                          <a:ea typeface="Calibri"/>
                          <a:cs typeface="B Mitra" pitchFamily="2" charset="-78"/>
                        </a:rPr>
                        <a:t> </a:t>
                      </a:r>
                      <a:r>
                        <a:rPr lang="ar-SA" sz="1600" dirty="0" smtClean="0">
                          <a:latin typeface="B Nazanin"/>
                          <a:ea typeface="Calibri"/>
                          <a:cs typeface="B Mitra" pitchFamily="2" charset="-78"/>
                        </a:rPr>
                        <a:t>های مطمئن</a:t>
                      </a:r>
                      <a:r>
                        <a:rPr lang="fa-IR" sz="1600" baseline="0" dirty="0" smtClean="0">
                          <a:latin typeface="B Nazanin"/>
                          <a:ea typeface="Calibri"/>
                          <a:cs typeface="B Mitra" pitchFamily="2" charset="-78"/>
                        </a:rPr>
                        <a:t> و </a:t>
                      </a:r>
                      <a:r>
                        <a:rPr lang="ar-SA" sz="1600" dirty="0" smtClean="0">
                          <a:latin typeface="B Nazanin"/>
                          <a:ea typeface="Calibri"/>
                          <a:cs typeface="B Mitra" pitchFamily="2" charset="-78"/>
                        </a:rPr>
                        <a:t>غیرقابل برگشت </a:t>
                      </a:r>
                      <a:r>
                        <a:rPr lang="ar-SA" sz="1600" dirty="0">
                          <a:latin typeface="B Nazanin"/>
                          <a:ea typeface="Calibri"/>
                          <a:cs typeface="B Mitra" pitchFamily="2" charset="-78"/>
                        </a:rPr>
                        <a:t>که تأثیرات سوئی در جمعیت خواهد داشت. </a:t>
                      </a:r>
                      <a:endParaRPr lang="en-US" sz="1600" dirty="0">
                        <a:latin typeface="Calibri"/>
                        <a:ea typeface="Calibri"/>
                        <a:cs typeface="B Mitra"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68">
                <a:tc>
                  <a:txBody>
                    <a:bodyPr/>
                    <a:lstStyle/>
                    <a:p>
                      <a:pPr marL="0" marR="0" algn="ctr" rtl="1">
                        <a:lnSpc>
                          <a:spcPct val="115000"/>
                        </a:lnSpc>
                        <a:spcBef>
                          <a:spcPts val="0"/>
                        </a:spcBef>
                        <a:spcAft>
                          <a:spcPts val="1000"/>
                        </a:spcAft>
                      </a:pPr>
                      <a:r>
                        <a:rPr lang="fa-IR" sz="1200" b="0" dirty="0">
                          <a:latin typeface="Agency FB"/>
                          <a:ea typeface="Calibri"/>
                          <a:cs typeface="B Mitra" pitchFamily="2" charset="-78"/>
                        </a:rPr>
                        <a:t>3</a:t>
                      </a:r>
                      <a:endParaRPr lang="en-US" sz="1200" b="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ar-SA" sz="1600" dirty="0" smtClean="0">
                          <a:latin typeface="B Nazanin"/>
                          <a:ea typeface="Calibri"/>
                          <a:cs typeface="B Mitra" pitchFamily="2" charset="-78"/>
                        </a:rPr>
                        <a:t>حاملگی</a:t>
                      </a:r>
                      <a:r>
                        <a:rPr lang="fa-IR" sz="1600" dirty="0" smtClean="0">
                          <a:latin typeface="B Nazanin"/>
                          <a:ea typeface="Calibri"/>
                          <a:cs typeface="B Mitra" pitchFamily="2" charset="-78"/>
                        </a:rPr>
                        <a:t> </a:t>
                      </a:r>
                      <a:r>
                        <a:rPr lang="ar-SA" sz="1600" dirty="0" smtClean="0">
                          <a:latin typeface="B Nazanin"/>
                          <a:ea typeface="Calibri"/>
                          <a:cs typeface="B Mitra" pitchFamily="2" charset="-78"/>
                        </a:rPr>
                        <a:t>های برنام</a:t>
                      </a:r>
                      <a:r>
                        <a:rPr lang="fa-IR" sz="1600" dirty="0" smtClean="0">
                          <a:latin typeface="B Nazanin"/>
                          <a:ea typeface="Calibri"/>
                          <a:cs typeface="B Mitra" pitchFamily="2" charset="-78"/>
                        </a:rPr>
                        <a:t>ه</a:t>
                      </a:r>
                      <a:r>
                        <a:rPr lang="fa-IR" sz="1600" baseline="0" dirty="0" smtClean="0">
                          <a:latin typeface="B Nazanin"/>
                          <a:ea typeface="Calibri"/>
                          <a:cs typeface="B Mitra" pitchFamily="2" charset="-78"/>
                        </a:rPr>
                        <a:t> </a:t>
                      </a:r>
                      <a:r>
                        <a:rPr lang="ar-SA" sz="1600" dirty="0" smtClean="0">
                          <a:latin typeface="B Nazanin"/>
                          <a:ea typeface="Calibri"/>
                          <a:cs typeface="B Mitra" pitchFamily="2" charset="-78"/>
                        </a:rPr>
                        <a:t>ریزی </a:t>
                      </a:r>
                      <a:r>
                        <a:rPr lang="ar-SA" sz="1600" dirty="0">
                          <a:latin typeface="B Nazanin"/>
                          <a:ea typeface="Calibri"/>
                          <a:cs typeface="B Mitra" pitchFamily="2" charset="-78"/>
                        </a:rPr>
                        <a:t>نشده </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1200"/>
                        </a:spcBef>
                        <a:spcAft>
                          <a:spcPts val="0"/>
                        </a:spcAft>
                        <a:buFont typeface="Arial" pitchFamily="34" charset="0"/>
                        <a:buChar char="•"/>
                      </a:pPr>
                      <a:r>
                        <a:rPr lang="ar-SA" sz="1600" dirty="0">
                          <a:latin typeface="B Nazanin"/>
                          <a:ea typeface="Calibri"/>
                          <a:cs typeface="B Mitra" pitchFamily="2" charset="-78"/>
                        </a:rPr>
                        <a:t>منظور از حاملگی </a:t>
                      </a:r>
                      <a:r>
                        <a:rPr lang="ar-SA" sz="1600" dirty="0" smtClean="0">
                          <a:latin typeface="B Nazanin"/>
                          <a:ea typeface="Calibri"/>
                          <a:cs typeface="B Mitra" pitchFamily="2" charset="-78"/>
                        </a:rPr>
                        <a:t>برنامه</a:t>
                      </a:r>
                      <a:r>
                        <a:rPr lang="fa-IR" sz="1600" baseline="0" dirty="0" smtClean="0">
                          <a:latin typeface="B Nazanin"/>
                          <a:ea typeface="Calibri"/>
                          <a:cs typeface="B Mitra" pitchFamily="2" charset="-78"/>
                        </a:rPr>
                        <a:t> ر</a:t>
                      </a:r>
                      <a:r>
                        <a:rPr lang="ar-SA" sz="1600" dirty="0" smtClean="0">
                          <a:latin typeface="B Nazanin"/>
                          <a:ea typeface="Calibri"/>
                          <a:cs typeface="B Mitra" pitchFamily="2" charset="-78"/>
                        </a:rPr>
                        <a:t>یزی </a:t>
                      </a:r>
                      <a:r>
                        <a:rPr lang="ar-SA" sz="1600" dirty="0">
                          <a:latin typeface="B Nazanin"/>
                          <a:ea typeface="Calibri"/>
                          <a:cs typeface="B Mitra" pitchFamily="2" charset="-78"/>
                        </a:rPr>
                        <a:t>نشده یعنی رعایت </a:t>
                      </a:r>
                      <a:r>
                        <a:rPr lang="ar-SA" sz="1600" dirty="0" smtClean="0">
                          <a:latin typeface="B Nazanin"/>
                          <a:ea typeface="Calibri"/>
                          <a:cs typeface="B Mitra" pitchFamily="2" charset="-78"/>
                        </a:rPr>
                        <a:t>فاصله</a:t>
                      </a:r>
                      <a:r>
                        <a:rPr lang="fa-IR" sz="1600" baseline="0" dirty="0" smtClean="0">
                          <a:latin typeface="B Nazanin"/>
                          <a:ea typeface="Calibri"/>
                          <a:cs typeface="B Mitra" pitchFamily="2" charset="-78"/>
                        </a:rPr>
                        <a:t> </a:t>
                      </a:r>
                      <a:r>
                        <a:rPr lang="ar-SA" sz="1600" dirty="0" smtClean="0">
                          <a:latin typeface="B Nazanin"/>
                          <a:ea typeface="Calibri"/>
                          <a:cs typeface="B Mitra" pitchFamily="2" charset="-78"/>
                        </a:rPr>
                        <a:t>گذاری </a:t>
                      </a:r>
                      <a:r>
                        <a:rPr lang="ar-SA" sz="1600" dirty="0">
                          <a:latin typeface="B Nazanin"/>
                          <a:ea typeface="Calibri"/>
                          <a:cs typeface="B Mitra" pitchFamily="2" charset="-78"/>
                        </a:rPr>
                        <a:t>بین حاملگی که جزء </a:t>
                      </a:r>
                      <a:r>
                        <a:rPr lang="ar-SA" sz="1600" dirty="0" smtClean="0">
                          <a:latin typeface="B Nazanin"/>
                          <a:ea typeface="Calibri"/>
                          <a:cs typeface="B Mitra" pitchFamily="2" charset="-78"/>
                        </a:rPr>
                        <a:t> برنامه</a:t>
                      </a:r>
                      <a:r>
                        <a:rPr lang="fa-IR" sz="1600" dirty="0" smtClean="0">
                          <a:latin typeface="B Nazanin"/>
                          <a:ea typeface="Calibri"/>
                          <a:cs typeface="B Mitra" pitchFamily="2" charset="-78"/>
                        </a:rPr>
                        <a:t> </a:t>
                      </a:r>
                      <a:r>
                        <a:rPr lang="ar-SA" sz="1600" dirty="0" smtClean="0">
                          <a:latin typeface="B Nazanin"/>
                          <a:ea typeface="Calibri"/>
                          <a:cs typeface="B Mitra" pitchFamily="2" charset="-78"/>
                        </a:rPr>
                        <a:t>های </a:t>
                      </a:r>
                      <a:r>
                        <a:rPr lang="ar-SA" sz="1600" dirty="0">
                          <a:latin typeface="B Nazanin"/>
                          <a:ea typeface="Calibri"/>
                          <a:cs typeface="B Mitra" pitchFamily="2" charset="-78"/>
                        </a:rPr>
                        <a:t>دیکته شده وزارت بهداشت است. </a:t>
                      </a:r>
                      <a:endParaRPr lang="en-US" sz="1600" dirty="0">
                        <a:latin typeface="Calibri"/>
                        <a:ea typeface="Calibri"/>
                        <a:cs typeface="B Mitra"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68">
                <a:tc>
                  <a:txBody>
                    <a:bodyPr/>
                    <a:lstStyle/>
                    <a:p>
                      <a:pPr marL="0" marR="0" algn="ctr" rtl="1">
                        <a:lnSpc>
                          <a:spcPct val="115000"/>
                        </a:lnSpc>
                        <a:spcBef>
                          <a:spcPts val="0"/>
                        </a:spcBef>
                        <a:spcAft>
                          <a:spcPts val="1000"/>
                        </a:spcAft>
                      </a:pPr>
                      <a:r>
                        <a:rPr lang="fa-IR" sz="1200" b="0" dirty="0">
                          <a:latin typeface="Agency FB"/>
                          <a:ea typeface="Calibri"/>
                          <a:cs typeface="B Mitra" pitchFamily="2" charset="-78"/>
                        </a:rPr>
                        <a:t>4</a:t>
                      </a:r>
                      <a:endParaRPr lang="en-US" sz="1200" b="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buFont typeface="Arial" pitchFamily="34" charset="0"/>
                        <a:buChar char="•"/>
                      </a:pPr>
                      <a:r>
                        <a:rPr lang="ar-SA" sz="1600">
                          <a:latin typeface="B Nazanin"/>
                          <a:ea typeface="Calibri"/>
                          <a:cs typeface="B Mitra" pitchFamily="2" charset="-78"/>
                        </a:rPr>
                        <a:t>کاهش حاملگی های پرخطر از دیدگاه برنامه تنظیم خانواده</a:t>
                      </a:r>
                      <a:endParaRPr lang="en-US" sz="160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1200"/>
                        </a:spcBef>
                        <a:spcAft>
                          <a:spcPts val="0"/>
                        </a:spcAft>
                        <a:buFont typeface="Arial" pitchFamily="34" charset="0"/>
                        <a:buChar char="•"/>
                      </a:pPr>
                      <a:r>
                        <a:rPr lang="ar-SA" sz="1600" dirty="0">
                          <a:latin typeface="B Nazanin"/>
                          <a:ea typeface="Calibri"/>
                          <a:cs typeface="B Mitra" pitchFamily="2" charset="-78"/>
                        </a:rPr>
                        <a:t>با توجه به محدودبودن این تعریف بسیار از افراد شانس از دست دادن فرزند را از دست </a:t>
                      </a:r>
                      <a:r>
                        <a:rPr lang="ar-SA" sz="1600" dirty="0" smtClean="0">
                          <a:latin typeface="B Nazanin"/>
                          <a:ea typeface="Calibri"/>
                          <a:cs typeface="B Mitra" pitchFamily="2" charset="-78"/>
                        </a:rPr>
                        <a:t>می</a:t>
                      </a:r>
                      <a:r>
                        <a:rPr lang="fa-IR" sz="1600" dirty="0" smtClean="0">
                          <a:latin typeface="B Nazanin"/>
                          <a:ea typeface="Calibri"/>
                          <a:cs typeface="B Mitra" pitchFamily="2" charset="-78"/>
                        </a:rPr>
                        <a:t> </a:t>
                      </a:r>
                      <a:r>
                        <a:rPr lang="ar-SA" sz="1600" dirty="0" smtClean="0">
                          <a:latin typeface="B Nazanin"/>
                          <a:ea typeface="Calibri"/>
                          <a:cs typeface="B Mitra" pitchFamily="2" charset="-78"/>
                        </a:rPr>
                        <a:t>دهد</a:t>
                      </a:r>
                      <a:r>
                        <a:rPr lang="ar-SA" sz="1600" dirty="0">
                          <a:latin typeface="B Nazanin"/>
                          <a:ea typeface="Calibri"/>
                          <a:cs typeface="B Mitra" pitchFamily="2" charset="-78"/>
                        </a:rPr>
                        <a:t>. </a:t>
                      </a:r>
                      <a:endParaRPr lang="en-US" sz="1600" dirty="0">
                        <a:latin typeface="Calibri"/>
                        <a:ea typeface="Calibri"/>
                        <a:cs typeface="B Mitra"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A08E8C43-68F8-4728-90F2-738ACDDF4809}" type="slidenum">
              <a:rPr lang="en-US" smtClean="0"/>
              <a:pPr/>
              <a:t>161</a:t>
            </a:fld>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96276" y="521984"/>
          <a:ext cx="7590566" cy="4764404"/>
        </p:xfrm>
        <a:graphic>
          <a:graphicData uri="http://schemas.openxmlformats.org/drawingml/2006/table">
            <a:tbl>
              <a:tblPr rtl="1"/>
              <a:tblGrid>
                <a:gridCol w="436959"/>
                <a:gridCol w="3742164"/>
                <a:gridCol w="3411443"/>
              </a:tblGrid>
              <a:tr h="367739">
                <a:tc gridSpan="3">
                  <a:txBody>
                    <a:bodyPr/>
                    <a:lstStyle/>
                    <a:p>
                      <a:pPr marL="0" marR="0" algn="ctr" rtl="1">
                        <a:lnSpc>
                          <a:spcPct val="115000"/>
                        </a:lnSpc>
                        <a:spcBef>
                          <a:spcPts val="0"/>
                        </a:spcBef>
                        <a:spcAft>
                          <a:spcPts val="1000"/>
                        </a:spcAft>
                      </a:pPr>
                      <a:r>
                        <a:rPr lang="fa-IR" sz="2000" dirty="0" smtClean="0">
                          <a:latin typeface="Agency FB"/>
                          <a:ea typeface="Calibri"/>
                          <a:cs typeface="B Titr"/>
                        </a:rPr>
                        <a:t>معاونت بهداشتي- خدمات بهداشت خانواده</a:t>
                      </a:r>
                      <a:endParaRPr lang="en-US" sz="2000" dirty="0">
                        <a:latin typeface="Calibri"/>
                        <a:ea typeface="Calibri"/>
                        <a:cs typeface="Arial"/>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r>
              <a:tr h="351543">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3215">
                <a:tc>
                  <a:txBody>
                    <a:bodyPr/>
                    <a:lstStyle/>
                    <a:p>
                      <a:pPr marL="0" marR="0" algn="ctr" rtl="1">
                        <a:lnSpc>
                          <a:spcPct val="115000"/>
                        </a:lnSpc>
                        <a:spcBef>
                          <a:spcPts val="0"/>
                        </a:spcBef>
                        <a:spcAft>
                          <a:spcPts val="1000"/>
                        </a:spcAft>
                      </a:pPr>
                      <a:r>
                        <a:rPr lang="fa-IR" sz="1600" dirty="0">
                          <a:latin typeface="Agency FB"/>
                          <a:ea typeface="Calibri"/>
                          <a:cs typeface="B Mitra" pitchFamily="2" charset="-78"/>
                        </a:rPr>
                        <a:t>5</a:t>
                      </a:r>
                      <a:endParaRPr lang="en-US" sz="1600" dirty="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pPr>
                      <a:r>
                        <a:rPr lang="ar-SA" sz="1600" dirty="0" smtClean="0">
                          <a:latin typeface="B Nazanin"/>
                          <a:ea typeface="Calibri"/>
                          <a:cs typeface="B Mitra" pitchFamily="2" charset="-78"/>
                        </a:rPr>
                        <a:t>روش</a:t>
                      </a:r>
                      <a:r>
                        <a:rPr lang="fa-IR" sz="1600" dirty="0" smtClean="0">
                          <a:latin typeface="B Nazanin"/>
                          <a:ea typeface="Calibri"/>
                          <a:cs typeface="B Mitra" pitchFamily="2" charset="-78"/>
                        </a:rPr>
                        <a:t> </a:t>
                      </a:r>
                      <a:r>
                        <a:rPr lang="ar-SA" sz="1600" dirty="0" smtClean="0">
                          <a:latin typeface="B Nazanin"/>
                          <a:ea typeface="Calibri"/>
                          <a:cs typeface="B Mitra" pitchFamily="2" charset="-78"/>
                        </a:rPr>
                        <a:t>های </a:t>
                      </a:r>
                      <a:r>
                        <a:rPr lang="ar-SA" sz="1600" dirty="0">
                          <a:latin typeface="B Nazanin"/>
                          <a:ea typeface="Calibri"/>
                          <a:cs typeface="B Mitra" pitchFamily="2" charset="-78"/>
                        </a:rPr>
                        <a:t>مدرن پیشگیری از بارداری نسبت به سالهای گذشته</a:t>
                      </a:r>
                      <a:endParaRPr lang="en-US" sz="1600" dirty="0">
                        <a:latin typeface="Calibri"/>
                        <a:ea typeface="Calibri"/>
                        <a:cs typeface="B Mitra"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1200"/>
                        </a:spcBef>
                        <a:spcAft>
                          <a:spcPts val="0"/>
                        </a:spcAft>
                      </a:pPr>
                      <a:r>
                        <a:rPr lang="ar-SA" sz="1600" dirty="0">
                          <a:latin typeface="B Nazanin"/>
                          <a:ea typeface="Calibri"/>
                          <a:cs typeface="B Mitra" pitchFamily="2" charset="-78"/>
                        </a:rPr>
                        <a:t>این </a:t>
                      </a:r>
                      <a:r>
                        <a:rPr lang="ar-SA" sz="1600" dirty="0" smtClean="0">
                          <a:latin typeface="B Nazanin"/>
                          <a:ea typeface="Calibri"/>
                          <a:cs typeface="B Mitra" pitchFamily="2" charset="-78"/>
                        </a:rPr>
                        <a:t>روش</a:t>
                      </a:r>
                      <a:r>
                        <a:rPr lang="fa-IR" sz="1600" dirty="0" smtClean="0">
                          <a:latin typeface="B Nazanin"/>
                          <a:ea typeface="Calibri"/>
                          <a:cs typeface="B Mitra" pitchFamily="2" charset="-78"/>
                        </a:rPr>
                        <a:t> </a:t>
                      </a:r>
                      <a:r>
                        <a:rPr lang="ar-SA" sz="1600" dirty="0" smtClean="0">
                          <a:latin typeface="B Nazanin"/>
                          <a:ea typeface="Calibri"/>
                          <a:cs typeface="B Mitra" pitchFamily="2" charset="-78"/>
                        </a:rPr>
                        <a:t>ها </a:t>
                      </a:r>
                      <a:r>
                        <a:rPr lang="ar-SA" sz="1600" dirty="0">
                          <a:latin typeface="B Nazanin"/>
                          <a:ea typeface="Calibri"/>
                          <a:cs typeface="B Mitra" pitchFamily="2" charset="-78"/>
                        </a:rPr>
                        <a:t>عموماً </a:t>
                      </a:r>
                      <a:r>
                        <a:rPr lang="ar-SA" sz="1600" dirty="0" smtClean="0">
                          <a:latin typeface="B Nazanin"/>
                          <a:ea typeface="Calibri"/>
                          <a:cs typeface="B Mitra" pitchFamily="2" charset="-78"/>
                        </a:rPr>
                        <a:t>روش</a:t>
                      </a:r>
                      <a:r>
                        <a:rPr lang="fa-IR" sz="1600" dirty="0" smtClean="0">
                          <a:latin typeface="B Nazanin"/>
                          <a:ea typeface="Calibri"/>
                          <a:cs typeface="B Mitra" pitchFamily="2" charset="-78"/>
                        </a:rPr>
                        <a:t> </a:t>
                      </a:r>
                      <a:r>
                        <a:rPr lang="ar-SA" sz="1600" dirty="0" smtClean="0">
                          <a:latin typeface="B Nazanin"/>
                          <a:ea typeface="Calibri"/>
                          <a:cs typeface="B Mitra" pitchFamily="2" charset="-78"/>
                        </a:rPr>
                        <a:t>های </a:t>
                      </a:r>
                      <a:r>
                        <a:rPr lang="ar-SA" sz="1600" dirty="0">
                          <a:latin typeface="B Nazanin"/>
                          <a:ea typeface="Calibri"/>
                          <a:cs typeface="B Mitra" pitchFamily="2" charset="-78"/>
                        </a:rPr>
                        <a:t>غیرقابل برگشت </a:t>
                      </a:r>
                      <a:r>
                        <a:rPr lang="ar-SA" sz="1600" dirty="0" smtClean="0">
                          <a:latin typeface="B Nazanin"/>
                          <a:ea typeface="Calibri"/>
                          <a:cs typeface="B Mitra" pitchFamily="2" charset="-78"/>
                        </a:rPr>
                        <a:t>می</a:t>
                      </a:r>
                      <a:r>
                        <a:rPr lang="fa-IR" sz="1600" baseline="0" dirty="0" smtClean="0">
                          <a:latin typeface="B Nazanin"/>
                          <a:ea typeface="Calibri"/>
                          <a:cs typeface="B Mitra" pitchFamily="2" charset="-78"/>
                        </a:rPr>
                        <a:t> </a:t>
                      </a:r>
                      <a:r>
                        <a:rPr lang="ar-SA" sz="1600" dirty="0" smtClean="0">
                          <a:latin typeface="B Nazanin"/>
                          <a:ea typeface="Calibri"/>
                          <a:cs typeface="B Mitra" pitchFamily="2" charset="-78"/>
                        </a:rPr>
                        <a:t>باشد </a:t>
                      </a:r>
                      <a:r>
                        <a:rPr lang="ar-SA" sz="1600" dirty="0">
                          <a:latin typeface="B Nazanin"/>
                          <a:ea typeface="Calibri"/>
                          <a:cs typeface="B Mitra" pitchFamily="2" charset="-78"/>
                        </a:rPr>
                        <a:t>که امکان داشتن فرزند در سالهای بعد را به طور کامل از بین </a:t>
                      </a:r>
                      <a:r>
                        <a:rPr lang="ar-SA" sz="1600" dirty="0" smtClean="0">
                          <a:latin typeface="B Nazanin"/>
                          <a:ea typeface="Calibri"/>
                          <a:cs typeface="B Mitra" pitchFamily="2" charset="-78"/>
                        </a:rPr>
                        <a:t>می</a:t>
                      </a:r>
                      <a:r>
                        <a:rPr lang="fa-IR" sz="1600" dirty="0" smtClean="0">
                          <a:latin typeface="B Nazanin"/>
                          <a:ea typeface="Calibri"/>
                          <a:cs typeface="B Mitra" pitchFamily="2" charset="-78"/>
                        </a:rPr>
                        <a:t> </a:t>
                      </a:r>
                      <a:r>
                        <a:rPr lang="ar-SA" sz="1600" dirty="0" smtClean="0">
                          <a:latin typeface="B Nazanin"/>
                          <a:ea typeface="Calibri"/>
                          <a:cs typeface="B Mitra" pitchFamily="2" charset="-78"/>
                        </a:rPr>
                        <a:t>برد</a:t>
                      </a:r>
                      <a:r>
                        <a:rPr lang="ar-SA" sz="1600" dirty="0">
                          <a:latin typeface="B Nazanin"/>
                          <a:ea typeface="Calibri"/>
                          <a:cs typeface="B Mitra" pitchFamily="2" charset="-78"/>
                        </a:rPr>
                        <a:t>. </a:t>
                      </a:r>
                      <a:endParaRPr lang="en-US" sz="1600" dirty="0">
                        <a:latin typeface="Calibri"/>
                        <a:ea typeface="Calibri"/>
                        <a:cs typeface="B Mitra"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3215">
                <a:tc>
                  <a:txBody>
                    <a:bodyPr/>
                    <a:lstStyle/>
                    <a:p>
                      <a:pPr marL="0" marR="0" algn="ctr" rtl="1">
                        <a:lnSpc>
                          <a:spcPct val="115000"/>
                        </a:lnSpc>
                        <a:spcBef>
                          <a:spcPts val="0"/>
                        </a:spcBef>
                        <a:spcAft>
                          <a:spcPts val="1000"/>
                        </a:spcAft>
                      </a:pPr>
                      <a:r>
                        <a:rPr lang="fa-IR" sz="1600">
                          <a:latin typeface="Agency FB"/>
                          <a:ea typeface="Calibri"/>
                          <a:cs typeface="B Mitra" pitchFamily="2" charset="-78"/>
                        </a:rPr>
                        <a:t>6</a:t>
                      </a:r>
                      <a:endParaRPr lang="en-US" sz="160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pPr>
                      <a:r>
                        <a:rPr lang="ar-SA" sz="1600" dirty="0">
                          <a:latin typeface="B Nazanin"/>
                          <a:ea typeface="Calibri"/>
                          <a:cs typeface="B Mitra" pitchFamily="2" charset="-78"/>
                        </a:rPr>
                        <a:t>رویکرد به روشهای دائمی پیشگیری از بارداری که به لوله بستن در خانمها و </a:t>
                      </a:r>
                      <a:r>
                        <a:rPr lang="ar-SA" sz="1600" dirty="0" smtClean="0">
                          <a:latin typeface="B Nazanin"/>
                          <a:ea typeface="Calibri"/>
                          <a:cs typeface="B Mitra" pitchFamily="2" charset="-78"/>
                        </a:rPr>
                        <a:t>بیشتر </a:t>
                      </a:r>
                      <a:r>
                        <a:rPr lang="ar-SA" sz="1600" dirty="0">
                          <a:latin typeface="B Nazanin"/>
                          <a:ea typeface="Calibri"/>
                          <a:cs typeface="B Mitra" pitchFamily="2" charset="-78"/>
                        </a:rPr>
                        <a:t>توصیه به لوله بستن در آقایان </a:t>
                      </a:r>
                      <a:r>
                        <a:rPr lang="ar-SA" sz="1600" dirty="0" smtClean="0">
                          <a:latin typeface="B Nazanin"/>
                          <a:ea typeface="Calibri"/>
                          <a:cs typeface="B Mitra" pitchFamily="2" charset="-78"/>
                        </a:rPr>
                        <a:t>می</a:t>
                      </a:r>
                      <a:r>
                        <a:rPr lang="fa-IR" sz="1600" dirty="0" smtClean="0">
                          <a:latin typeface="B Nazanin"/>
                          <a:ea typeface="Calibri"/>
                          <a:cs typeface="B Mitra" pitchFamily="2" charset="-78"/>
                        </a:rPr>
                        <a:t>‌</a:t>
                      </a:r>
                      <a:r>
                        <a:rPr lang="ar-SA" sz="1600" dirty="0" smtClean="0">
                          <a:latin typeface="B Nazanin"/>
                          <a:ea typeface="Calibri"/>
                          <a:cs typeface="B Mitra" pitchFamily="2" charset="-78"/>
                        </a:rPr>
                        <a:t>شود</a:t>
                      </a:r>
                      <a:r>
                        <a:rPr lang="ar-SA" sz="1600" dirty="0">
                          <a:latin typeface="B Nazanin"/>
                          <a:ea typeface="Calibri"/>
                          <a:cs typeface="B Mitra" pitchFamily="2" charset="-78"/>
                        </a:rPr>
                        <a:t>.</a:t>
                      </a:r>
                      <a:endParaRPr lang="en-US" sz="1600" dirty="0">
                        <a:latin typeface="Calibri"/>
                        <a:ea typeface="Calibri"/>
                        <a:cs typeface="B Mitra"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1200"/>
                        </a:spcBef>
                        <a:spcAft>
                          <a:spcPts val="0"/>
                        </a:spcAft>
                      </a:pPr>
                      <a:r>
                        <a:rPr lang="ar-SA" sz="1600" dirty="0">
                          <a:latin typeface="B Nazanin"/>
                          <a:ea typeface="Calibri"/>
                          <a:cs typeface="B Mitra" pitchFamily="2" charset="-78"/>
                        </a:rPr>
                        <a:t>از آنجا که بستن لوله یکی از موارد غیرقابل برگشت </a:t>
                      </a:r>
                      <a:r>
                        <a:rPr lang="ar-SA" sz="1600" dirty="0" smtClean="0">
                          <a:latin typeface="B Nazanin"/>
                          <a:ea typeface="Calibri"/>
                          <a:cs typeface="B Mitra" pitchFamily="2" charset="-78"/>
                        </a:rPr>
                        <a:t>می</a:t>
                      </a:r>
                      <a:r>
                        <a:rPr lang="fa-IR" sz="1600" baseline="0" dirty="0" smtClean="0">
                          <a:latin typeface="B Nazanin"/>
                          <a:ea typeface="Calibri"/>
                          <a:cs typeface="B Mitra" pitchFamily="2" charset="-78"/>
                        </a:rPr>
                        <a:t> </a:t>
                      </a:r>
                      <a:r>
                        <a:rPr lang="ar-SA" sz="1600" dirty="0" smtClean="0">
                          <a:latin typeface="B Nazanin"/>
                          <a:ea typeface="Calibri"/>
                          <a:cs typeface="B Mitra" pitchFamily="2" charset="-78"/>
                        </a:rPr>
                        <a:t>باشد</a:t>
                      </a:r>
                      <a:r>
                        <a:rPr lang="ar-SA" sz="1600" dirty="0">
                          <a:latin typeface="B Nazanin"/>
                          <a:ea typeface="Calibri"/>
                          <a:cs typeface="B Mitra" pitchFamily="2" charset="-78"/>
                        </a:rPr>
                        <a:t>. استفاده از این روش نباید به هیچ عنوان صورت گیرد و خدماتی در این زمینه ارائه گردد. </a:t>
                      </a:r>
                      <a:endParaRPr lang="en-US" sz="1600" dirty="0">
                        <a:latin typeface="Calibri"/>
                        <a:ea typeface="Calibri"/>
                        <a:cs typeface="B Mitra"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692">
                <a:tc>
                  <a:txBody>
                    <a:bodyPr/>
                    <a:lstStyle/>
                    <a:p>
                      <a:pPr marL="0" marR="0" algn="ctr" rtl="1">
                        <a:lnSpc>
                          <a:spcPct val="115000"/>
                        </a:lnSpc>
                        <a:spcBef>
                          <a:spcPts val="0"/>
                        </a:spcBef>
                        <a:spcAft>
                          <a:spcPts val="1000"/>
                        </a:spcAft>
                      </a:pPr>
                      <a:r>
                        <a:rPr lang="fa-IR" sz="1600">
                          <a:latin typeface="Agency FB"/>
                          <a:ea typeface="Calibri"/>
                          <a:cs typeface="B Mitra" pitchFamily="2" charset="-78"/>
                        </a:rPr>
                        <a:t>7</a:t>
                      </a:r>
                      <a:endParaRPr lang="en-US" sz="1600">
                        <a:latin typeface="Calibri"/>
                        <a:ea typeface="Calibri"/>
                        <a:cs typeface="B Mitra" pitchFamily="2" charset="-78"/>
                      </a:endParaRPr>
                    </a:p>
                  </a:txBody>
                  <a:tcPr marL="46449" marR="464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pPr>
                      <a:r>
                        <a:rPr lang="ar-SA" sz="1600" dirty="0">
                          <a:latin typeface="B Nazanin"/>
                          <a:ea typeface="Calibri"/>
                          <a:cs typeface="B Mitra" pitchFamily="2" charset="-78"/>
                        </a:rPr>
                        <a:t>در سال 1384 برای جمعیت تحت پوشش شهرستان سبزوار برابر 87/1 (در مقایسه با 97/1 در سال 1383) </a:t>
                      </a:r>
                      <a:r>
                        <a:rPr lang="ar-SA" sz="1600" dirty="0" smtClean="0">
                          <a:latin typeface="B Nazanin"/>
                          <a:ea typeface="Calibri"/>
                          <a:cs typeface="B Mitra" pitchFamily="2" charset="-78"/>
                        </a:rPr>
                        <a:t>می</a:t>
                      </a:r>
                      <a:r>
                        <a:rPr lang="fa-IR" sz="1600" dirty="0" smtClean="0">
                          <a:latin typeface="B Nazanin"/>
                          <a:ea typeface="Calibri"/>
                          <a:cs typeface="B Mitra" pitchFamily="2" charset="-78"/>
                        </a:rPr>
                        <a:t> </a:t>
                      </a:r>
                      <a:r>
                        <a:rPr lang="ar-SA" sz="1600" dirty="0" smtClean="0">
                          <a:latin typeface="B Nazanin"/>
                          <a:ea typeface="Calibri"/>
                          <a:cs typeface="B Mitra" pitchFamily="2" charset="-78"/>
                        </a:rPr>
                        <a:t>باشد </a:t>
                      </a:r>
                      <a:r>
                        <a:rPr lang="ar-SA" sz="1600" dirty="0">
                          <a:latin typeface="B Nazanin"/>
                          <a:ea typeface="Calibri"/>
                          <a:cs typeface="B Mitra" pitchFamily="2" charset="-78"/>
                        </a:rPr>
                        <a:t>که مؤید سیاستهای ابلاغی در زمینه تنظیم خانواده در جمعیت تحت پوشش </a:t>
                      </a:r>
                      <a:r>
                        <a:rPr lang="ar-SA" sz="1600" dirty="0" smtClean="0">
                          <a:latin typeface="B Nazanin"/>
                          <a:ea typeface="Calibri"/>
                          <a:cs typeface="B Mitra" pitchFamily="2" charset="-78"/>
                        </a:rPr>
                        <a:t>می</a:t>
                      </a:r>
                      <a:r>
                        <a:rPr lang="fa-IR" sz="1600" dirty="0" smtClean="0">
                          <a:latin typeface="B Nazanin"/>
                          <a:ea typeface="Calibri"/>
                          <a:cs typeface="B Mitra" pitchFamily="2" charset="-78"/>
                        </a:rPr>
                        <a:t> </a:t>
                      </a:r>
                      <a:r>
                        <a:rPr lang="ar-SA" sz="1600" dirty="0" smtClean="0">
                          <a:latin typeface="B Nazanin"/>
                          <a:ea typeface="Calibri"/>
                          <a:cs typeface="B Mitra" pitchFamily="2" charset="-78"/>
                        </a:rPr>
                        <a:t>باشد</a:t>
                      </a:r>
                      <a:r>
                        <a:rPr lang="ar-SA" sz="1600" dirty="0">
                          <a:latin typeface="B Nazanin"/>
                          <a:ea typeface="Calibri"/>
                          <a:cs typeface="B Mitra" pitchFamily="2" charset="-78"/>
                        </a:rPr>
                        <a:t>. </a:t>
                      </a:r>
                      <a:endParaRPr lang="en-US" sz="1600" dirty="0">
                        <a:latin typeface="Calibri"/>
                        <a:ea typeface="Calibri"/>
                        <a:cs typeface="B Mitra"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1200"/>
                        </a:spcBef>
                        <a:spcAft>
                          <a:spcPts val="0"/>
                        </a:spcAft>
                      </a:pPr>
                      <a:r>
                        <a:rPr lang="ar-SA" sz="1600" dirty="0">
                          <a:latin typeface="B Nazanin"/>
                          <a:ea typeface="Calibri"/>
                          <a:cs typeface="B Mitra" pitchFamily="2" charset="-78"/>
                        </a:rPr>
                        <a:t>باید قید گردد که رقم 87/1 یعنی </a:t>
                      </a:r>
                      <a:r>
                        <a:rPr lang="en-US" sz="1600" dirty="0">
                          <a:latin typeface="Calibri"/>
                          <a:ea typeface="Calibri"/>
                          <a:cs typeface="B Mitra" pitchFamily="2" charset="-78"/>
                        </a:rPr>
                        <a:t>TFR</a:t>
                      </a:r>
                      <a:r>
                        <a:rPr lang="fa-IR" sz="1600" dirty="0">
                          <a:latin typeface="Calibri"/>
                          <a:ea typeface="Calibri"/>
                          <a:cs typeface="B Mitra" pitchFamily="2" charset="-78"/>
                        </a:rPr>
                        <a:t> کمتر از 2 در واقع نشان دهنده باروری زیر حد جایگزینی </a:t>
                      </a:r>
                      <a:r>
                        <a:rPr lang="fa-IR" sz="1600" dirty="0" smtClean="0">
                          <a:latin typeface="Calibri"/>
                          <a:ea typeface="Calibri"/>
                          <a:cs typeface="B Mitra" pitchFamily="2" charset="-78"/>
                        </a:rPr>
                        <a:t>می باشد </a:t>
                      </a:r>
                      <a:r>
                        <a:rPr lang="fa-IR" sz="1600" dirty="0">
                          <a:latin typeface="Calibri"/>
                          <a:ea typeface="Calibri"/>
                          <a:cs typeface="B Mitra" pitchFamily="2" charset="-78"/>
                        </a:rPr>
                        <a:t>که این امر درخصوص جمعیت یک امر هشدار دهنده </a:t>
                      </a:r>
                      <a:r>
                        <a:rPr lang="fa-IR" sz="1600" dirty="0" smtClean="0">
                          <a:latin typeface="Calibri"/>
                          <a:ea typeface="Calibri"/>
                          <a:cs typeface="B Mitra" pitchFamily="2" charset="-78"/>
                        </a:rPr>
                        <a:t>می باشد</a:t>
                      </a:r>
                      <a:r>
                        <a:rPr lang="fa-IR" sz="1600" dirty="0">
                          <a:latin typeface="Calibri"/>
                          <a:ea typeface="Calibri"/>
                          <a:cs typeface="B Mitra" pitchFamily="2" charset="-78"/>
                        </a:rPr>
                        <a:t>. </a:t>
                      </a:r>
                      <a:endParaRPr lang="en-US" sz="1600" dirty="0">
                        <a:latin typeface="Calibri"/>
                        <a:ea typeface="Calibri"/>
                        <a:cs typeface="B Mitra" pitchFamily="2" charset="-78"/>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162</a:t>
            </a:fld>
            <a:endParaRPr 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85852" y="2000240"/>
          <a:ext cx="7286675" cy="3512633"/>
        </p:xfrm>
        <a:graphic>
          <a:graphicData uri="http://schemas.openxmlformats.org/drawingml/2006/table">
            <a:tbl>
              <a:tblPr rtl="1"/>
              <a:tblGrid>
                <a:gridCol w="528936"/>
                <a:gridCol w="3149742"/>
                <a:gridCol w="3607997"/>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اسلايدهاي مشاوره تنظيم خانواده- دانشگاه</a:t>
                      </a:r>
                      <a:r>
                        <a:rPr kumimoji="0" lang="fa-IR" sz="1800" b="1" kern="1200" baseline="0" dirty="0" smtClean="0">
                          <a:solidFill>
                            <a:schemeClr val="tx1"/>
                          </a:solidFill>
                          <a:latin typeface="+mn-lt"/>
                          <a:ea typeface="+mn-ea"/>
                          <a:cs typeface="B Titr" pitchFamily="2" charset="-78"/>
                        </a:rPr>
                        <a:t> يزد</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1</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1" dirty="0">
                          <a:latin typeface="Calibri"/>
                          <a:ea typeface="Calibri"/>
                          <a:cs typeface="B Mitra" pitchFamily="2" charset="-78"/>
                        </a:rPr>
                        <a:t>نتیجه: </a:t>
                      </a:r>
                      <a:r>
                        <a:rPr lang="fa-IR" sz="1600" b="0" dirty="0">
                          <a:latin typeface="Calibri"/>
                          <a:ea typeface="Calibri"/>
                          <a:cs typeface="B Mitra" pitchFamily="2" charset="-78"/>
                        </a:rPr>
                        <a:t>باید در نظر داشت در صورت انتخاب روشهای عقیم سازی، مشاوره صحیح صورت گیرد تا وی پس از انتخاب خود پشیمان نگردد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به نظر عقیم سازی هر چند که با انتخاب فرد صورت می گیرد و ظاهرا اجباری در کار نیست ولی می بینیم که قبلا مشاوره، مبتنی بردريافت پاسخ مثبت صورت گرفته 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2</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در واقع مشاوره در حین دادن اطلاعات به مراجعه کننده، در مورد استفاده از یک روش پیشگیری از بارداری فرد را تشویق نمی کند ولی یک سری اطلاعات جهت اتخاذ تصمیم به او می دهد.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دادن اطلاعات همیشه موجب تغییر نگرش و در نهایت، تغییر رفتار می شود پس دادن اطلاعات خود نوعی تشویق است. مگرمي شود مشاور بي هدف اطلاعاتي رابه مراجعه كننده منتقل نمايد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400" kern="1200" dirty="0" smtClean="0">
                          <a:solidFill>
                            <a:schemeClr val="tx1"/>
                          </a:solidFill>
                          <a:latin typeface="Agency FB"/>
                          <a:ea typeface="Calibri"/>
                          <a:cs typeface="B Lotus"/>
                        </a:rPr>
                        <a:t>3</a:t>
                      </a:r>
                      <a:endParaRPr kumimoji="0" lang="en-US" sz="14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دلایل انجام مشاوره: کاهش احتمال شکست روشها، تداوم استفاده از روشهای پیشگیری، ترویج برنامه تنظیم خانواده توسط داوطلبين موفق وراضي  و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برای کمک به اجراي برنامه تنظيم خانواده ، از مردم به عنوان مبلغ برای مردم کمک می گیرند اين روش، کار تبلیغ وگسترش راآسان وهدف را نزديكترمي كند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163</a:t>
            </a:fld>
            <a:endParaRPr lang="en-US"/>
          </a:p>
        </p:txBody>
      </p:sp>
      <p:sp>
        <p:nvSpPr>
          <p:cNvPr id="5" name="Title 1"/>
          <p:cNvSpPr>
            <a:spLocks noGrp="1"/>
          </p:cNvSpPr>
          <p:nvPr>
            <p:ph type="title"/>
          </p:nvPr>
        </p:nvSpPr>
        <p:spPr>
          <a:xfrm>
            <a:off x="1214414" y="274638"/>
            <a:ext cx="7498080" cy="1296974"/>
          </a:xfrm>
        </p:spPr>
        <p:style>
          <a:lnRef idx="1">
            <a:schemeClr val="accent1"/>
          </a:lnRef>
          <a:fillRef idx="2">
            <a:schemeClr val="accent1"/>
          </a:fillRef>
          <a:effectRef idx="1">
            <a:schemeClr val="accent1"/>
          </a:effectRef>
          <a:fontRef idx="minor">
            <a:schemeClr val="dk1"/>
          </a:fontRef>
        </p:style>
        <p:txBody>
          <a:bodyPr>
            <a:noAutofit/>
          </a:bodyPr>
          <a:lstStyle/>
          <a:p>
            <a:pPr algn="ctr" rtl="1"/>
            <a:r>
              <a:rPr lang="fa-IR" sz="4000" dirty="0" smtClean="0">
                <a:cs typeface="B Titr" pitchFamily="2" charset="-78"/>
              </a:rPr>
              <a:t>دانشگاه علوم پزشکی و خدمات بهداشتي درماني شهيد صدوقي يزد</a:t>
            </a:r>
            <a:endParaRPr lang="en-US" sz="4000" dirty="0">
              <a:cs typeface="B Titr" pitchFamily="2" charset="-78"/>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357291" y="1119018"/>
          <a:ext cx="7286675" cy="3788652"/>
        </p:xfrm>
        <a:graphic>
          <a:graphicData uri="http://schemas.openxmlformats.org/drawingml/2006/table">
            <a:tbl>
              <a:tblPr rtl="1"/>
              <a:tblGrid>
                <a:gridCol w="528936"/>
                <a:gridCol w="3149742"/>
                <a:gridCol w="3607997"/>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اسلايدهاي مشاوره تنظيم خانواده- دانشگاه</a:t>
                      </a:r>
                      <a:r>
                        <a:rPr kumimoji="0" lang="fa-IR" sz="1800" b="1" kern="1200" baseline="0" dirty="0" smtClean="0">
                          <a:solidFill>
                            <a:schemeClr val="tx1"/>
                          </a:solidFill>
                          <a:latin typeface="+mn-lt"/>
                          <a:ea typeface="+mn-ea"/>
                          <a:cs typeface="B Titr" pitchFamily="2" charset="-78"/>
                        </a:rPr>
                        <a:t> يزد</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500" dirty="0">
                          <a:latin typeface="Agency FB"/>
                          <a:ea typeface="Calibri"/>
                          <a:cs typeface="B Titr"/>
                        </a:rPr>
                        <a:t>ردیف</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4</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اصول مشاوره: محیط آرام وخصوصي، احترام متقابل، صحبت به زبان قابل فهم ، مهارت در ارتباط دو طرفه و....</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در مشاوره تنظیم خانواده بیشتر از آنکه فواید و مضرات روشها از نظر علمی و متقن برای داوطلب مطرح شود، بیشتر متمرکز به برقراری ارتباط صمیمانه و متقاعد کردن آن می گرددتاهدف اصلي كه قبول استفاده از روشهاي جلوگيري ست ميسر گردد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5</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هیچوقت نباید با دادن اطلاعات زیاد، داوطلب را گیج نمود.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a:latin typeface="Calibri"/>
                          <a:ea typeface="Calibri"/>
                          <a:cs typeface="B Mitra" pitchFamily="2" charset="-78"/>
                        </a:rPr>
                        <a:t>اول اينکه در کلاسهای مشاوره قبل از ازدواج، تنظیم خانواده توصیه می شود نه تشکیل خانواده و اینکه در ابتدای ازدواج، فرد را مجبور به استفاده از روشهای جلوگیری از بارداری می نمایند هر چند که از نظر علمی ثابت شده است باید پس از آوردن یک فرزند، از روشهای پیشگیری استفاده شود زیرا در غیر اینصورت احتمال کاهش قدرت باروری بالا می رود و این خود یعنی ادامه سیاست تنظیم </a:t>
                      </a:r>
                      <a:r>
                        <a:rPr lang="fa-IR" sz="1600" b="0" dirty="0" smtClean="0">
                          <a:latin typeface="Calibri"/>
                          <a:ea typeface="Calibri"/>
                          <a:cs typeface="B Mitra" pitchFamily="2" charset="-78"/>
                        </a:rPr>
                        <a:t>خانواده!!</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08E8C43-68F8-4728-90F2-738ACDDF4809}" type="slidenum">
              <a:rPr lang="en-US" smtClean="0"/>
              <a:pPr/>
              <a:t>164</a:t>
            </a:fld>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165</a:t>
            </a:fld>
            <a:endParaRPr lang="en-US"/>
          </a:p>
        </p:txBody>
      </p:sp>
      <p:pic>
        <p:nvPicPr>
          <p:cNvPr id="1026" name="Picture 2"/>
          <p:cNvPicPr>
            <a:picLocks noChangeAspect="1" noChangeArrowheads="1"/>
          </p:cNvPicPr>
          <p:nvPr/>
        </p:nvPicPr>
        <p:blipFill>
          <a:blip r:embed="rId2"/>
          <a:srcRect/>
          <a:stretch>
            <a:fillRect/>
          </a:stretch>
        </p:blipFill>
        <p:spPr bwMode="auto">
          <a:xfrm>
            <a:off x="1" y="0"/>
            <a:ext cx="2285984" cy="3357562"/>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a:stretch>
            <a:fillRect/>
          </a:stretch>
        </p:blipFill>
        <p:spPr bwMode="auto">
          <a:xfrm>
            <a:off x="0" y="3357562"/>
            <a:ext cx="2285984" cy="3500462"/>
          </a:xfrm>
          <a:prstGeom prst="rect">
            <a:avLst/>
          </a:prstGeom>
          <a:noFill/>
          <a:ln w="9525">
            <a:noFill/>
            <a:miter lim="800000"/>
            <a:headEnd/>
            <a:tailEnd/>
          </a:ln>
          <a:effectLst/>
        </p:spPr>
      </p:pic>
      <p:graphicFrame>
        <p:nvGraphicFramePr>
          <p:cNvPr id="8" name="Content Placeholder 3"/>
          <p:cNvGraphicFramePr>
            <a:graphicFrameLocks/>
          </p:cNvGraphicFramePr>
          <p:nvPr/>
        </p:nvGraphicFramePr>
        <p:xfrm>
          <a:off x="2571736" y="285728"/>
          <a:ext cx="6072230" cy="6255596"/>
        </p:xfrm>
        <a:graphic>
          <a:graphicData uri="http://schemas.openxmlformats.org/drawingml/2006/table">
            <a:tbl>
              <a:tblPr rtl="1"/>
              <a:tblGrid>
                <a:gridCol w="440780"/>
                <a:gridCol w="2148237"/>
                <a:gridCol w="3483213"/>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مجموعه آموزشي مشاوره قبل از ازدواج</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1</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smtClean="0">
                          <a:latin typeface="Calibri"/>
                          <a:ea typeface="Calibri"/>
                          <a:cs typeface="B Mitra" pitchFamily="2" charset="-78"/>
                        </a:rPr>
                        <a:t> ارائه مباحثي</a:t>
                      </a:r>
                      <a:r>
                        <a:rPr lang="fa-IR" sz="1600" b="0" baseline="0" dirty="0" smtClean="0">
                          <a:latin typeface="Calibri"/>
                          <a:ea typeface="Calibri"/>
                          <a:cs typeface="B Mitra" pitchFamily="2" charset="-78"/>
                        </a:rPr>
                        <a:t> مانند ايدز</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smtClean="0">
                          <a:cs typeface="B Mitra" pitchFamily="2" charset="-78"/>
                        </a:rPr>
                        <a:t>ارتباط آن با اين مجموعه مشخص نيست. هدفي كه از طرح اين موضوع دنبال مي شده  است صرف تشويق استفاده از كاندوم 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2</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 rtl="1">
                        <a:lnSpc>
                          <a:spcPct val="115000"/>
                        </a:lnSpc>
                        <a:spcBef>
                          <a:spcPts val="0"/>
                        </a:spcBef>
                        <a:spcAft>
                          <a:spcPts val="0"/>
                        </a:spcAft>
                        <a:buFont typeface="Symbol"/>
                        <a:buChar char=""/>
                        <a:tabLst>
                          <a:tab pos="109538" algn="l"/>
                        </a:tabLst>
                      </a:pPr>
                      <a:r>
                        <a:rPr lang="fa-IR" sz="1600" b="0" dirty="0">
                          <a:latin typeface="Agency FB"/>
                          <a:ea typeface="Calibri"/>
                          <a:cs typeface="B Mitra" pitchFamily="2" charset="-78"/>
                        </a:rPr>
                        <a:t>افزايش سطح سلامت خود كمك نموده و از زندگي، جواني و سلامتي خود بهره ببريد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975" marR="0" lvl="0" indent="-53975" algn="just" rtl="1">
                        <a:lnSpc>
                          <a:spcPct val="115000"/>
                        </a:lnSpc>
                        <a:spcBef>
                          <a:spcPts val="0"/>
                        </a:spcBef>
                        <a:spcAft>
                          <a:spcPts val="1000"/>
                        </a:spcAft>
                        <a:buFont typeface="Symbol"/>
                        <a:buChar char=""/>
                      </a:pPr>
                      <a:r>
                        <a:rPr lang="fa-IR" sz="1600" b="0" dirty="0" smtClean="0">
                          <a:latin typeface="Agency FB"/>
                          <a:ea typeface="Calibri"/>
                          <a:cs typeface="B Mitra" pitchFamily="2" charset="-78"/>
                        </a:rPr>
                        <a:t> در </a:t>
                      </a:r>
                      <a:r>
                        <a:rPr lang="fa-IR" sz="1600" b="0" dirty="0">
                          <a:latin typeface="Agency FB"/>
                          <a:ea typeface="Calibri"/>
                          <a:cs typeface="B Mitra" pitchFamily="2" charset="-78"/>
                        </a:rPr>
                        <a:t>اين مطلب اينگونه القا شده كه جلوگيري از بارداري و استفاده از روشهاي پيشگيري از بارداري باعث افزايش سطح سلامت افراد مي شود و متضمن جواني و سلامتي آنهاست.</a:t>
                      </a:r>
                      <a:endParaRPr lang="en-US" sz="1600" b="0" dirty="0">
                        <a:latin typeface="Calibri"/>
                        <a:ea typeface="Calibri"/>
                        <a:cs typeface="B Mitra"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3</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lgn="just" rtl="1">
                        <a:lnSpc>
                          <a:spcPct val="115000"/>
                        </a:lnSpc>
                        <a:spcBef>
                          <a:spcPts val="0"/>
                        </a:spcBef>
                        <a:spcAft>
                          <a:spcPts val="0"/>
                        </a:spcAft>
                        <a:buFont typeface="Symbol"/>
                        <a:buChar char=""/>
                      </a:pPr>
                      <a:r>
                        <a:rPr lang="fa-IR" sz="1600" b="0" dirty="0">
                          <a:latin typeface="Agency FB"/>
                          <a:ea typeface="Calibri"/>
                          <a:cs typeface="B Mitra" pitchFamily="2" charset="-78"/>
                        </a:rPr>
                        <a:t>ايدز</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lgn="just" rtl="1">
                        <a:lnSpc>
                          <a:spcPct val="115000"/>
                        </a:lnSpc>
                        <a:spcBef>
                          <a:spcPts val="0"/>
                        </a:spcBef>
                        <a:spcAft>
                          <a:spcPts val="1000"/>
                        </a:spcAft>
                        <a:buFont typeface="Symbol"/>
                        <a:buChar char=""/>
                      </a:pPr>
                      <a:r>
                        <a:rPr lang="fa-IR" sz="1600" b="0" dirty="0">
                          <a:latin typeface="Agency FB"/>
                          <a:ea typeface="Calibri"/>
                          <a:cs typeface="B Mitra" pitchFamily="2" charset="-78"/>
                        </a:rPr>
                        <a:t>ضرورت مطرح كردن بيماري ايدز در اينجا معلوم نيست الا اينكه تشويق به استفاده از كاندوم باشد.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4</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 rtl="1">
                        <a:lnSpc>
                          <a:spcPct val="115000"/>
                        </a:lnSpc>
                        <a:spcBef>
                          <a:spcPts val="0"/>
                        </a:spcBef>
                        <a:spcAft>
                          <a:spcPts val="0"/>
                        </a:spcAft>
                        <a:buFont typeface="Symbol"/>
                        <a:buChar char=""/>
                      </a:pPr>
                      <a:r>
                        <a:rPr lang="fa-IR" sz="1600" b="0" dirty="0">
                          <a:latin typeface="Agency FB"/>
                          <a:ea typeface="Calibri"/>
                          <a:cs typeface="B Mitra" pitchFamily="2" charset="-78"/>
                        </a:rPr>
                        <a:t>روش هاي جلوگيري مناسب استفاده از كاندوم در زمان مراقبت مي باشد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lgn="just" rtl="1">
                        <a:lnSpc>
                          <a:spcPct val="115000"/>
                        </a:lnSpc>
                        <a:spcBef>
                          <a:spcPts val="0"/>
                        </a:spcBef>
                        <a:spcAft>
                          <a:spcPts val="1000"/>
                        </a:spcAft>
                        <a:buFont typeface="Symbol"/>
                        <a:buChar char=""/>
                      </a:pPr>
                      <a:r>
                        <a:rPr lang="fa-IR" sz="1600" b="0" dirty="0" smtClean="0">
                          <a:latin typeface="Agency FB"/>
                          <a:ea typeface="Calibri"/>
                          <a:cs typeface="B Mitra" pitchFamily="2" charset="-78"/>
                        </a:rPr>
                        <a:t>اطمينان از عدم باروري وجلوگيري صد در درصدي</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5</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 rtl="1">
                        <a:lnSpc>
                          <a:spcPct val="115000"/>
                        </a:lnSpc>
                        <a:spcBef>
                          <a:spcPts val="0"/>
                        </a:spcBef>
                        <a:spcAft>
                          <a:spcPts val="0"/>
                        </a:spcAft>
                        <a:buFont typeface="Symbol"/>
                        <a:buChar char=""/>
                      </a:pPr>
                      <a:r>
                        <a:rPr lang="fa-IR" sz="1600" b="0" dirty="0">
                          <a:latin typeface="Agency FB"/>
                          <a:ea typeface="Calibri"/>
                          <a:cs typeface="B Mitra" pitchFamily="2" charset="-78"/>
                        </a:rPr>
                        <a:t>تالاسمي </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lgn="just" rtl="1">
                        <a:lnSpc>
                          <a:spcPct val="115000"/>
                        </a:lnSpc>
                        <a:spcBef>
                          <a:spcPts val="0"/>
                        </a:spcBef>
                        <a:spcAft>
                          <a:spcPts val="1000"/>
                        </a:spcAft>
                        <a:buFont typeface="Symbol"/>
                        <a:buChar char=""/>
                      </a:pPr>
                      <a:r>
                        <a:rPr lang="fa-IR" sz="1600" b="0" dirty="0">
                          <a:latin typeface="Agency FB"/>
                          <a:ea typeface="Calibri"/>
                          <a:cs typeface="B Mitra" pitchFamily="2" charset="-78"/>
                        </a:rPr>
                        <a:t>ضرورت طرح آن در اين جزوه چيست؟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6</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1775" marR="0" lvl="0" indent="-231775" algn="just" rtl="1">
                        <a:lnSpc>
                          <a:spcPct val="115000"/>
                        </a:lnSpc>
                        <a:spcBef>
                          <a:spcPts val="0"/>
                        </a:spcBef>
                        <a:spcAft>
                          <a:spcPts val="0"/>
                        </a:spcAft>
                        <a:buFont typeface="Symbol"/>
                        <a:buChar char=""/>
                      </a:pPr>
                      <a:r>
                        <a:rPr lang="fa-IR" sz="1600" b="0" dirty="0">
                          <a:latin typeface="Agency FB"/>
                          <a:ea typeface="Calibri"/>
                          <a:cs typeface="B Mitra" pitchFamily="2" charset="-78"/>
                        </a:rPr>
                        <a:t>بچه دار نشدن</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 rtl="1">
                        <a:lnSpc>
                          <a:spcPct val="115000"/>
                        </a:lnSpc>
                        <a:spcBef>
                          <a:spcPts val="0"/>
                        </a:spcBef>
                        <a:spcAft>
                          <a:spcPts val="1000"/>
                        </a:spcAft>
                        <a:buFont typeface="Symbol"/>
                        <a:buChar char=""/>
                      </a:pPr>
                      <a:r>
                        <a:rPr lang="fa-IR" sz="1600" b="0" dirty="0">
                          <a:latin typeface="Agency FB"/>
                          <a:ea typeface="Calibri"/>
                          <a:cs typeface="B Mitra" pitchFamily="2" charset="-78"/>
                        </a:rPr>
                        <a:t>آيا نمي توان روش هاي جايگزين را پيشنهاد داد ؟ يعني اولين روش بچه دار نشدن </a:t>
                      </a:r>
                      <a:r>
                        <a:rPr lang="fa-IR" sz="1600" b="0" dirty="0" smtClean="0">
                          <a:latin typeface="Agency FB"/>
                          <a:ea typeface="Calibri"/>
                          <a:cs typeface="B Mitra" pitchFamily="2" charset="-78"/>
                        </a:rPr>
                        <a:t>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7</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 rtl="1">
                        <a:lnSpc>
                          <a:spcPct val="115000"/>
                        </a:lnSpc>
                        <a:spcBef>
                          <a:spcPts val="0"/>
                        </a:spcBef>
                        <a:spcAft>
                          <a:spcPts val="0"/>
                        </a:spcAft>
                        <a:buFont typeface="Symbol"/>
                        <a:buChar char=""/>
                      </a:pPr>
                      <a:r>
                        <a:rPr lang="fa-IR" sz="1600" b="0" dirty="0">
                          <a:latin typeface="Agency FB"/>
                          <a:ea typeface="Calibri"/>
                          <a:cs typeface="B Mitra" pitchFamily="2" charset="-78"/>
                        </a:rPr>
                        <a:t>با اخذ مجوز از مقامات ذيربط قبل از 4 ماهگي نسبت به سقط جنين اقدام شود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166</a:t>
            </a:fld>
            <a:endParaRPr lang="en-US"/>
          </a:p>
        </p:txBody>
      </p:sp>
      <p:pic>
        <p:nvPicPr>
          <p:cNvPr id="1026" name="Picture 2"/>
          <p:cNvPicPr>
            <a:picLocks noChangeAspect="1" noChangeArrowheads="1"/>
          </p:cNvPicPr>
          <p:nvPr/>
        </p:nvPicPr>
        <p:blipFill>
          <a:blip r:embed="rId2"/>
          <a:srcRect/>
          <a:stretch>
            <a:fillRect/>
          </a:stretch>
        </p:blipFill>
        <p:spPr bwMode="auto">
          <a:xfrm>
            <a:off x="1" y="0"/>
            <a:ext cx="2285984" cy="3357562"/>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a:stretch>
            <a:fillRect/>
          </a:stretch>
        </p:blipFill>
        <p:spPr bwMode="auto">
          <a:xfrm>
            <a:off x="0" y="3357562"/>
            <a:ext cx="2285984" cy="3500462"/>
          </a:xfrm>
          <a:prstGeom prst="rect">
            <a:avLst/>
          </a:prstGeom>
          <a:noFill/>
          <a:ln w="9525">
            <a:noFill/>
            <a:miter lim="800000"/>
            <a:headEnd/>
            <a:tailEnd/>
          </a:ln>
          <a:effectLst/>
        </p:spPr>
      </p:pic>
      <p:graphicFrame>
        <p:nvGraphicFramePr>
          <p:cNvPr id="8" name="Content Placeholder 3"/>
          <p:cNvGraphicFramePr>
            <a:graphicFrameLocks/>
          </p:cNvGraphicFramePr>
          <p:nvPr/>
        </p:nvGraphicFramePr>
        <p:xfrm>
          <a:off x="2571736" y="285728"/>
          <a:ext cx="6072230" cy="5336878"/>
        </p:xfrm>
        <a:graphic>
          <a:graphicData uri="http://schemas.openxmlformats.org/drawingml/2006/table">
            <a:tbl>
              <a:tblPr rtl="1"/>
              <a:tblGrid>
                <a:gridCol w="440780"/>
                <a:gridCol w="3419220"/>
                <a:gridCol w="2212230"/>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مجموعه آموزشي مشاوره قبل از ازدواج</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8</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lgn="just" rtl="1">
                        <a:lnSpc>
                          <a:spcPct val="115000"/>
                        </a:lnSpc>
                        <a:spcBef>
                          <a:spcPts val="0"/>
                        </a:spcBef>
                        <a:spcAft>
                          <a:spcPts val="0"/>
                        </a:spcAft>
                        <a:buFont typeface="Arial" pitchFamily="34" charset="0"/>
                        <a:buChar char="•"/>
                      </a:pPr>
                      <a:r>
                        <a:rPr lang="fa-IR" sz="1600" dirty="0">
                          <a:latin typeface="Agency FB"/>
                          <a:ea typeface="Calibri"/>
                          <a:cs typeface="B Mitra" pitchFamily="2" charset="-78"/>
                        </a:rPr>
                        <a:t>آيا مي دانيد حاملگي در موارد زير مخاطره آميز است؟</a:t>
                      </a:r>
                      <a:endParaRPr lang="en-US" sz="1600" dirty="0">
                        <a:latin typeface="Calibri"/>
                        <a:ea typeface="Calibri"/>
                        <a:cs typeface="B Mitra" pitchFamily="2" charset="-78"/>
                      </a:endParaRPr>
                    </a:p>
                    <a:p>
                      <a:pPr marL="342900" marR="0" lvl="0" indent="-342900" algn="just" rtl="1">
                        <a:lnSpc>
                          <a:spcPct val="115000"/>
                        </a:lnSpc>
                        <a:spcBef>
                          <a:spcPts val="0"/>
                        </a:spcBef>
                        <a:spcAft>
                          <a:spcPts val="0"/>
                        </a:spcAft>
                        <a:buFontTx/>
                        <a:buNone/>
                      </a:pPr>
                      <a:r>
                        <a:rPr lang="fa-IR" sz="1600" dirty="0" smtClean="0">
                          <a:latin typeface="Agency FB"/>
                          <a:ea typeface="Calibri"/>
                          <a:cs typeface="B Mitra" pitchFamily="2" charset="-78"/>
                        </a:rPr>
                        <a:t>- سن </a:t>
                      </a:r>
                      <a:r>
                        <a:rPr lang="fa-IR" sz="1600" dirty="0">
                          <a:latin typeface="Agency FB"/>
                          <a:ea typeface="Calibri"/>
                          <a:cs typeface="B Mitra" pitchFamily="2" charset="-78"/>
                        </a:rPr>
                        <a:t>زير 18 سال</a:t>
                      </a:r>
                      <a:endParaRPr lang="en-US" sz="1600" dirty="0">
                        <a:latin typeface="Calibri"/>
                        <a:ea typeface="Calibri"/>
                        <a:cs typeface="B Mitra" pitchFamily="2" charset="-78"/>
                      </a:endParaRPr>
                    </a:p>
                    <a:p>
                      <a:pPr marL="342900" marR="0" lvl="0" indent="-342900" algn="just" rtl="1">
                        <a:lnSpc>
                          <a:spcPct val="115000"/>
                        </a:lnSpc>
                        <a:spcBef>
                          <a:spcPts val="0"/>
                        </a:spcBef>
                        <a:spcAft>
                          <a:spcPts val="0"/>
                        </a:spcAft>
                        <a:buFontTx/>
                        <a:buNone/>
                      </a:pPr>
                      <a:r>
                        <a:rPr lang="fa-IR" sz="1600" dirty="0" smtClean="0">
                          <a:latin typeface="Agency FB"/>
                          <a:ea typeface="Calibri"/>
                          <a:cs typeface="B Mitra" pitchFamily="2" charset="-78"/>
                        </a:rPr>
                        <a:t>-</a:t>
                      </a:r>
                      <a:r>
                        <a:rPr lang="fa-IR" sz="1600" baseline="0" dirty="0" smtClean="0">
                          <a:latin typeface="Agency FB"/>
                          <a:ea typeface="Calibri"/>
                          <a:cs typeface="B Mitra" pitchFamily="2" charset="-78"/>
                        </a:rPr>
                        <a:t> </a:t>
                      </a:r>
                      <a:r>
                        <a:rPr lang="fa-IR" sz="1600" dirty="0" smtClean="0">
                          <a:latin typeface="Agency FB"/>
                          <a:ea typeface="Calibri"/>
                          <a:cs typeface="B Mitra" pitchFamily="2" charset="-78"/>
                        </a:rPr>
                        <a:t>سن </a:t>
                      </a:r>
                      <a:r>
                        <a:rPr lang="fa-IR" sz="1600" dirty="0">
                          <a:latin typeface="Agency FB"/>
                          <a:ea typeface="Calibri"/>
                          <a:cs typeface="B Mitra" pitchFamily="2" charset="-78"/>
                        </a:rPr>
                        <a:t>بالاي 35 سال</a:t>
                      </a:r>
                      <a:endParaRPr lang="en-US" sz="1600" dirty="0">
                        <a:latin typeface="Calibri"/>
                        <a:ea typeface="Calibri"/>
                        <a:cs typeface="B Mitra" pitchFamily="2" charset="-78"/>
                      </a:endParaRPr>
                    </a:p>
                    <a:p>
                      <a:pPr marL="342900" marR="0" lvl="0" indent="-342900" algn="just" rtl="1">
                        <a:lnSpc>
                          <a:spcPct val="115000"/>
                        </a:lnSpc>
                        <a:spcBef>
                          <a:spcPts val="0"/>
                        </a:spcBef>
                        <a:spcAft>
                          <a:spcPts val="0"/>
                        </a:spcAft>
                        <a:buFontTx/>
                        <a:buNone/>
                      </a:pPr>
                      <a:r>
                        <a:rPr lang="fa-IR" sz="1600" dirty="0" smtClean="0">
                          <a:latin typeface="Agency FB"/>
                          <a:ea typeface="Calibri"/>
                          <a:cs typeface="B Mitra" pitchFamily="2" charset="-78"/>
                        </a:rPr>
                        <a:t>- زنان </a:t>
                      </a:r>
                      <a:r>
                        <a:rPr lang="fa-IR" sz="1600" dirty="0">
                          <a:latin typeface="Agency FB"/>
                          <a:ea typeface="Calibri"/>
                          <a:cs typeface="B Mitra" pitchFamily="2" charset="-78"/>
                        </a:rPr>
                        <a:t>با بارداري پنجم و بيشتر</a:t>
                      </a:r>
                      <a:endParaRPr lang="en-US" sz="1600" dirty="0">
                        <a:latin typeface="Calibri"/>
                        <a:ea typeface="Calibri"/>
                        <a:cs typeface="B Mitra" pitchFamily="2" charset="-78"/>
                      </a:endParaRPr>
                    </a:p>
                    <a:p>
                      <a:pPr marL="342900" marR="0" lvl="0" indent="-342900" algn="just" rtl="1">
                        <a:lnSpc>
                          <a:spcPct val="115000"/>
                        </a:lnSpc>
                        <a:spcBef>
                          <a:spcPts val="0"/>
                        </a:spcBef>
                        <a:spcAft>
                          <a:spcPts val="0"/>
                        </a:spcAft>
                        <a:buFontTx/>
                        <a:buNone/>
                      </a:pPr>
                      <a:r>
                        <a:rPr lang="fa-IR" sz="1600" dirty="0" smtClean="0">
                          <a:latin typeface="Agency FB"/>
                          <a:ea typeface="Calibri"/>
                          <a:cs typeface="B Mitra" pitchFamily="2" charset="-78"/>
                        </a:rPr>
                        <a:t>- زناني </a:t>
                      </a:r>
                      <a:r>
                        <a:rPr lang="fa-IR" sz="1600" dirty="0">
                          <a:latin typeface="Agency FB"/>
                          <a:ea typeface="Calibri"/>
                          <a:cs typeface="B Mitra" pitchFamily="2" charset="-78"/>
                        </a:rPr>
                        <a:t>كه سن آخرين فرزند آنها كمتر از 3 سال </a:t>
                      </a:r>
                      <a:r>
                        <a:rPr lang="fa-IR" sz="1600" dirty="0" smtClean="0">
                          <a:latin typeface="Agency FB"/>
                          <a:ea typeface="Calibri"/>
                          <a:cs typeface="B Mitra" pitchFamily="2" charset="-78"/>
                        </a:rPr>
                        <a:t>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 rtl="1">
                        <a:lnSpc>
                          <a:spcPct val="115000"/>
                        </a:lnSpc>
                        <a:spcBef>
                          <a:spcPts val="0"/>
                        </a:spcBef>
                        <a:spcAft>
                          <a:spcPts val="1000"/>
                        </a:spcAft>
                        <a:buFont typeface="Arial" pitchFamily="34" charset="0"/>
                        <a:buChar char="•"/>
                      </a:pPr>
                      <a:r>
                        <a:rPr lang="fa-IR" sz="1600" dirty="0">
                          <a:latin typeface="Agency FB"/>
                          <a:ea typeface="Calibri"/>
                          <a:cs typeface="B Mitra" pitchFamily="2" charset="-78"/>
                        </a:rPr>
                        <a:t>اين موارد از نظر علمي ثابت نشده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9</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r>
                        <a:rPr lang="fa-IR" sz="1600" dirty="0">
                          <a:latin typeface="Agency FB"/>
                          <a:ea typeface="Calibri"/>
                          <a:cs typeface="B Mitra" pitchFamily="2" charset="-78"/>
                        </a:rPr>
                        <a:t>بهترين زمان براي بارداي سنين بين 20-30 سالگي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1000"/>
                        </a:spcAft>
                        <a:buFont typeface="Symbol"/>
                        <a:buChar char=""/>
                      </a:pPr>
                      <a:r>
                        <a:rPr lang="fa-IR" sz="1600" dirty="0">
                          <a:latin typeface="Agency FB"/>
                          <a:ea typeface="Calibri"/>
                          <a:cs typeface="B Mitra" pitchFamily="2" charset="-78"/>
                        </a:rPr>
                        <a:t>محدود كردن سن بارداري مساوي است با كاهش جمعيت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10</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r>
                        <a:rPr lang="fa-IR" sz="1600" dirty="0">
                          <a:latin typeface="Agency FB"/>
                          <a:ea typeface="Calibri"/>
                          <a:cs typeface="B Mitra" pitchFamily="2" charset="-78"/>
                        </a:rPr>
                        <a:t>عمدتاً نارس و كم وزن بوده و امكان مرگ در سال اول زندگي بيشتر خواهد شد و همچنين سلامت مادرانشان نيز در معرض خطر بيشتري مي باشد.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1000"/>
                        </a:spcAft>
                        <a:buFont typeface="Symbol"/>
                        <a:buChar char=""/>
                      </a:pPr>
                      <a:r>
                        <a:rPr lang="fa-IR" sz="1600" dirty="0">
                          <a:latin typeface="Agency FB"/>
                          <a:ea typeface="Calibri"/>
                          <a:cs typeface="B Mitra" pitchFamily="2" charset="-78"/>
                        </a:rPr>
                        <a:t>از نظر علمي ثابت نشده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11</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r>
                        <a:rPr lang="fa-IR" sz="1600" dirty="0">
                          <a:latin typeface="Agency FB"/>
                          <a:ea typeface="Calibri"/>
                          <a:cs typeface="B Mitra" pitchFamily="2" charset="-78"/>
                        </a:rPr>
                        <a:t>خطر مرگ هنگام زايمان در مادران 19-15 ساله دو برابر مادران بالاي 20 سال است</a:t>
                      </a:r>
                      <a:endParaRPr lang="en-US" sz="1600" dirty="0">
                        <a:latin typeface="Calibri"/>
                        <a:ea typeface="Calibri"/>
                        <a:cs typeface="B Mitra" pitchFamily="2" charset="-78"/>
                      </a:endParaRPr>
                    </a:p>
                    <a:p>
                      <a:pPr marL="342900" marR="0" lvl="0" indent="-342900" algn="just" rtl="1">
                        <a:lnSpc>
                          <a:spcPct val="115000"/>
                        </a:lnSpc>
                        <a:spcBef>
                          <a:spcPts val="0"/>
                        </a:spcBef>
                        <a:spcAft>
                          <a:spcPts val="0"/>
                        </a:spcAft>
                        <a:buFont typeface="Symbol"/>
                        <a:buChar char=""/>
                      </a:pPr>
                      <a:r>
                        <a:rPr lang="fa-IR" sz="1600" dirty="0">
                          <a:latin typeface="Agency FB"/>
                          <a:ea typeface="Calibri"/>
                          <a:cs typeface="B Mitra" pitchFamily="2" charset="-78"/>
                        </a:rPr>
                        <a:t>احتمال مرگ دختران زير 15 سال در صورت زايمان 5 برابر دختران بالاي 20 سال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1000"/>
                        </a:spcAft>
                        <a:buFont typeface="Symbol"/>
                        <a:buChar char=""/>
                      </a:pPr>
                      <a:r>
                        <a:rPr lang="fa-IR" sz="1600" dirty="0">
                          <a:latin typeface="Agency FB"/>
                          <a:ea typeface="Calibri"/>
                          <a:cs typeface="B Mitra" pitchFamily="2" charset="-78"/>
                        </a:rPr>
                        <a:t>به كدام آمار علمي مستند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12</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r>
                        <a:rPr lang="fa-IR" sz="1600" dirty="0" smtClean="0">
                          <a:latin typeface="Agency FB"/>
                          <a:ea typeface="Calibri"/>
                          <a:cs typeface="B Mitra" pitchFamily="2" charset="-78"/>
                        </a:rPr>
                        <a:t>با احتمال </a:t>
                      </a:r>
                      <a:r>
                        <a:rPr lang="fa-IR" sz="1600" dirty="0">
                          <a:latin typeface="Agency FB"/>
                          <a:ea typeface="Calibri"/>
                          <a:cs typeface="B Mitra" pitchFamily="2" charset="-78"/>
                        </a:rPr>
                        <a:t>بروز بيماريهاي كروموزومي مثل منگوليسم سلامت مادر و نوزاد به خطر مي افتد.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1000"/>
                        </a:spcAft>
                        <a:buFont typeface="Symbol"/>
                        <a:buChar char=""/>
                      </a:pPr>
                      <a:r>
                        <a:rPr lang="fa-IR" sz="1600" dirty="0">
                          <a:latin typeface="Agency FB"/>
                          <a:ea typeface="Calibri"/>
                          <a:cs typeface="B Mitra" pitchFamily="2" charset="-78"/>
                        </a:rPr>
                        <a:t>از نظر علمي ثابت نشده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167</a:t>
            </a:fld>
            <a:endParaRPr lang="en-US"/>
          </a:p>
        </p:txBody>
      </p:sp>
      <p:pic>
        <p:nvPicPr>
          <p:cNvPr id="1026" name="Picture 2"/>
          <p:cNvPicPr>
            <a:picLocks noChangeAspect="1" noChangeArrowheads="1"/>
          </p:cNvPicPr>
          <p:nvPr/>
        </p:nvPicPr>
        <p:blipFill>
          <a:blip r:embed="rId2"/>
          <a:srcRect/>
          <a:stretch>
            <a:fillRect/>
          </a:stretch>
        </p:blipFill>
        <p:spPr bwMode="auto">
          <a:xfrm>
            <a:off x="1" y="0"/>
            <a:ext cx="2285984" cy="3357562"/>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a:stretch>
            <a:fillRect/>
          </a:stretch>
        </p:blipFill>
        <p:spPr bwMode="auto">
          <a:xfrm>
            <a:off x="0" y="3357562"/>
            <a:ext cx="2285984" cy="3500462"/>
          </a:xfrm>
          <a:prstGeom prst="rect">
            <a:avLst/>
          </a:prstGeom>
          <a:noFill/>
          <a:ln w="9525">
            <a:noFill/>
            <a:miter lim="800000"/>
            <a:headEnd/>
            <a:tailEnd/>
          </a:ln>
          <a:effectLst/>
        </p:spPr>
      </p:pic>
      <p:graphicFrame>
        <p:nvGraphicFramePr>
          <p:cNvPr id="8" name="Content Placeholder 3"/>
          <p:cNvGraphicFramePr>
            <a:graphicFrameLocks/>
          </p:cNvGraphicFramePr>
          <p:nvPr/>
        </p:nvGraphicFramePr>
        <p:xfrm>
          <a:off x="2571736" y="285728"/>
          <a:ext cx="6072230" cy="6385469"/>
        </p:xfrm>
        <a:graphic>
          <a:graphicData uri="http://schemas.openxmlformats.org/drawingml/2006/table">
            <a:tbl>
              <a:tblPr rtl="1"/>
              <a:tblGrid>
                <a:gridCol w="440780"/>
                <a:gridCol w="2963942"/>
                <a:gridCol w="2667508"/>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مجموعه آموزشي مشاوره قبل از ازدواج</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13</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 rtl="1">
                        <a:lnSpc>
                          <a:spcPct val="115000"/>
                        </a:lnSpc>
                        <a:spcBef>
                          <a:spcPts val="0"/>
                        </a:spcBef>
                        <a:spcAft>
                          <a:spcPts val="0"/>
                        </a:spcAft>
                        <a:buFont typeface="Symbol"/>
                        <a:buChar char=""/>
                      </a:pPr>
                      <a:r>
                        <a:rPr lang="fa-IR" sz="1600" dirty="0">
                          <a:latin typeface="Agency FB"/>
                          <a:ea typeface="Calibri"/>
                          <a:cs typeface="B Mitra" pitchFamily="2" charset="-78"/>
                        </a:rPr>
                        <a:t>كم خوني، جفت سر راهي در بارداري، كنده شدن زودرس جفت و خونريزي شديد حين و پس از زايمان مادران را تهديد مي كند.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lgn="just" rtl="1">
                        <a:lnSpc>
                          <a:spcPct val="115000"/>
                        </a:lnSpc>
                        <a:spcBef>
                          <a:spcPts val="0"/>
                        </a:spcBef>
                        <a:spcAft>
                          <a:spcPts val="1000"/>
                        </a:spcAft>
                        <a:buFont typeface="Symbol"/>
                        <a:buChar char=""/>
                      </a:pPr>
                      <a:r>
                        <a:rPr lang="fa-IR" sz="1600" dirty="0">
                          <a:latin typeface="Agency FB"/>
                          <a:ea typeface="Calibri"/>
                          <a:cs typeface="B Mitra" pitchFamily="2" charset="-78"/>
                        </a:rPr>
                        <a:t>چنانچه مراقبت هاي لازم در دوران بارداري انجام نشود احتمال بروز اين خطرات در مورد هر بارداري ممكن است واقع شود و ارتباطي به بارداري پنجم و بالاتر ندارد.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14</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 rtl="1">
                        <a:lnSpc>
                          <a:spcPct val="115000"/>
                        </a:lnSpc>
                        <a:spcBef>
                          <a:spcPts val="0"/>
                        </a:spcBef>
                        <a:spcAft>
                          <a:spcPts val="0"/>
                        </a:spcAft>
                        <a:buFont typeface="Symbol"/>
                        <a:buChar char=""/>
                      </a:pPr>
                      <a:r>
                        <a:rPr lang="fa-IR" sz="1600" dirty="0">
                          <a:latin typeface="Agency FB"/>
                          <a:ea typeface="Calibri"/>
                          <a:cs typeface="B Mitra" pitchFamily="2" charset="-78"/>
                        </a:rPr>
                        <a:t>كودكاني كه با فاصله كم متولد مي شوند از نظر جسمي و رواني به اندازه كودكاني كه حداقل 3 سال با يكديگر فاصله دارند رشد نمي كنند. حاملگي با فاصله كوتاه احتمال زايمان زودرس را بيشتر و معمولاً كودكان با وزن كم متولد مي شوند.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 rtl="1">
                        <a:lnSpc>
                          <a:spcPct val="115000"/>
                        </a:lnSpc>
                        <a:spcBef>
                          <a:spcPts val="0"/>
                        </a:spcBef>
                        <a:spcAft>
                          <a:spcPts val="1000"/>
                        </a:spcAft>
                        <a:buFont typeface="Symbol"/>
                        <a:buChar char=""/>
                      </a:pPr>
                      <a:r>
                        <a:rPr lang="fa-IR" sz="1600" dirty="0">
                          <a:latin typeface="Agency FB"/>
                          <a:ea typeface="Calibri"/>
                          <a:cs typeface="B Mitra" pitchFamily="2" charset="-78"/>
                        </a:rPr>
                        <a:t>تبليغ و توصيه به فاصله گذاري بيش از 3 سال هدفي جز كاهش جمعيت ندارد.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kern="1200" dirty="0" smtClean="0">
                          <a:solidFill>
                            <a:schemeClr val="tx1"/>
                          </a:solidFill>
                          <a:latin typeface="Agency FB"/>
                          <a:ea typeface="Calibri"/>
                          <a:cs typeface="B Mitra" pitchFamily="2" charset="-78"/>
                        </a:rPr>
                        <a:t>15</a:t>
                      </a:r>
                      <a:endParaRPr kumimoji="0" lang="en-US" sz="160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r>
                        <a:rPr kumimoji="0" lang="fa-IR" sz="1600" kern="1200" dirty="0">
                          <a:solidFill>
                            <a:schemeClr val="tx1"/>
                          </a:solidFill>
                          <a:latin typeface="Agency FB"/>
                          <a:ea typeface="Calibri"/>
                          <a:cs typeface="B Mitra" pitchFamily="2" charset="-78"/>
                        </a:rPr>
                        <a:t>عوارض حاملگي ناخواسته بر روي كودك </a:t>
                      </a:r>
                      <a:endParaRPr kumimoji="0" lang="en-US" sz="1600" kern="1200" dirty="0">
                        <a:solidFill>
                          <a:schemeClr val="tx1"/>
                        </a:solidFill>
                        <a:latin typeface="Agency FB"/>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1000"/>
                        </a:spcAft>
                        <a:buFont typeface="Symbol"/>
                        <a:buChar char=""/>
                      </a:pPr>
                      <a:r>
                        <a:rPr kumimoji="0" lang="fa-IR" sz="1600" kern="1200" dirty="0" smtClean="0">
                          <a:solidFill>
                            <a:schemeClr val="tx1"/>
                          </a:solidFill>
                          <a:latin typeface="Agency FB"/>
                          <a:ea typeface="Calibri"/>
                          <a:cs typeface="B Mitra" pitchFamily="2" charset="-78"/>
                        </a:rPr>
                        <a:t>از آنجايي كه موارد </a:t>
                      </a:r>
                      <a:r>
                        <a:rPr kumimoji="0" lang="fa-IR" sz="1600" kern="1200" dirty="0">
                          <a:solidFill>
                            <a:schemeClr val="tx1"/>
                          </a:solidFill>
                          <a:latin typeface="Agency FB"/>
                          <a:ea typeface="Calibri"/>
                          <a:cs typeface="B Mitra" pitchFamily="2" charset="-78"/>
                        </a:rPr>
                        <a:t>ذكر </a:t>
                      </a:r>
                      <a:r>
                        <a:rPr kumimoji="0" lang="fa-IR" sz="1600" kern="1200" dirty="0" smtClean="0">
                          <a:solidFill>
                            <a:schemeClr val="tx1"/>
                          </a:solidFill>
                          <a:latin typeface="Agency FB"/>
                          <a:ea typeface="Calibri"/>
                          <a:cs typeface="B Mitra" pitchFamily="2" charset="-78"/>
                        </a:rPr>
                        <a:t>شده در مورد بارداري‌هاي ناخواسته </a:t>
                      </a:r>
                      <a:r>
                        <a:rPr kumimoji="0" lang="fa-IR" sz="1600" kern="1200" dirty="0">
                          <a:solidFill>
                            <a:schemeClr val="tx1"/>
                          </a:solidFill>
                          <a:latin typeface="Agency FB"/>
                          <a:ea typeface="Calibri"/>
                          <a:cs typeface="B Mitra" pitchFamily="2" charset="-78"/>
                        </a:rPr>
                        <a:t>همگي احتمالي است ولي اين مطالب به گونه </a:t>
                      </a:r>
                      <a:r>
                        <a:rPr kumimoji="0" lang="fa-IR" sz="1600" kern="1200" dirty="0" smtClean="0">
                          <a:solidFill>
                            <a:schemeClr val="tx1"/>
                          </a:solidFill>
                          <a:latin typeface="Agency FB"/>
                          <a:ea typeface="Calibri"/>
                          <a:cs typeface="B Mitra" pitchFamily="2" charset="-78"/>
                        </a:rPr>
                        <a:t>اي نوشته </a:t>
                      </a:r>
                      <a:r>
                        <a:rPr kumimoji="0" lang="fa-IR" sz="1600" kern="1200" dirty="0">
                          <a:solidFill>
                            <a:schemeClr val="tx1"/>
                          </a:solidFill>
                          <a:latin typeface="Agency FB"/>
                          <a:ea typeface="Calibri"/>
                          <a:cs typeface="B Mitra" pitchFamily="2" charset="-78"/>
                        </a:rPr>
                        <a:t>شده كه به خواننده القا مي كند كه حتماً اين اتفاق خواهد افتاد و ترديدي در آن نيست و احتمال خلاف آن وجود ندارد. بروز اين عوارض همه گير و فراگير نيست.</a:t>
                      </a:r>
                      <a:endParaRPr kumimoji="0" lang="en-US" sz="1600" kern="1200" dirty="0">
                        <a:solidFill>
                          <a:schemeClr val="tx1"/>
                        </a:solidFill>
                        <a:latin typeface="Agency FB"/>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kern="1200" dirty="0" smtClean="0">
                          <a:solidFill>
                            <a:schemeClr val="tx1"/>
                          </a:solidFill>
                          <a:latin typeface="Agency FB"/>
                          <a:ea typeface="Calibri"/>
                          <a:cs typeface="B Mitra" pitchFamily="2" charset="-78"/>
                        </a:rPr>
                        <a:t>16</a:t>
                      </a:r>
                      <a:endParaRPr kumimoji="0" lang="en-US" sz="160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r>
                        <a:rPr kumimoji="0" lang="fa-IR" sz="1600" kern="1200" dirty="0">
                          <a:solidFill>
                            <a:schemeClr val="tx1"/>
                          </a:solidFill>
                          <a:latin typeface="Agency FB"/>
                          <a:ea typeface="Calibri"/>
                          <a:cs typeface="B Mitra" pitchFamily="2" charset="-78"/>
                        </a:rPr>
                        <a:t>داراي رشد جسمي و وزن كمتر از حد </a:t>
                      </a:r>
                      <a:r>
                        <a:rPr kumimoji="0" lang="fa-IR" sz="1600" kern="1200" dirty="0" smtClean="0">
                          <a:solidFill>
                            <a:schemeClr val="tx1"/>
                          </a:solidFill>
                          <a:latin typeface="Agency FB"/>
                          <a:ea typeface="Calibri"/>
                          <a:cs typeface="B Mitra" pitchFamily="2" charset="-78"/>
                        </a:rPr>
                        <a:t>طبيعي </a:t>
                      </a:r>
                      <a:endParaRPr kumimoji="0" lang="en-US" sz="1600" kern="1200" dirty="0">
                        <a:solidFill>
                          <a:schemeClr val="tx1"/>
                        </a:solidFill>
                        <a:latin typeface="Agency FB"/>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1000"/>
                        </a:spcAft>
                        <a:buFont typeface="Symbol"/>
                        <a:buChar char=""/>
                      </a:pPr>
                      <a:r>
                        <a:rPr kumimoji="0" lang="fa-IR" sz="1600" kern="1200" dirty="0">
                          <a:solidFill>
                            <a:schemeClr val="tx1"/>
                          </a:solidFill>
                          <a:latin typeface="Agency FB"/>
                          <a:ea typeface="Calibri"/>
                          <a:cs typeface="B Mitra" pitchFamily="2" charset="-78"/>
                        </a:rPr>
                        <a:t>از نظر علمي ثابت نشده است.</a:t>
                      </a:r>
                      <a:endParaRPr kumimoji="0" lang="en-US" sz="1600" kern="1200" dirty="0">
                        <a:solidFill>
                          <a:schemeClr val="tx1"/>
                        </a:solidFill>
                        <a:latin typeface="Agency FB"/>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168</a:t>
            </a:fld>
            <a:endParaRPr lang="en-US"/>
          </a:p>
        </p:txBody>
      </p:sp>
      <p:pic>
        <p:nvPicPr>
          <p:cNvPr id="1026" name="Picture 2"/>
          <p:cNvPicPr>
            <a:picLocks noChangeAspect="1" noChangeArrowheads="1"/>
          </p:cNvPicPr>
          <p:nvPr/>
        </p:nvPicPr>
        <p:blipFill>
          <a:blip r:embed="rId2"/>
          <a:srcRect/>
          <a:stretch>
            <a:fillRect/>
          </a:stretch>
        </p:blipFill>
        <p:spPr bwMode="auto">
          <a:xfrm>
            <a:off x="1" y="0"/>
            <a:ext cx="2285984" cy="3357562"/>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a:stretch>
            <a:fillRect/>
          </a:stretch>
        </p:blipFill>
        <p:spPr bwMode="auto">
          <a:xfrm>
            <a:off x="0" y="3357562"/>
            <a:ext cx="2285984" cy="3500462"/>
          </a:xfrm>
          <a:prstGeom prst="rect">
            <a:avLst/>
          </a:prstGeom>
          <a:noFill/>
          <a:ln w="9525">
            <a:noFill/>
            <a:miter lim="800000"/>
            <a:headEnd/>
            <a:tailEnd/>
          </a:ln>
          <a:effectLst/>
        </p:spPr>
      </p:pic>
      <p:graphicFrame>
        <p:nvGraphicFramePr>
          <p:cNvPr id="8" name="Content Placeholder 3"/>
          <p:cNvGraphicFramePr>
            <a:graphicFrameLocks/>
          </p:cNvGraphicFramePr>
          <p:nvPr/>
        </p:nvGraphicFramePr>
        <p:xfrm>
          <a:off x="2571736" y="285728"/>
          <a:ext cx="6072230" cy="6312396"/>
        </p:xfrm>
        <a:graphic>
          <a:graphicData uri="http://schemas.openxmlformats.org/drawingml/2006/table">
            <a:tbl>
              <a:tblPr rtl="1"/>
              <a:tblGrid>
                <a:gridCol w="440780"/>
                <a:gridCol w="2963942"/>
                <a:gridCol w="2667508"/>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مجموعه آموزشي مشاوره قبل از ازدواج</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17</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r>
                        <a:rPr lang="fa-IR" sz="1600" dirty="0">
                          <a:latin typeface="Agency FB"/>
                          <a:ea typeface="Calibri"/>
                          <a:cs typeface="B Mitra" pitchFamily="2" charset="-78"/>
                        </a:rPr>
                        <a:t>رفاه، پرورش، تربيت و تعليم كافي بهره مند سازد</a:t>
                      </a:r>
                      <a:r>
                        <a:rPr lang="fa-IR" sz="1600" dirty="0" smtClean="0">
                          <a:latin typeface="Agency FB"/>
                          <a:ea typeface="Calibri"/>
                          <a:cs typeface="B Mitra" pitchFamily="2" charset="-78"/>
                        </a:rPr>
                        <a:t>.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r>
                        <a:rPr lang="fa-IR" sz="1600">
                          <a:latin typeface="Agency FB"/>
                          <a:ea typeface="Calibri"/>
                          <a:cs typeface="B Mitra" pitchFamily="2" charset="-78"/>
                        </a:rPr>
                        <a:t>منظور از رفاه چيست؟ رفاه نسبي يا رفاه در حد اعلا؟</a:t>
                      </a:r>
                      <a:endParaRPr lang="en-US" sz="1600">
                        <a:latin typeface="Calibri"/>
                        <a:ea typeface="Calibri"/>
                        <a:cs typeface="B Mitra" pitchFamily="2" charset="-78"/>
                      </a:endParaRPr>
                    </a:p>
                    <a:p>
                      <a:pPr marL="457200" marR="0" algn="just" rtl="1">
                        <a:lnSpc>
                          <a:spcPct val="115000"/>
                        </a:lnSpc>
                        <a:spcBef>
                          <a:spcPts val="0"/>
                        </a:spcBef>
                        <a:spcAft>
                          <a:spcPts val="0"/>
                        </a:spcAft>
                      </a:pPr>
                      <a:r>
                        <a:rPr lang="fa-IR" sz="1600">
                          <a:latin typeface="Agency FB"/>
                          <a:ea typeface="Calibri"/>
                          <a:cs typeface="B Mitra" pitchFamily="2" charset="-78"/>
                        </a:rPr>
                        <a:t>آيا نبودن رفاه در حد اعلا امكان تربيت و پرورش و تعليم كودك را از بين مي برد؟</a:t>
                      </a:r>
                      <a:endParaRPr lang="en-US" sz="1600">
                        <a:latin typeface="Calibri"/>
                        <a:ea typeface="Calibri"/>
                        <a:cs typeface="B Mitra" pitchFamily="2" charset="-78"/>
                      </a:endParaRPr>
                    </a:p>
                    <a:p>
                      <a:pPr marL="457200" marR="0" algn="just" rtl="1">
                        <a:lnSpc>
                          <a:spcPct val="115000"/>
                        </a:lnSpc>
                        <a:spcBef>
                          <a:spcPts val="0"/>
                        </a:spcBef>
                        <a:spcAft>
                          <a:spcPts val="1000"/>
                        </a:spcAft>
                      </a:pPr>
                      <a:r>
                        <a:rPr lang="fa-IR" sz="1600">
                          <a:latin typeface="Agency FB"/>
                          <a:ea typeface="Calibri"/>
                          <a:cs typeface="B Mitra" pitchFamily="2" charset="-78"/>
                        </a:rPr>
                        <a:t>اگر رفاه نباشد تربيت و پرورش فرزندان صحيح نخواهد بود و باعث پشيماني انسان مي شود؟</a:t>
                      </a:r>
                      <a:endParaRPr lang="en-US" sz="160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b="0" kern="1200" dirty="0" smtClean="0">
                          <a:solidFill>
                            <a:schemeClr val="tx1"/>
                          </a:solidFill>
                          <a:latin typeface="Agency FB"/>
                          <a:ea typeface="Calibri"/>
                          <a:cs typeface="B Mitra" pitchFamily="2" charset="-78"/>
                        </a:rPr>
                        <a:t>18</a:t>
                      </a:r>
                      <a:endParaRPr kumimoji="0" lang="en-US" sz="1600" b="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r>
                        <a:rPr lang="fa-IR" sz="1600" dirty="0">
                          <a:latin typeface="Agency FB"/>
                          <a:ea typeface="Calibri"/>
                          <a:cs typeface="B Mitra" pitchFamily="2" charset="-78"/>
                        </a:rPr>
                        <a:t>عدم استفاده از روش پيشگيري</a:t>
                      </a:r>
                      <a:endParaRPr lang="en-US" sz="1600" dirty="0">
                        <a:latin typeface="Calibri"/>
                        <a:ea typeface="Calibri"/>
                        <a:cs typeface="B Mitra" pitchFamily="2" charset="-78"/>
                      </a:endParaRPr>
                    </a:p>
                    <a:p>
                      <a:pPr marL="342900" marR="0" lvl="0" indent="-342900" algn="just" rtl="1">
                        <a:lnSpc>
                          <a:spcPct val="115000"/>
                        </a:lnSpc>
                        <a:spcBef>
                          <a:spcPts val="0"/>
                        </a:spcBef>
                        <a:spcAft>
                          <a:spcPts val="0"/>
                        </a:spcAft>
                        <a:buFont typeface="Symbol"/>
                        <a:buChar char=""/>
                      </a:pPr>
                      <a:r>
                        <a:rPr lang="fa-IR" sz="1600" dirty="0">
                          <a:latin typeface="Agency FB"/>
                          <a:ea typeface="Calibri"/>
                          <a:cs typeface="B Mitra" pitchFamily="2" charset="-78"/>
                        </a:rPr>
                        <a:t>مراجعه به مراكز بهداشتي جهت مشاوره و انتخاب يكي از روشهاي مطمئن پيشگيري از بارداري</a:t>
                      </a:r>
                      <a:endParaRPr lang="en-US" sz="1600" dirty="0">
                        <a:latin typeface="Calibri"/>
                        <a:ea typeface="Calibri"/>
                        <a:cs typeface="B Mitra" pitchFamily="2" charset="-78"/>
                      </a:endParaRPr>
                    </a:p>
                    <a:p>
                      <a:pPr marL="342900" marR="0" lvl="0" indent="-342900" algn="just" rtl="1">
                        <a:lnSpc>
                          <a:spcPct val="115000"/>
                        </a:lnSpc>
                        <a:spcBef>
                          <a:spcPts val="0"/>
                        </a:spcBef>
                        <a:spcAft>
                          <a:spcPts val="0"/>
                        </a:spcAft>
                        <a:buFont typeface="Symbol"/>
                        <a:buChar char=""/>
                      </a:pPr>
                      <a:r>
                        <a:rPr lang="fa-IR" sz="1600" dirty="0">
                          <a:latin typeface="Agency FB"/>
                          <a:ea typeface="Calibri"/>
                          <a:cs typeface="B Mitra" pitchFamily="2" charset="-78"/>
                        </a:rPr>
                        <a:t>استفاده از روش هاي مطمئن موثر پيشگيري از بارداري</a:t>
                      </a:r>
                      <a:endParaRPr lang="en-US" sz="1600" dirty="0">
                        <a:latin typeface="Calibri"/>
                        <a:ea typeface="Calibri"/>
                        <a:cs typeface="B Mitra" pitchFamily="2" charset="-78"/>
                      </a:endParaRPr>
                    </a:p>
                    <a:p>
                      <a:pPr marL="342900" marR="0" lvl="0" indent="-342900" algn="just" rtl="1">
                        <a:lnSpc>
                          <a:spcPct val="115000"/>
                        </a:lnSpc>
                        <a:spcBef>
                          <a:spcPts val="0"/>
                        </a:spcBef>
                        <a:spcAft>
                          <a:spcPts val="0"/>
                        </a:spcAft>
                        <a:buFont typeface="Symbol"/>
                        <a:buChar char=""/>
                      </a:pPr>
                      <a:r>
                        <a:rPr lang="fa-IR" sz="1600" dirty="0">
                          <a:latin typeface="Agency FB"/>
                          <a:ea typeface="Calibri"/>
                          <a:cs typeface="B Mitra" pitchFamily="2" charset="-78"/>
                        </a:rPr>
                        <a:t>استفاده صحيح از روش هاي پيشگيري از بارداري مثل كاندوم و قرص كه وابسته به نحوه استفاده مصرف كننده مي باشد.</a:t>
                      </a:r>
                      <a:endParaRPr lang="en-US" sz="1600" dirty="0">
                        <a:latin typeface="Calibri"/>
                        <a:ea typeface="Calibri"/>
                        <a:cs typeface="B Mitra" pitchFamily="2" charset="-78"/>
                      </a:endParaRPr>
                    </a:p>
                    <a:p>
                      <a:pPr marL="342900" marR="0" lvl="0" indent="-342900" algn="just" rtl="1">
                        <a:lnSpc>
                          <a:spcPct val="115000"/>
                        </a:lnSpc>
                        <a:spcBef>
                          <a:spcPts val="0"/>
                        </a:spcBef>
                        <a:spcAft>
                          <a:spcPts val="0"/>
                        </a:spcAft>
                        <a:buFont typeface="Symbol"/>
                        <a:buChar char=""/>
                      </a:pPr>
                      <a:r>
                        <a:rPr lang="fa-IR" sz="1600" dirty="0" smtClean="0">
                          <a:latin typeface="Agency FB"/>
                          <a:ea typeface="Calibri"/>
                          <a:cs typeface="B Mitra" pitchFamily="2" charset="-78"/>
                        </a:rPr>
                        <a:t>مناسب‌ترين </a:t>
                      </a:r>
                      <a:r>
                        <a:rPr lang="fa-IR" sz="1600" dirty="0">
                          <a:latin typeface="Agency FB"/>
                          <a:ea typeface="Calibri"/>
                          <a:cs typeface="B Mitra" pitchFamily="2" charset="-78"/>
                        </a:rPr>
                        <a:t>روش پيشگيري از بارداري در ابتداي ازدواج قرص هاي تركيبي و سپس كاندوم مي باشد.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1000"/>
                        </a:spcAft>
                        <a:buFont typeface="Symbol"/>
                        <a:buChar char=""/>
                      </a:pPr>
                      <a:r>
                        <a:rPr lang="fa-IR" sz="1600" dirty="0">
                          <a:latin typeface="Agency FB"/>
                          <a:ea typeface="Calibri"/>
                          <a:cs typeface="B Mitra" pitchFamily="2" charset="-78"/>
                        </a:rPr>
                        <a:t>همه مواردي است كه تشويق به استفاده از روشهاي پيشگيري از بارداري مي كند تا بارداري هاي ناخواسته اتفاق نيفتد.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169</a:t>
            </a:fld>
            <a:endParaRPr lang="en-US"/>
          </a:p>
        </p:txBody>
      </p:sp>
      <p:pic>
        <p:nvPicPr>
          <p:cNvPr id="1026" name="Picture 2"/>
          <p:cNvPicPr>
            <a:picLocks noChangeAspect="1" noChangeArrowheads="1"/>
          </p:cNvPicPr>
          <p:nvPr/>
        </p:nvPicPr>
        <p:blipFill>
          <a:blip r:embed="rId2"/>
          <a:srcRect/>
          <a:stretch>
            <a:fillRect/>
          </a:stretch>
        </p:blipFill>
        <p:spPr bwMode="auto">
          <a:xfrm>
            <a:off x="1" y="0"/>
            <a:ext cx="2285984" cy="3357562"/>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a:stretch>
            <a:fillRect/>
          </a:stretch>
        </p:blipFill>
        <p:spPr bwMode="auto">
          <a:xfrm>
            <a:off x="0" y="3357562"/>
            <a:ext cx="2285984" cy="3500462"/>
          </a:xfrm>
          <a:prstGeom prst="rect">
            <a:avLst/>
          </a:prstGeom>
          <a:noFill/>
          <a:ln w="9525">
            <a:noFill/>
            <a:miter lim="800000"/>
            <a:headEnd/>
            <a:tailEnd/>
          </a:ln>
          <a:effectLst/>
        </p:spPr>
      </p:pic>
      <p:graphicFrame>
        <p:nvGraphicFramePr>
          <p:cNvPr id="8" name="Content Placeholder 3"/>
          <p:cNvGraphicFramePr>
            <a:graphicFrameLocks/>
          </p:cNvGraphicFramePr>
          <p:nvPr/>
        </p:nvGraphicFramePr>
        <p:xfrm>
          <a:off x="2571736" y="1338852"/>
          <a:ext cx="6072230" cy="2947404"/>
        </p:xfrm>
        <a:graphic>
          <a:graphicData uri="http://schemas.openxmlformats.org/drawingml/2006/table">
            <a:tbl>
              <a:tblPr rtl="1"/>
              <a:tblGrid>
                <a:gridCol w="440780"/>
                <a:gridCol w="2963942"/>
                <a:gridCol w="2667508"/>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مجموعه آموزشي مشاوره قبل از ازدواج</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kern="1200" dirty="0" smtClean="0">
                          <a:solidFill>
                            <a:schemeClr val="tx1"/>
                          </a:solidFill>
                          <a:latin typeface="Agency FB"/>
                          <a:ea typeface="Calibri"/>
                          <a:cs typeface="B Mitra" pitchFamily="2" charset="-78"/>
                        </a:rPr>
                        <a:t>19</a:t>
                      </a:r>
                      <a:endParaRPr kumimoji="0" lang="en-US" sz="160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0"/>
                        </a:spcAft>
                        <a:buFont typeface="Symbol"/>
                        <a:buChar char=""/>
                      </a:pPr>
                      <a:r>
                        <a:rPr lang="fa-IR" sz="1600" dirty="0">
                          <a:latin typeface="Agency FB"/>
                          <a:ea typeface="Calibri"/>
                          <a:cs typeface="B Mitra" pitchFamily="2" charset="-78"/>
                        </a:rPr>
                        <a:t>روش اورژانس پيشگيري از بارداري</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1000"/>
                        </a:spcAft>
                        <a:buFont typeface="Symbol"/>
                        <a:buChar char=""/>
                      </a:pPr>
                      <a:r>
                        <a:rPr lang="fa-IR" sz="1600" dirty="0">
                          <a:latin typeface="Agency FB"/>
                          <a:ea typeface="Calibri"/>
                          <a:cs typeface="B Mitra" pitchFamily="2" charset="-78"/>
                        </a:rPr>
                        <a:t>روش اورژانس پيشگيري از بارداري به نوعي سقط جنين است زيرا با اين روش چنانچه نطفه اي منعقد شده باشد از بين مي رود.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kumimoji="0" lang="fa-IR" sz="1600" kern="1200" dirty="0" smtClean="0">
                          <a:solidFill>
                            <a:schemeClr val="tx1"/>
                          </a:solidFill>
                          <a:latin typeface="Agency FB"/>
                          <a:ea typeface="Calibri"/>
                          <a:cs typeface="B Mitra" pitchFamily="2" charset="-78"/>
                        </a:rPr>
                        <a:t>20</a:t>
                      </a:r>
                      <a:endParaRPr kumimoji="0" lang="en-US" sz="1600" kern="1200" dirty="0">
                        <a:solidFill>
                          <a:schemeClr val="tx1"/>
                        </a:solidFill>
                        <a:latin typeface="Agency FB"/>
                        <a:ea typeface="Calibri"/>
                        <a:cs typeface="B Mitra"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defTabSz="914400" rtl="1" eaLnBrk="1" fontAlgn="auto" latinLnBrk="0" hangingPunct="1">
                        <a:lnSpc>
                          <a:spcPct val="115000"/>
                        </a:lnSpc>
                        <a:spcBef>
                          <a:spcPts val="0"/>
                        </a:spcBef>
                        <a:spcAft>
                          <a:spcPts val="0"/>
                        </a:spcAft>
                        <a:buClrTx/>
                        <a:buSzTx/>
                        <a:buFont typeface="Symbol"/>
                        <a:buChar char=""/>
                        <a:tabLst/>
                        <a:defRPr/>
                      </a:pPr>
                      <a:r>
                        <a:rPr lang="fa-IR" sz="1600" dirty="0" smtClean="0">
                          <a:latin typeface="Agency FB"/>
                          <a:ea typeface="Calibri"/>
                          <a:cs typeface="B Mitra" pitchFamily="2" charset="-78"/>
                        </a:rPr>
                        <a:t>بنابر نظر برخي علما سقط جنين تا قبل از 40 روزگي مجاز است در ثاني صرف تشخيص بيمار تالاسمي مي تواند مجوز سقط جنين باشد.</a:t>
                      </a:r>
                      <a:endParaRPr lang="en-US" sz="1600" dirty="0" smtClean="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rtl="1">
                        <a:lnSpc>
                          <a:spcPct val="115000"/>
                        </a:lnSpc>
                        <a:spcBef>
                          <a:spcPts val="0"/>
                        </a:spcBef>
                        <a:spcAft>
                          <a:spcPts val="1000"/>
                        </a:spcAft>
                        <a:buFont typeface="Symbol"/>
                        <a:buChar char=""/>
                      </a:pPr>
                      <a:r>
                        <a:rPr lang="fa-IR" sz="1600" dirty="0" smtClean="0">
                          <a:latin typeface="Calibri"/>
                          <a:ea typeface="Calibri"/>
                          <a:cs typeface="B Mitra" pitchFamily="2" charset="-78"/>
                        </a:rPr>
                        <a:t>؟؟؟؟</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6" y="642918"/>
            <a:ext cx="2075672" cy="3440114"/>
          </a:xfrm>
        </p:spPr>
        <p:txBody>
          <a:bodyPr>
            <a:noAutofit/>
          </a:bodyPr>
          <a:lstStyle/>
          <a:p>
            <a:pPr algn="justLow" rtl="1"/>
            <a:r>
              <a:rPr lang="fa-IR" sz="2500" b="1" dirty="0" smtClean="0">
                <a:cs typeface="B Zar" pitchFamily="2" charset="-78"/>
              </a:rPr>
              <a:t>سند «لايحه اصلاح قوانين تظيم خانواده و جمعيت»</a:t>
            </a:r>
            <a:endParaRPr lang="en-US" sz="2500" b="1" dirty="0">
              <a:cs typeface="B Zar" pitchFamily="2" charset="-78"/>
            </a:endParaRPr>
          </a:p>
        </p:txBody>
      </p:sp>
      <p:pic>
        <p:nvPicPr>
          <p:cNvPr id="5" name="Content Placeholder 4" descr="پيوست 1-3.jpg"/>
          <p:cNvPicPr>
            <a:picLocks noGrp="1" noChangeAspect="1"/>
          </p:cNvPicPr>
          <p:nvPr>
            <p:ph idx="1"/>
          </p:nvPr>
        </p:nvPicPr>
        <p:blipFill>
          <a:blip r:embed="rId2"/>
          <a:stretch>
            <a:fillRect/>
          </a:stretch>
        </p:blipFill>
        <p:spPr>
          <a:xfrm>
            <a:off x="1500166" y="0"/>
            <a:ext cx="4598343" cy="6858000"/>
          </a:xfrm>
        </p:spPr>
      </p:pic>
      <p:sp>
        <p:nvSpPr>
          <p:cNvPr id="4" name="Slide Number Placeholder 3"/>
          <p:cNvSpPr>
            <a:spLocks noGrp="1"/>
          </p:cNvSpPr>
          <p:nvPr>
            <p:ph type="sldNum" sz="quarter" idx="12"/>
          </p:nvPr>
        </p:nvSpPr>
        <p:spPr/>
        <p:txBody>
          <a:bodyPr/>
          <a:lstStyle/>
          <a:p>
            <a:fld id="{A08E8C43-68F8-4728-90F2-738ACDDF4809}" type="slidenum">
              <a:rPr lang="en-US" smtClean="0"/>
              <a:pPr/>
              <a:t>17</a:t>
            </a:fld>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279796" cy="1143000"/>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ctr" rtl="1"/>
            <a:r>
              <a:rPr lang="fa-IR" sz="4000" dirty="0" smtClean="0">
                <a:cs typeface="B Titr" pitchFamily="2" charset="-78"/>
              </a:rPr>
              <a:t>دانشگاه علوم پزشکی اصفهان</a:t>
            </a:r>
            <a:br>
              <a:rPr lang="fa-IR" sz="4000" dirty="0" smtClean="0">
                <a:cs typeface="B Titr" pitchFamily="2" charset="-78"/>
              </a:rPr>
            </a:br>
            <a:r>
              <a:rPr lang="fa-IR" sz="4000" dirty="0" smtClean="0">
                <a:cs typeface="B Titr" pitchFamily="2" charset="-78"/>
              </a:rPr>
              <a:t>شبكه بهداشت و درمان خوانسار</a:t>
            </a:r>
            <a:endParaRPr lang="en-US" sz="4000" dirty="0">
              <a:cs typeface="B Titr" pitchFamily="2" charset="-78"/>
            </a:endParaRPr>
          </a:p>
        </p:txBody>
      </p:sp>
      <p:graphicFrame>
        <p:nvGraphicFramePr>
          <p:cNvPr id="4" name="Content Placeholder 3"/>
          <p:cNvGraphicFramePr>
            <a:graphicFrameLocks noGrp="1"/>
          </p:cNvGraphicFramePr>
          <p:nvPr>
            <p:ph idx="1"/>
          </p:nvPr>
        </p:nvGraphicFramePr>
        <p:xfrm>
          <a:off x="1214413" y="1653354"/>
          <a:ext cx="7566308" cy="3512476"/>
        </p:xfrm>
        <a:graphic>
          <a:graphicData uri="http://schemas.openxmlformats.org/drawingml/2006/table">
            <a:tbl>
              <a:tblPr rtl="1"/>
              <a:tblGrid>
                <a:gridCol w="436753"/>
                <a:gridCol w="3252280"/>
                <a:gridCol w="3877275"/>
              </a:tblGrid>
              <a:tr h="315311">
                <a:tc gridSpan="3">
                  <a:txBody>
                    <a:bodyPr/>
                    <a:lstStyle/>
                    <a:p>
                      <a:pPr marL="0" marR="0" algn="ctr" rtl="1">
                        <a:lnSpc>
                          <a:spcPct val="115000"/>
                        </a:lnSpc>
                        <a:spcBef>
                          <a:spcPts val="0"/>
                        </a:spcBef>
                        <a:spcAft>
                          <a:spcPts val="1000"/>
                        </a:spcAft>
                      </a:pPr>
                      <a:r>
                        <a:rPr kumimoji="0" lang="fa-IR" sz="1500" b="1" kern="1200" dirty="0" smtClean="0">
                          <a:solidFill>
                            <a:schemeClr val="tx1"/>
                          </a:solidFill>
                          <a:latin typeface="+mn-lt"/>
                          <a:ea typeface="+mn-ea"/>
                          <a:cs typeface="B Titr" pitchFamily="2" charset="-78"/>
                        </a:rPr>
                        <a:t>هدف برنامه باروری سالم و تنظیم خانواده</a:t>
                      </a:r>
                      <a:endParaRPr lang="en-US" sz="15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pitchFamily="2" charset="-78"/>
                        </a:rPr>
                        <a:t>نکات  ذکر شده</a:t>
                      </a:r>
                      <a:endParaRPr lang="en-US" sz="1500" dirty="0">
                        <a:latin typeface="Calibri"/>
                        <a:ea typeface="Calibri"/>
                        <a:cs typeface="B Titr"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pitchFamily="2" charset="-78"/>
                        </a:rPr>
                        <a:t>ملاحظات</a:t>
                      </a:r>
                      <a:endParaRPr lang="en-US" sz="1500" dirty="0">
                        <a:latin typeface="Calibri"/>
                        <a:ea typeface="Calibri"/>
                        <a:cs typeface="B Titr"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lang="fa-IR" sz="2000">
                          <a:latin typeface="Agency FB"/>
                          <a:ea typeface="Calibri"/>
                          <a:cs typeface="B Lotus"/>
                        </a:rPr>
                        <a:t>1</a:t>
                      </a:r>
                      <a:endParaRPr lang="en-US" sz="200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Low" rtl="1">
                        <a:lnSpc>
                          <a:spcPct val="115000"/>
                        </a:lnSpc>
                        <a:spcBef>
                          <a:spcPts val="0"/>
                        </a:spcBef>
                        <a:spcAft>
                          <a:spcPts val="1000"/>
                        </a:spcAft>
                        <a:buFont typeface="Arial" pitchFamily="34" charset="0"/>
                        <a:buChar char="•"/>
                        <a:tabLst>
                          <a:tab pos="109538" algn="l"/>
                        </a:tabLst>
                      </a:pPr>
                      <a:r>
                        <a:rPr lang="fa-IR" sz="1600" dirty="0" smtClean="0">
                          <a:latin typeface="Calibri"/>
                          <a:ea typeface="Calibri"/>
                          <a:cs typeface="B Mitra" pitchFamily="2" charset="-78"/>
                        </a:rPr>
                        <a:t>سن </a:t>
                      </a:r>
                      <a:r>
                        <a:rPr lang="fa-IR" sz="1600" dirty="0">
                          <a:latin typeface="Calibri"/>
                          <a:ea typeface="Calibri"/>
                          <a:cs typeface="B Mitra" pitchFamily="2" charset="-78"/>
                        </a:rPr>
                        <a:t>باروری زنان 15 تا 49 سال می باشدو سن مناسب برای باروری 18 تا 35سال است </a:t>
                      </a:r>
                      <a:r>
                        <a:rPr lang="fa-IR" sz="1600" b="1" dirty="0">
                          <a:latin typeface="Calibri"/>
                          <a:ea typeface="Calibri"/>
                          <a:cs typeface="B Mitra" pitchFamily="2" charset="-78"/>
                        </a:rPr>
                        <a:t>اما بهترین سن باروی را 20 تا 30 سال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pPr>
                      <a:r>
                        <a:rPr lang="fa-IR" sz="1600">
                          <a:latin typeface="Agency FB"/>
                          <a:ea typeface="Calibri"/>
                          <a:cs typeface="B Mitra" pitchFamily="2" charset="-78"/>
                        </a:rPr>
                        <a:t>این گفته نشان دهنده محدود تر کردن سن فرزند آوری ودر حقیقت همان اعمال تنظیم خانواده است که به افزایش جمعیت کمکی نخواهد کرد</a:t>
                      </a:r>
                      <a:endParaRPr lang="en-US" sz="160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lang="fa-IR" sz="2000">
                          <a:latin typeface="Agency FB"/>
                          <a:ea typeface="Calibri"/>
                          <a:cs typeface="B Lotus"/>
                        </a:rPr>
                        <a:t>2</a:t>
                      </a:r>
                      <a:endParaRPr lang="en-US" sz="200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buFont typeface="Arial" pitchFamily="34" charset="0"/>
                        <a:buChar char="•"/>
                      </a:pPr>
                      <a:r>
                        <a:rPr lang="ar-SA" sz="1600" b="1" dirty="0" smtClean="0">
                          <a:latin typeface="Agency FB"/>
                          <a:ea typeface="Calibri"/>
                          <a:cs typeface="B Mitra" pitchFamily="2" charset="-78"/>
                        </a:rPr>
                        <a:t> </a:t>
                      </a:r>
                      <a:r>
                        <a:rPr lang="ar-SA" sz="1600" b="1" dirty="0">
                          <a:latin typeface="Agency FB"/>
                          <a:ea typeface="Calibri"/>
                          <a:cs typeface="B Mitra" pitchFamily="2" charset="-78"/>
                        </a:rPr>
                        <a:t>اصلی ترین گروه هدف مداخله برنامه باروری سالم خانواده هایی که :</a:t>
                      </a:r>
                      <a:endParaRPr lang="en-US" sz="1600" dirty="0">
                        <a:latin typeface="Calibri"/>
                        <a:ea typeface="Calibri"/>
                        <a:cs typeface="B Mitra" pitchFamily="2" charset="-78"/>
                      </a:endParaRPr>
                    </a:p>
                    <a:p>
                      <a:pPr marL="342900" marR="0" lvl="0" indent="-342900" algn="justLow" rtl="1">
                        <a:lnSpc>
                          <a:spcPct val="115000"/>
                        </a:lnSpc>
                        <a:spcBef>
                          <a:spcPts val="0"/>
                        </a:spcBef>
                        <a:spcAft>
                          <a:spcPts val="0"/>
                        </a:spcAft>
                        <a:buFont typeface="Symbol"/>
                        <a:buNone/>
                      </a:pPr>
                      <a:r>
                        <a:rPr lang="fa-IR" sz="1600" dirty="0">
                          <a:latin typeface="Agency FB"/>
                          <a:ea typeface="Calibri"/>
                          <a:cs typeface="B Mitra" pitchFamily="2" charset="-78"/>
                        </a:rPr>
                        <a:t>با وجود بچه و عدم تمایل به داشتن فرزند، فاصله بین بارداری ها را بیش از سه سال افزایش داده اند</a:t>
                      </a:r>
                      <a:endParaRPr lang="en-US" sz="1600" dirty="0">
                        <a:latin typeface="Calibri"/>
                        <a:ea typeface="Calibri"/>
                        <a:cs typeface="B Mitra" pitchFamily="2" charset="-78"/>
                      </a:endParaRPr>
                    </a:p>
                    <a:p>
                      <a:pPr marL="342900" marR="0" lvl="0" indent="-342900" algn="justLow" rtl="1">
                        <a:lnSpc>
                          <a:spcPct val="115000"/>
                        </a:lnSpc>
                        <a:spcBef>
                          <a:spcPts val="0"/>
                        </a:spcBef>
                        <a:spcAft>
                          <a:spcPts val="0"/>
                        </a:spcAft>
                        <a:buFont typeface="Symbol"/>
                        <a:buNone/>
                      </a:pPr>
                      <a:r>
                        <a:rPr lang="fa-IR" sz="1600" dirty="0">
                          <a:latin typeface="Agency FB"/>
                          <a:ea typeface="Calibri"/>
                          <a:cs typeface="B Mitra" pitchFamily="2" charset="-78"/>
                        </a:rPr>
                        <a:t>خانواده هایی که به سال های پایانی دوران باروری سالم (18تا 35 ) نزدیک شده و برای بارداری بعدی برنامه ریزی نکرده اند.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pPr>
                      <a:endParaRPr lang="fa-IR" sz="1600" dirty="0">
                        <a:latin typeface="Agency FB"/>
                        <a:ea typeface="Calibri"/>
                        <a:cs typeface="B Mitra" pitchFamily="2" charset="-78"/>
                      </a:endParaRPr>
                    </a:p>
                    <a:p>
                      <a:pPr marL="0" marR="0" algn="justLow" rtl="1">
                        <a:lnSpc>
                          <a:spcPct val="115000"/>
                        </a:lnSpc>
                        <a:spcBef>
                          <a:spcPts val="0"/>
                        </a:spcBef>
                        <a:spcAft>
                          <a:spcPts val="0"/>
                        </a:spcAft>
                      </a:pPr>
                      <a:r>
                        <a:rPr lang="fa-IR" sz="1600" dirty="0">
                          <a:latin typeface="Agency FB"/>
                          <a:ea typeface="Calibri"/>
                          <a:cs typeface="B Mitra" pitchFamily="2" charset="-78"/>
                        </a:rPr>
                        <a:t>مداخله در هیچ یک از موارد لزومی ندارد زیرا مردم در انتخاب فرزند آوری و فاصله بارداری ها حتی اگر فرزند ی داشته باشند اختیار تام دارند.</a:t>
                      </a:r>
                      <a:endParaRPr lang="en-US" sz="1600" dirty="0">
                        <a:latin typeface="Calibri"/>
                        <a:ea typeface="Calibri"/>
                        <a:cs typeface="B Mitra" pitchFamily="2" charset="-78"/>
                      </a:endParaRPr>
                    </a:p>
                    <a:p>
                      <a:pPr marL="0" marR="0" algn="justLow" rtl="1">
                        <a:lnSpc>
                          <a:spcPct val="115000"/>
                        </a:lnSpc>
                        <a:spcBef>
                          <a:spcPts val="0"/>
                        </a:spcBef>
                        <a:spcAft>
                          <a:spcPts val="0"/>
                        </a:spcAft>
                      </a:pPr>
                      <a:r>
                        <a:rPr lang="fa-IR" sz="1600" dirty="0">
                          <a:latin typeface="Agency FB"/>
                          <a:ea typeface="Calibri"/>
                          <a:cs typeface="B Mitra" pitchFamily="2" charset="-78"/>
                        </a:rPr>
                        <a:t>پایان 35 سالگی هرگزنمی تواند پایان دوران فرزند آوری باشد که لازم باشدمداخله ایی صورت گیرد.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fld id="{A08E8C43-68F8-4728-90F2-738ACDDF4809}" type="slidenum">
              <a:rPr lang="en-US" smtClean="0"/>
              <a:pPr/>
              <a:t>170</a:t>
            </a:fld>
            <a:endParaRPr 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1414"/>
            <a:ext cx="7279796" cy="1143000"/>
          </a:xfrm>
        </p:spPr>
        <p:style>
          <a:lnRef idx="1">
            <a:schemeClr val="accent5"/>
          </a:lnRef>
          <a:fillRef idx="2">
            <a:schemeClr val="accent5"/>
          </a:fillRef>
          <a:effectRef idx="1">
            <a:schemeClr val="accent5"/>
          </a:effectRef>
          <a:fontRef idx="minor">
            <a:schemeClr val="dk1"/>
          </a:fontRef>
        </p:style>
        <p:txBody>
          <a:bodyPr>
            <a:normAutofit/>
          </a:bodyPr>
          <a:lstStyle/>
          <a:p>
            <a:pPr algn="ctr" rtl="1"/>
            <a:r>
              <a:rPr lang="fa-IR" sz="4000" dirty="0" smtClean="0">
                <a:cs typeface="B Titr" pitchFamily="2" charset="-78"/>
              </a:rPr>
              <a:t>دانشگاه علوم پزشکی اصفهان</a:t>
            </a:r>
            <a:endParaRPr lang="en-US" sz="4000" dirty="0">
              <a:cs typeface="B Titr" pitchFamily="2" charset="-78"/>
            </a:endParaRPr>
          </a:p>
        </p:txBody>
      </p:sp>
      <p:graphicFrame>
        <p:nvGraphicFramePr>
          <p:cNvPr id="4" name="Content Placeholder 3"/>
          <p:cNvGraphicFramePr>
            <a:graphicFrameLocks noGrp="1"/>
          </p:cNvGraphicFramePr>
          <p:nvPr>
            <p:ph idx="1"/>
          </p:nvPr>
        </p:nvGraphicFramePr>
        <p:xfrm>
          <a:off x="1214413" y="1450130"/>
          <a:ext cx="7566308" cy="2513415"/>
        </p:xfrm>
        <a:graphic>
          <a:graphicData uri="http://schemas.openxmlformats.org/drawingml/2006/table">
            <a:tbl>
              <a:tblPr rtl="1"/>
              <a:tblGrid>
                <a:gridCol w="436753"/>
                <a:gridCol w="3252280"/>
                <a:gridCol w="3877275"/>
              </a:tblGrid>
              <a:tr h="315311">
                <a:tc gridSpan="3">
                  <a:txBody>
                    <a:bodyPr/>
                    <a:lstStyle/>
                    <a:p>
                      <a:pPr marL="0" marR="0" algn="ctr" rtl="1">
                        <a:lnSpc>
                          <a:spcPct val="115000"/>
                        </a:lnSpc>
                        <a:spcBef>
                          <a:spcPts val="0"/>
                        </a:spcBef>
                        <a:spcAft>
                          <a:spcPts val="1000"/>
                        </a:spcAft>
                      </a:pPr>
                      <a:r>
                        <a:rPr kumimoji="0" lang="fa-IR" sz="1500" b="1" kern="1200" dirty="0" smtClean="0">
                          <a:solidFill>
                            <a:schemeClr val="tx1"/>
                          </a:solidFill>
                          <a:latin typeface="+mn-lt"/>
                          <a:ea typeface="+mn-ea"/>
                          <a:cs typeface="B Titr" pitchFamily="2" charset="-78"/>
                        </a:rPr>
                        <a:t>بخش تجربيات موفق در تنظيم خانواده سايت دانشگاه علوم پزشكي</a:t>
                      </a:r>
                      <a:endParaRPr lang="en-US" sz="15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pitchFamily="2" charset="-78"/>
                        </a:rPr>
                        <a:t>نکات  ذکر شده</a:t>
                      </a:r>
                      <a:endParaRPr lang="en-US" sz="1500" dirty="0">
                        <a:latin typeface="Calibri"/>
                        <a:ea typeface="Calibri"/>
                        <a:cs typeface="B Titr"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pitchFamily="2" charset="-78"/>
                        </a:rPr>
                        <a:t>ملاحظات</a:t>
                      </a:r>
                      <a:endParaRPr lang="en-US" sz="1500" dirty="0">
                        <a:latin typeface="Calibri"/>
                        <a:ea typeface="Calibri"/>
                        <a:cs typeface="B Titr" pitchFamily="2" charset="-78"/>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lang="fa-IR" sz="2000">
                          <a:latin typeface="Agency FB"/>
                          <a:ea typeface="Calibri"/>
                          <a:cs typeface="B Lotus"/>
                        </a:rPr>
                        <a:t>1</a:t>
                      </a:r>
                      <a:endParaRPr lang="en-US" sz="200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1000"/>
                        </a:spcAft>
                        <a:buFont typeface="Arial" pitchFamily="34" charset="0"/>
                        <a:buChar char="•"/>
                      </a:pPr>
                      <a:r>
                        <a:rPr lang="ar-SA" sz="1600" b="1" dirty="0" smtClean="0">
                          <a:latin typeface="Calibri"/>
                          <a:ea typeface="Calibri"/>
                          <a:cs typeface="B Mitra" pitchFamily="2" charset="-78"/>
                        </a:rPr>
                        <a:t>تجربیات </a:t>
                      </a:r>
                      <a:r>
                        <a:rPr lang="ar-SA" sz="1600" b="1" dirty="0">
                          <a:latin typeface="Calibri"/>
                          <a:ea typeface="Calibri"/>
                          <a:cs typeface="B Mitra" pitchFamily="2" charset="-78"/>
                        </a:rPr>
                        <a:t>موفق در تنظیم خانواده :</a:t>
                      </a:r>
                      <a:endParaRPr lang="en-US" sz="1600" dirty="0">
                        <a:latin typeface="Calibri"/>
                        <a:ea typeface="Calibri"/>
                        <a:cs typeface="B Mitra" pitchFamily="2" charset="-78"/>
                      </a:endParaRPr>
                    </a:p>
                    <a:p>
                      <a:pPr marL="342900" marR="0" lvl="0" indent="-342900" algn="just" rtl="1">
                        <a:lnSpc>
                          <a:spcPct val="115000"/>
                        </a:lnSpc>
                        <a:spcBef>
                          <a:spcPts val="0"/>
                        </a:spcBef>
                        <a:spcAft>
                          <a:spcPts val="1000"/>
                        </a:spcAft>
                        <a:buFont typeface="Symbol"/>
                        <a:buNone/>
                      </a:pPr>
                      <a:r>
                        <a:rPr lang="fa-IR" sz="1600" dirty="0">
                          <a:latin typeface="Calibri"/>
                          <a:ea typeface="Calibri"/>
                          <a:cs typeface="B Mitra" pitchFamily="2" charset="-78"/>
                        </a:rPr>
                        <a:t>اشاره به روش های پیشگیری از بارداری از جمله کاندوم، توبکتومی، وازکتومی و ...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endParaRPr lang="fa-IR" sz="1600" dirty="0">
                        <a:latin typeface="Agency FB"/>
                        <a:ea typeface="Calibri"/>
                        <a:cs typeface="B Mitra" pitchFamily="2" charset="-78"/>
                      </a:endParaRPr>
                    </a:p>
                    <a:p>
                      <a:pPr marL="0" marR="0" algn="r" rtl="1">
                        <a:lnSpc>
                          <a:spcPct val="115000"/>
                        </a:lnSpc>
                        <a:spcBef>
                          <a:spcPts val="0"/>
                        </a:spcBef>
                        <a:spcAft>
                          <a:spcPts val="0"/>
                        </a:spcAft>
                        <a:buFont typeface="Arial" pitchFamily="34" charset="0"/>
                        <a:buChar char="•"/>
                      </a:pPr>
                      <a:r>
                        <a:rPr lang="fa-IR" sz="1600" dirty="0">
                          <a:latin typeface="Calibri"/>
                          <a:ea typeface="Calibri"/>
                          <a:cs typeface="B Mitra" pitchFamily="2" charset="-78"/>
                        </a:rPr>
                        <a:t> </a:t>
                      </a:r>
                      <a:r>
                        <a:rPr lang="ar-SA" sz="1600" dirty="0">
                          <a:latin typeface="Calibri"/>
                          <a:ea typeface="Calibri"/>
                          <a:cs typeface="B Mitra" pitchFamily="2" charset="-78"/>
                        </a:rPr>
                        <a:t>نشان دهنده آن است که تنظیم خانواده وجود دارد.</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lang="fa-IR" sz="2000">
                          <a:latin typeface="Agency FB"/>
                          <a:ea typeface="Calibri"/>
                          <a:cs typeface="B Lotus"/>
                        </a:rPr>
                        <a:t>2</a:t>
                      </a:r>
                      <a:endParaRPr lang="en-US" sz="200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lvl="0" indent="-177800" algn="justLow" rtl="1">
                        <a:lnSpc>
                          <a:spcPct val="115000"/>
                        </a:lnSpc>
                        <a:spcBef>
                          <a:spcPts val="0"/>
                        </a:spcBef>
                        <a:spcAft>
                          <a:spcPts val="1000"/>
                        </a:spcAft>
                        <a:buFont typeface="Arial" pitchFamily="34" charset="0"/>
                        <a:buChar char="•"/>
                      </a:pPr>
                      <a:r>
                        <a:rPr lang="fa-IR" sz="1600" dirty="0">
                          <a:latin typeface="Calibri"/>
                          <a:ea typeface="Calibri"/>
                          <a:cs typeface="B Mitra" pitchFamily="2" charset="-78"/>
                        </a:rPr>
                        <a:t>توزیع کتاب " ازداواج و روابط عاطفی و اجتماعی روابط زناشویی تنظیم خانواده" در کلاس های مشاوره قبل از ازدواج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buFont typeface="Arial" pitchFamily="34" charset="0"/>
                        <a:buChar char="•"/>
                      </a:pPr>
                      <a:r>
                        <a:rPr lang="fa-IR" sz="1600" b="1" dirty="0">
                          <a:latin typeface="Agency FB"/>
                          <a:ea typeface="Calibri"/>
                          <a:cs typeface="B Mitra" pitchFamily="2" charset="-78"/>
                        </a:rPr>
                        <a:t>مطالب مندرج در کتاب در راستای اهداف تنظیم خانواده است        </a:t>
                      </a:r>
                      <a:endParaRPr lang="en-US" sz="1600" b="1" dirty="0">
                        <a:latin typeface="Calibri"/>
                        <a:ea typeface="Calibri"/>
                        <a:cs typeface="B Mitra" pitchFamily="2" charset="-78"/>
                      </a:endParaRPr>
                    </a:p>
                    <a:p>
                      <a:pPr marL="0" marR="0" algn="r" rtl="1">
                        <a:lnSpc>
                          <a:spcPct val="115000"/>
                        </a:lnSpc>
                        <a:spcBef>
                          <a:spcPts val="0"/>
                        </a:spcBef>
                        <a:spcAft>
                          <a:spcPts val="0"/>
                        </a:spcAft>
                      </a:pPr>
                      <a:r>
                        <a:rPr lang="fa-IR" sz="1600" dirty="0">
                          <a:latin typeface="Agency FB"/>
                          <a:ea typeface="Calibri"/>
                          <a:cs typeface="B Mitra" pitchFamily="2" charset="-78"/>
                        </a:rPr>
                        <a:t>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fld id="{A08E8C43-68F8-4728-90F2-738ACDDF4809}" type="slidenum">
              <a:rPr lang="en-US" smtClean="0"/>
              <a:pPr/>
              <a:t>171</a:t>
            </a:fld>
            <a:endParaRPr lang="en-US"/>
          </a:p>
        </p:txBody>
      </p:sp>
      <p:pic>
        <p:nvPicPr>
          <p:cNvPr id="6" name="Picture 5"/>
          <p:cNvPicPr/>
          <p:nvPr/>
        </p:nvPicPr>
        <p:blipFill>
          <a:blip r:embed="rId2"/>
          <a:srcRect/>
          <a:stretch>
            <a:fillRect/>
          </a:stretch>
        </p:blipFill>
        <p:spPr bwMode="auto">
          <a:xfrm>
            <a:off x="2428893" y="4000504"/>
            <a:ext cx="4714875" cy="27146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279796" cy="1143000"/>
          </a:xfrm>
        </p:spPr>
        <p:style>
          <a:lnRef idx="1">
            <a:schemeClr val="accent4"/>
          </a:lnRef>
          <a:fillRef idx="2">
            <a:schemeClr val="accent4"/>
          </a:fillRef>
          <a:effectRef idx="1">
            <a:schemeClr val="accent4"/>
          </a:effectRef>
          <a:fontRef idx="minor">
            <a:schemeClr val="dk1"/>
          </a:fontRef>
        </p:style>
        <p:txBody>
          <a:bodyPr>
            <a:normAutofit/>
          </a:bodyPr>
          <a:lstStyle/>
          <a:p>
            <a:pPr algn="ctr" rtl="1"/>
            <a:r>
              <a:rPr lang="fa-IR" sz="4000" dirty="0" smtClean="0">
                <a:cs typeface="B Titr" pitchFamily="2" charset="-78"/>
              </a:rPr>
              <a:t>دانشگاه علوم پزشکی خراسان شمالي</a:t>
            </a:r>
            <a:endParaRPr lang="en-US" sz="4000" dirty="0">
              <a:cs typeface="B Titr" pitchFamily="2" charset="-78"/>
            </a:endParaRPr>
          </a:p>
        </p:txBody>
      </p:sp>
      <p:graphicFrame>
        <p:nvGraphicFramePr>
          <p:cNvPr id="4" name="Content Placeholder 3"/>
          <p:cNvGraphicFramePr>
            <a:graphicFrameLocks noGrp="1"/>
          </p:cNvGraphicFramePr>
          <p:nvPr>
            <p:ph idx="1"/>
          </p:nvPr>
        </p:nvGraphicFramePr>
        <p:xfrm>
          <a:off x="1214413" y="1653354"/>
          <a:ext cx="7566308" cy="3369389"/>
        </p:xfrm>
        <a:graphic>
          <a:graphicData uri="http://schemas.openxmlformats.org/drawingml/2006/table">
            <a:tbl>
              <a:tblPr rtl="1"/>
              <a:tblGrid>
                <a:gridCol w="436753"/>
                <a:gridCol w="3353304"/>
                <a:gridCol w="3776251"/>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معاونت بهداشت- گروه سلامت، جمعيت،</a:t>
                      </a:r>
                      <a:r>
                        <a:rPr kumimoji="0" lang="fa-IR" sz="1800" b="1" kern="1200" baseline="0" dirty="0" smtClean="0">
                          <a:solidFill>
                            <a:schemeClr val="tx1"/>
                          </a:solidFill>
                          <a:latin typeface="+mn-lt"/>
                          <a:ea typeface="+mn-ea"/>
                          <a:cs typeface="B Titr" pitchFamily="2" charset="-78"/>
                        </a:rPr>
                        <a:t> خانواده و مدارس</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500" dirty="0">
                          <a:latin typeface="Agency FB"/>
                          <a:ea typeface="Calibri"/>
                          <a:cs typeface="B Titr"/>
                        </a:rPr>
                        <a:t>ردیف</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lang="fa-IR" sz="2000">
                          <a:latin typeface="Agency FB"/>
                          <a:ea typeface="Calibri"/>
                          <a:cs typeface="B Lotus"/>
                        </a:rPr>
                        <a:t>1</a:t>
                      </a:r>
                      <a:endParaRPr lang="en-US" sz="200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Low" rtl="1">
                        <a:lnSpc>
                          <a:spcPct val="115000"/>
                        </a:lnSpc>
                        <a:spcAft>
                          <a:spcPts val="0"/>
                        </a:spcAft>
                        <a:buFont typeface="Symbol"/>
                        <a:buChar char=""/>
                      </a:pPr>
                      <a:r>
                        <a:rPr lang="fa-IR" sz="1600" dirty="0">
                          <a:latin typeface="Agency FB"/>
                          <a:ea typeface="Calibri"/>
                          <a:cs typeface="B Mitra" pitchFamily="2" charset="-78"/>
                        </a:rPr>
                        <a:t>به روز رسانی برنامه های گروه سلامت خانواده همگام با </a:t>
                      </a:r>
                      <a:r>
                        <a:rPr lang="fa-IR" sz="1600" dirty="0" smtClean="0">
                          <a:latin typeface="Agency FB"/>
                          <a:ea typeface="Calibri"/>
                          <a:cs typeface="B Mitra" pitchFamily="2" charset="-78"/>
                        </a:rPr>
                        <a:t>سیاست‌های </a:t>
                      </a:r>
                      <a:r>
                        <a:rPr lang="fa-IR" sz="1600" dirty="0">
                          <a:latin typeface="Agency FB"/>
                          <a:ea typeface="Calibri"/>
                          <a:cs typeface="B Mitra" pitchFamily="2" charset="-78"/>
                        </a:rPr>
                        <a:t>وزارت بهداشت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Low" rtl="1">
                        <a:lnSpc>
                          <a:spcPct val="115000"/>
                        </a:lnSpc>
                        <a:spcAft>
                          <a:spcPts val="0"/>
                        </a:spcAft>
                        <a:buFont typeface="Symbol"/>
                        <a:buChar char=""/>
                      </a:pPr>
                      <a:r>
                        <a:rPr lang="fa-IR" sz="1600" dirty="0">
                          <a:latin typeface="Agency FB"/>
                          <a:ea typeface="Calibri"/>
                          <a:cs typeface="B Mitra" pitchFamily="2" charset="-78"/>
                        </a:rPr>
                        <a:t>سیاست های وزارت بهداشت بر چه اساسی است؟</a:t>
                      </a:r>
                      <a:endParaRPr lang="en-US" sz="1600" dirty="0">
                        <a:latin typeface="Calibri"/>
                        <a:ea typeface="Calibri"/>
                        <a:cs typeface="B Mitra"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lang="fa-IR" sz="2000">
                          <a:latin typeface="Agency FB"/>
                          <a:ea typeface="Calibri"/>
                          <a:cs typeface="B Lotus"/>
                        </a:rPr>
                        <a:t>2</a:t>
                      </a:r>
                      <a:endParaRPr lang="en-US" sz="200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Low" rtl="1">
                        <a:lnSpc>
                          <a:spcPct val="115000"/>
                        </a:lnSpc>
                        <a:spcAft>
                          <a:spcPts val="0"/>
                        </a:spcAft>
                        <a:buFont typeface="Symbol"/>
                        <a:buChar char=""/>
                      </a:pPr>
                      <a:r>
                        <a:rPr lang="fa-IR" sz="1600" dirty="0">
                          <a:latin typeface="Agency FB"/>
                          <a:ea typeface="Calibri"/>
                          <a:cs typeface="B Mitra" pitchFamily="2" charset="-78"/>
                        </a:rPr>
                        <a:t>هدف کلی این واحد بهبود کمی وکیفی ارائه خدمات تنظیم خانواده و کاهش حاملگی ناخواسته و پر خطر در سطح استان می باشد </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Low" rtl="1">
                        <a:lnSpc>
                          <a:spcPct val="115000"/>
                        </a:lnSpc>
                        <a:spcAft>
                          <a:spcPts val="0"/>
                        </a:spcAft>
                        <a:buFont typeface="Symbol"/>
                        <a:buChar char=""/>
                      </a:pPr>
                      <a:r>
                        <a:rPr lang="fa-IR" sz="1600" dirty="0" smtClean="0">
                          <a:latin typeface="Agency FB"/>
                          <a:ea typeface="Calibri"/>
                          <a:cs typeface="B Mitra" pitchFamily="2" charset="-78"/>
                        </a:rPr>
                        <a:t>خدمات </a:t>
                      </a:r>
                      <a:r>
                        <a:rPr lang="fa-IR" sz="1600" dirty="0">
                          <a:latin typeface="Agency FB"/>
                          <a:ea typeface="Calibri"/>
                          <a:cs typeface="B Mitra" pitchFamily="2" charset="-78"/>
                        </a:rPr>
                        <a:t>تنظیم خانواده چیزی جز وسایل پیشگیری از بارداری نیست.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endParaRPr lang="en-US" sz="2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Low" rtl="1">
                        <a:lnSpc>
                          <a:spcPct val="115000"/>
                        </a:lnSpc>
                        <a:spcAft>
                          <a:spcPts val="0"/>
                        </a:spcAft>
                        <a:buFont typeface="Symbol"/>
                        <a:buChar char=""/>
                      </a:pPr>
                      <a:r>
                        <a:rPr lang="fa-IR" sz="1600" dirty="0">
                          <a:latin typeface="Agency FB"/>
                          <a:ea typeface="Calibri"/>
                          <a:cs typeface="B Mitra" pitchFamily="2" charset="-78"/>
                        </a:rPr>
                        <a:t>هماهنگی با سازمان ها جهت بهبود برنامه های تنظیم خانواده و بهداشت باروری</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Low" rtl="1">
                        <a:lnSpc>
                          <a:spcPct val="115000"/>
                        </a:lnSpc>
                        <a:spcAft>
                          <a:spcPts val="0"/>
                        </a:spcAft>
                        <a:buFont typeface="Symbol"/>
                        <a:buChar char=""/>
                      </a:pPr>
                      <a:r>
                        <a:rPr lang="fa-IR" sz="1600" dirty="0" smtClean="0">
                          <a:latin typeface="Agency FB"/>
                          <a:ea typeface="Calibri"/>
                          <a:cs typeface="B Mitra" pitchFamily="2" charset="-78"/>
                        </a:rPr>
                        <a:t>در برنامه </a:t>
                      </a:r>
                      <a:r>
                        <a:rPr lang="fa-IR" sz="1600" dirty="0">
                          <a:latin typeface="Agency FB"/>
                          <a:ea typeface="Calibri"/>
                          <a:cs typeface="B Mitra" pitchFamily="2" charset="-78"/>
                        </a:rPr>
                        <a:t>هایی که همه مشوق کاهش جمعیت و استفاده از </a:t>
                      </a:r>
                      <a:r>
                        <a:rPr lang="fa-IR" sz="1600" dirty="0" smtClean="0">
                          <a:latin typeface="Agency FB"/>
                          <a:ea typeface="Calibri"/>
                          <a:cs typeface="B Mitra" pitchFamily="2" charset="-78"/>
                        </a:rPr>
                        <a:t>روش‌های </a:t>
                      </a:r>
                      <a:r>
                        <a:rPr lang="fa-IR" sz="1600" dirty="0">
                          <a:latin typeface="Agency FB"/>
                          <a:ea typeface="Calibri"/>
                          <a:cs typeface="B Mitra" pitchFamily="2" charset="-78"/>
                        </a:rPr>
                        <a:t>پیشگیری از بارداری است</a:t>
                      </a:r>
                      <a:r>
                        <a:rPr lang="fa-IR" sz="1600" dirty="0" smtClean="0">
                          <a:latin typeface="Agency FB"/>
                          <a:ea typeface="Calibri"/>
                          <a:cs typeface="B Mitra" pitchFamily="2" charset="-78"/>
                        </a:rPr>
                        <a:t>. نيازي به</a:t>
                      </a:r>
                      <a:r>
                        <a:rPr lang="fa-IR" sz="1600" baseline="0" dirty="0" smtClean="0">
                          <a:latin typeface="Agency FB"/>
                          <a:ea typeface="Calibri"/>
                          <a:cs typeface="B Mitra" pitchFamily="2" charset="-78"/>
                        </a:rPr>
                        <a:t> هماهنگي با سازمان هاي ديگر ندارد، وزارت بهداشت كافي است!!</a:t>
                      </a:r>
                      <a:endParaRPr lang="en-US" sz="160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fld id="{A08E8C43-68F8-4728-90F2-738ACDDF4809}" type="slidenum">
              <a:rPr lang="en-US" smtClean="0"/>
              <a:pPr/>
              <a:t>172</a:t>
            </a:fld>
            <a:endParaRPr 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1414"/>
            <a:ext cx="7279796" cy="796908"/>
          </a:xfrm>
        </p:spPr>
        <p:style>
          <a:lnRef idx="1">
            <a:schemeClr val="accent6"/>
          </a:lnRef>
          <a:fillRef idx="2">
            <a:schemeClr val="accent6"/>
          </a:fillRef>
          <a:effectRef idx="1">
            <a:schemeClr val="accent6"/>
          </a:effectRef>
          <a:fontRef idx="minor">
            <a:schemeClr val="dk1"/>
          </a:fontRef>
        </p:style>
        <p:txBody>
          <a:bodyPr>
            <a:normAutofit/>
          </a:bodyPr>
          <a:lstStyle/>
          <a:p>
            <a:pPr algn="ctr" rtl="1"/>
            <a:r>
              <a:rPr lang="fa-IR" sz="4000" dirty="0" smtClean="0">
                <a:cs typeface="B Titr" pitchFamily="2" charset="-78"/>
              </a:rPr>
              <a:t>دانشگاه علوم پزشکی اروميه</a:t>
            </a:r>
            <a:endParaRPr lang="en-US" sz="4000" dirty="0">
              <a:cs typeface="B Titr" pitchFamily="2" charset="-78"/>
            </a:endParaRPr>
          </a:p>
        </p:txBody>
      </p:sp>
      <p:graphicFrame>
        <p:nvGraphicFramePr>
          <p:cNvPr id="4" name="Content Placeholder 3"/>
          <p:cNvGraphicFramePr>
            <a:graphicFrameLocks noGrp="1"/>
          </p:cNvGraphicFramePr>
          <p:nvPr>
            <p:ph idx="1"/>
          </p:nvPr>
        </p:nvGraphicFramePr>
        <p:xfrm>
          <a:off x="1214414" y="1071547"/>
          <a:ext cx="7566308" cy="5519393"/>
        </p:xfrm>
        <a:graphic>
          <a:graphicData uri="http://schemas.openxmlformats.org/drawingml/2006/table">
            <a:tbl>
              <a:tblPr rtl="1"/>
              <a:tblGrid>
                <a:gridCol w="436753"/>
                <a:gridCol w="4623883"/>
                <a:gridCol w="2505672"/>
              </a:tblGrid>
              <a:tr h="26886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معاونت بهداشتي – باروري سالم</a:t>
                      </a:r>
                      <a:r>
                        <a:rPr kumimoji="0" lang="fa-IR" sz="1800" b="1" kern="1200" baseline="0" dirty="0" smtClean="0">
                          <a:solidFill>
                            <a:schemeClr val="tx1"/>
                          </a:solidFill>
                          <a:latin typeface="+mn-lt"/>
                          <a:ea typeface="+mn-ea"/>
                          <a:cs typeface="B Titr" pitchFamily="2" charset="-78"/>
                        </a:rPr>
                        <a:t> و جمعيت</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19007">
                <a:tc>
                  <a:txBody>
                    <a:bodyPr/>
                    <a:lstStyle/>
                    <a:p>
                      <a:pPr marL="0" marR="0" algn="ctr" rtl="1">
                        <a:lnSpc>
                          <a:spcPct val="115000"/>
                        </a:lnSpc>
                        <a:spcBef>
                          <a:spcPts val="0"/>
                        </a:spcBef>
                        <a:spcAft>
                          <a:spcPts val="1000"/>
                        </a:spcAft>
                      </a:pPr>
                      <a:r>
                        <a:rPr lang="fa-IR" sz="1000" dirty="0">
                          <a:latin typeface="Agency FB"/>
                          <a:ea typeface="Calibri"/>
                          <a:cs typeface="B Titr"/>
                        </a:rPr>
                        <a:t>ردیف</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000" dirty="0">
                          <a:latin typeface="Agency FB"/>
                          <a:ea typeface="Calibri"/>
                          <a:cs typeface="B Titr"/>
                        </a:rPr>
                        <a:t>نکات  ذکر شده</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000" dirty="0">
                          <a:latin typeface="Agency FB"/>
                          <a:ea typeface="Calibri"/>
                          <a:cs typeface="B Titr"/>
                        </a:rPr>
                        <a:t>ملاحظات</a:t>
                      </a:r>
                      <a:endParaRPr lang="en-US" sz="10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686">
                <a:tc>
                  <a:txBody>
                    <a:bodyPr/>
                    <a:lstStyle/>
                    <a:p>
                      <a:pPr marL="0" marR="0" algn="ctr" rtl="1">
                        <a:lnSpc>
                          <a:spcPct val="115000"/>
                        </a:lnSpc>
                        <a:spcBef>
                          <a:spcPts val="0"/>
                        </a:spcBef>
                        <a:spcAft>
                          <a:spcPts val="1000"/>
                        </a:spcAft>
                      </a:pPr>
                      <a:r>
                        <a:rPr lang="fa-IR" sz="1500" dirty="0" smtClean="0">
                          <a:latin typeface="Agency FB"/>
                          <a:ea typeface="Calibri"/>
                          <a:cs typeface="B Lotus"/>
                        </a:rPr>
                        <a:t>1</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smtClean="0">
                          <a:latin typeface="Calibri"/>
                          <a:ea typeface="Calibri"/>
                          <a:cs typeface="B Mitra" pitchFamily="2" charset="-78"/>
                        </a:rPr>
                        <a:t> اجرای </a:t>
                      </a:r>
                      <a:r>
                        <a:rPr lang="fa-IR" sz="1600" b="0" dirty="0">
                          <a:latin typeface="Calibri"/>
                          <a:ea typeface="Calibri"/>
                          <a:cs typeface="B Mitra" pitchFamily="2" charset="-78"/>
                        </a:rPr>
                        <a:t>این برنامه با هدف تامین سلامت مادران و کودکان، شامل ارائه خدمات مشاوره به کلیه افراد در سنین باروری که تمایل به بارداری ندارند جهت تصمیم گیری آگاهانه، آزادانه و مسئولانه، همچنین دسترسی گروههای آسیب پذیر به وسایل پیشگیری از بارداری را مطابق با سیاستهای کشوری و شاخصهای منطقه ای برنامه ریزی می کند. ارائه همگانی خدمات با کیفیت و کم هزینه و قابل قبول به متقاضیان خدمت است تا از وقوع حاملگیهای ناخواسته و پرخطر، سقط غیر ایمن، بیماری، معلولیت و مرگ در گیرندگان خدمت پیشگیری شود.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smtClean="0">
                          <a:latin typeface="Calibri"/>
                          <a:ea typeface="Calibri"/>
                          <a:cs typeface="B Mitra" pitchFamily="2" charset="-78"/>
                        </a:rPr>
                        <a:t> هدف </a:t>
                      </a:r>
                      <a:r>
                        <a:rPr lang="fa-IR" sz="1600" b="0" dirty="0">
                          <a:latin typeface="Calibri"/>
                          <a:ea typeface="Calibri"/>
                          <a:cs typeface="B Mitra" pitchFamily="2" charset="-78"/>
                        </a:rPr>
                        <a:t>این برنامه، اجرای قانون تنظیم خانواده که نتیجه آن کنترل جمعیت است، لذا با توجه به تغییر سیاست های جمعیتی، باید اهداف مذکور در جهت افزایش جمعیت باشد.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0369">
                <a:tc>
                  <a:txBody>
                    <a:bodyPr/>
                    <a:lstStyle/>
                    <a:p>
                      <a:pPr marL="0" marR="0" algn="ctr" rtl="1">
                        <a:lnSpc>
                          <a:spcPct val="115000"/>
                        </a:lnSpc>
                        <a:spcBef>
                          <a:spcPts val="0"/>
                        </a:spcBef>
                        <a:spcAft>
                          <a:spcPts val="1000"/>
                        </a:spcAft>
                      </a:pPr>
                      <a:r>
                        <a:rPr kumimoji="0" lang="fa-IR" sz="1500" kern="1200" dirty="0">
                          <a:solidFill>
                            <a:schemeClr val="tx1"/>
                          </a:solidFill>
                          <a:latin typeface="Agency FB"/>
                          <a:ea typeface="Calibri"/>
                          <a:cs typeface="B Lotus"/>
                        </a:rPr>
                        <a:t>2</a:t>
                      </a:r>
                      <a:endParaRPr kumimoji="0" lang="en-US" sz="15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buFont typeface="Arial" pitchFamily="34" charset="0"/>
                        <a:buChar char="•"/>
                      </a:pPr>
                      <a:r>
                        <a:rPr kumimoji="0" lang="fa-IR" sz="1600" b="0" kern="1200" dirty="0" smtClean="0">
                          <a:solidFill>
                            <a:schemeClr val="tx1"/>
                          </a:solidFill>
                          <a:latin typeface="Calibri"/>
                          <a:ea typeface="Calibri"/>
                          <a:cs typeface="B Mitra" pitchFamily="2" charset="-78"/>
                        </a:rPr>
                        <a:t> دستورالعمل ها : خلاصه ای از مقایسه روش پیشگیری از بارداری اورژانس و سقط</a:t>
                      </a:r>
                      <a:endParaRPr kumimoji="0" lang="en-US" sz="1600" b="0" kern="1200" dirty="0" smtClean="0">
                        <a:solidFill>
                          <a:schemeClr val="tx1"/>
                        </a:solidFill>
                        <a:latin typeface="Calibri"/>
                        <a:ea typeface="Calibri"/>
                        <a:cs typeface="B Mitra" pitchFamily="2" charset="-78"/>
                      </a:endParaRPr>
                    </a:p>
                    <a:p>
                      <a:pPr algn="justLow" rtl="1"/>
                      <a:r>
                        <a:rPr kumimoji="0" lang="fa-IR" sz="1600" b="0" kern="1200" dirty="0" smtClean="0">
                          <a:solidFill>
                            <a:schemeClr val="tx1"/>
                          </a:solidFill>
                          <a:latin typeface="Calibri"/>
                          <a:ea typeface="Calibri"/>
                          <a:cs typeface="B Mitra" pitchFamily="2" charset="-78"/>
                        </a:rPr>
                        <a:t>باورها: آی یو دی، وازکتومی، قرصهای پیشگیری از بارداری</a:t>
                      </a:r>
                      <a:endParaRPr kumimoji="0" lang="en-US" sz="1600" b="0" kern="1200" dirty="0">
                        <a:solidFill>
                          <a:schemeClr val="tx1"/>
                        </a:solidFill>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Low" rtl="1">
                        <a:lnSpc>
                          <a:spcPct val="115000"/>
                        </a:lnSpc>
                        <a:spcAft>
                          <a:spcPts val="0"/>
                        </a:spcAft>
                        <a:buFont typeface="Symbol"/>
                        <a:buChar char=""/>
                      </a:pP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018">
                <a:tc>
                  <a:txBody>
                    <a:bodyPr/>
                    <a:lstStyle/>
                    <a:p>
                      <a:pPr marL="0" marR="0" algn="ctr" rtl="1">
                        <a:lnSpc>
                          <a:spcPct val="115000"/>
                        </a:lnSpc>
                        <a:spcBef>
                          <a:spcPts val="0"/>
                        </a:spcBef>
                        <a:spcAft>
                          <a:spcPts val="1000"/>
                        </a:spcAft>
                      </a:pPr>
                      <a:r>
                        <a:rPr kumimoji="0" lang="fa-IR" sz="1500" kern="1200" dirty="0" smtClean="0">
                          <a:solidFill>
                            <a:schemeClr val="tx1"/>
                          </a:solidFill>
                          <a:latin typeface="Agency FB"/>
                          <a:ea typeface="Calibri"/>
                          <a:cs typeface="B Lotus"/>
                        </a:rPr>
                        <a:t>3</a:t>
                      </a:r>
                      <a:endParaRPr kumimoji="0" lang="en-US" sz="15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600" b="0" dirty="0" smtClean="0">
                          <a:latin typeface="Calibri"/>
                          <a:ea typeface="Calibri"/>
                          <a:cs typeface="B Mitra" pitchFamily="2" charset="-78"/>
                        </a:rPr>
                        <a:t> مشاوره </a:t>
                      </a:r>
                      <a:r>
                        <a:rPr lang="fa-IR" sz="1600" b="0" dirty="0">
                          <a:latin typeface="Calibri"/>
                          <a:ea typeface="Calibri"/>
                          <a:cs typeface="B Mitra" pitchFamily="2" charset="-78"/>
                        </a:rPr>
                        <a:t>حین ازدواج: کتابچه ازدواج و روابط عاطفی و اجتماعی، روابط زناشویی، تنظیم خانواده</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buFont typeface="Arial" pitchFamily="34" charset="0"/>
                        <a:buChar char="•"/>
                      </a:pPr>
                      <a:r>
                        <a:rPr lang="fa-IR" sz="1600" b="0" dirty="0" smtClean="0">
                          <a:latin typeface="Calibri"/>
                          <a:ea typeface="Calibri"/>
                          <a:cs typeface="B Mitra" pitchFamily="2" charset="-78"/>
                        </a:rPr>
                        <a:t> مطالب </a:t>
                      </a:r>
                      <a:r>
                        <a:rPr lang="fa-IR" sz="1600" b="0" dirty="0">
                          <a:latin typeface="Calibri"/>
                          <a:ea typeface="Calibri"/>
                          <a:cs typeface="B Mitra" pitchFamily="2" charset="-78"/>
                        </a:rPr>
                        <a:t>مندرج در کتاب،  مطابق با اهداف تنظیم خانواده است.</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9654">
                <a:tc>
                  <a:txBody>
                    <a:bodyPr/>
                    <a:lstStyle/>
                    <a:p>
                      <a:pPr marL="0" marR="0" algn="ctr" rtl="1">
                        <a:lnSpc>
                          <a:spcPct val="115000"/>
                        </a:lnSpc>
                        <a:spcBef>
                          <a:spcPts val="0"/>
                        </a:spcBef>
                        <a:spcAft>
                          <a:spcPts val="1000"/>
                        </a:spcAft>
                      </a:pPr>
                      <a:r>
                        <a:rPr kumimoji="0" lang="fa-IR" sz="1500" kern="1200" dirty="0" smtClean="0">
                          <a:solidFill>
                            <a:schemeClr val="tx1"/>
                          </a:solidFill>
                          <a:latin typeface="Agency FB"/>
                          <a:ea typeface="Calibri"/>
                          <a:cs typeface="B Lotus"/>
                        </a:rPr>
                        <a:t>4</a:t>
                      </a:r>
                      <a:endParaRPr kumimoji="0" lang="en-US" sz="1500" kern="1200" dirty="0">
                        <a:solidFill>
                          <a:schemeClr val="tx1"/>
                        </a:solidFill>
                        <a:latin typeface="Agency FB"/>
                        <a:ea typeface="Calibri"/>
                        <a:cs typeface="B Lotus"/>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buFont typeface="Arial" pitchFamily="34" charset="0"/>
                        <a:buChar char="•"/>
                      </a:pPr>
                      <a:r>
                        <a:rPr kumimoji="0" lang="fa-IR" sz="1600" b="0" kern="1200" dirty="0" smtClean="0">
                          <a:solidFill>
                            <a:schemeClr val="tx1"/>
                          </a:solidFill>
                          <a:latin typeface="Calibri"/>
                          <a:ea typeface="Calibri"/>
                          <a:cs typeface="B Mitra" pitchFamily="2" charset="-78"/>
                        </a:rPr>
                        <a:t> در بسیاری از کشورهای در حال توسعه، عوارض بارداری و زایمان از علل اصلی مرگ، بیماری و معلولیت زنان در سنین باروری است و 25 تا 33 درصد مرگهای این گروه را به خود اختصاص می دهد. در 60 الی 80 درصد موارد، علت مرگ مادران، خونریزی، زایمان سخت، فشارخون بالا، عفونت ها و عوارض سقطهای غیربهداشتی است که درصد قابل توجهی از آنها (61درصد) پس از زایمان است.</a:t>
                      </a:r>
                      <a:endParaRPr kumimoji="0" lang="en-US" sz="1600" b="0" kern="1200" dirty="0" smtClean="0">
                        <a:solidFill>
                          <a:schemeClr val="tx1"/>
                        </a:solidFill>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lnSpc>
                          <a:spcPct val="115000"/>
                        </a:lnSpc>
                        <a:spcAft>
                          <a:spcPts val="0"/>
                        </a:spcAft>
                        <a:buFont typeface="Arial" pitchFamily="34" charset="0"/>
                        <a:buChar char="•"/>
                      </a:pPr>
                      <a:r>
                        <a:rPr lang="fa-IR" sz="1600" b="0" dirty="0" smtClean="0">
                          <a:latin typeface="Calibri"/>
                          <a:ea typeface="Calibri"/>
                          <a:cs typeface="B Mitra" pitchFamily="2" charset="-78"/>
                        </a:rPr>
                        <a:t> اشاره </a:t>
                      </a:r>
                      <a:r>
                        <a:rPr lang="fa-IR" sz="1600" b="0" dirty="0">
                          <a:latin typeface="Calibri"/>
                          <a:ea typeface="Calibri"/>
                          <a:cs typeface="B Mitra" pitchFamily="2" charset="-78"/>
                        </a:rPr>
                        <a:t>به استفاده از وسایل پیشگیری از بارداری برای جلوگیری از عوارض ذکر شده است که این توصیه در راستای کاهش جمعیت می باشد.</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fld id="{A08E8C43-68F8-4728-90F2-738ACDDF4809}" type="slidenum">
              <a:rPr lang="en-US" smtClean="0"/>
              <a:pPr/>
              <a:t>173</a:t>
            </a:fld>
            <a:endParaRPr lang="en-US"/>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279796" cy="1143000"/>
          </a:xfrm>
        </p:spPr>
        <p:style>
          <a:lnRef idx="1">
            <a:schemeClr val="accent1"/>
          </a:lnRef>
          <a:fillRef idx="2">
            <a:schemeClr val="accent1"/>
          </a:fillRef>
          <a:effectRef idx="1">
            <a:schemeClr val="accent1"/>
          </a:effectRef>
          <a:fontRef idx="minor">
            <a:schemeClr val="dk1"/>
          </a:fontRef>
        </p:style>
        <p:txBody>
          <a:bodyPr>
            <a:normAutofit/>
          </a:bodyPr>
          <a:lstStyle/>
          <a:p>
            <a:pPr algn="ctr" rtl="1"/>
            <a:r>
              <a:rPr lang="fa-IR" sz="4000" dirty="0" smtClean="0">
                <a:cs typeface="B Titr" pitchFamily="2" charset="-78"/>
              </a:rPr>
              <a:t>دانشگاه علوم پزشکی زابل</a:t>
            </a:r>
            <a:endParaRPr lang="en-US" sz="4000" dirty="0">
              <a:cs typeface="B Titr" pitchFamily="2" charset="-78"/>
            </a:endParaRPr>
          </a:p>
        </p:txBody>
      </p:sp>
      <p:graphicFrame>
        <p:nvGraphicFramePr>
          <p:cNvPr id="4" name="Content Placeholder 3"/>
          <p:cNvGraphicFramePr>
            <a:graphicFrameLocks noGrp="1"/>
          </p:cNvGraphicFramePr>
          <p:nvPr>
            <p:ph idx="1"/>
          </p:nvPr>
        </p:nvGraphicFramePr>
        <p:xfrm>
          <a:off x="1214413" y="2000240"/>
          <a:ext cx="7566308" cy="2671385"/>
        </p:xfrm>
        <a:graphic>
          <a:graphicData uri="http://schemas.openxmlformats.org/drawingml/2006/table">
            <a:tbl>
              <a:tblPr rtl="1"/>
              <a:tblGrid>
                <a:gridCol w="436753"/>
                <a:gridCol w="3252280"/>
                <a:gridCol w="3877275"/>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معاونت امور بهداشتي- گروه سلامت خانواده و جمعيت</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lang="fa-IR" sz="1400" dirty="0">
                          <a:latin typeface="Agency FB"/>
                          <a:ea typeface="Calibri"/>
                          <a:cs typeface="B Lotus"/>
                        </a:rPr>
                        <a:t>1</a:t>
                      </a:r>
                      <a:endParaRPr lang="en-US" sz="14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lgn="justLow" rtl="1">
                        <a:lnSpc>
                          <a:spcPct val="115000"/>
                        </a:lnSpc>
                        <a:spcBef>
                          <a:spcPts val="0"/>
                        </a:spcBef>
                        <a:spcAft>
                          <a:spcPts val="1000"/>
                        </a:spcAft>
                        <a:buFont typeface="Arial" pitchFamily="34" charset="0"/>
                        <a:buChar char="•"/>
                      </a:pPr>
                      <a:r>
                        <a:rPr kumimoji="0" lang="fa-IR" sz="1600" b="0" kern="1200" dirty="0" smtClean="0">
                          <a:solidFill>
                            <a:schemeClr val="tx1"/>
                          </a:solidFill>
                          <a:latin typeface="+mn-lt"/>
                          <a:ea typeface="+mn-ea"/>
                          <a:cs typeface="B Mitra" pitchFamily="2" charset="-78"/>
                        </a:rPr>
                        <a:t>گروه هدف: ارائه خدمات کمی و کیفی به جمعیت تحت پوشش منطقه سیستان</a:t>
                      </a:r>
                      <a:endParaRPr lang="en-US" sz="16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kumimoji="0" lang="en-US" sz="1600" b="0" kern="1200" dirty="0" smtClean="0">
                          <a:solidFill>
                            <a:schemeClr val="tx1"/>
                          </a:solidFill>
                          <a:latin typeface="+mn-lt"/>
                          <a:ea typeface="+mn-ea"/>
                          <a:cs typeface="B Mitra" pitchFamily="2" charset="-78"/>
                        </a:rPr>
                        <a:t> </a:t>
                      </a:r>
                      <a:r>
                        <a:rPr kumimoji="0" lang="fa-IR" sz="1600" b="0" kern="1200" dirty="0" smtClean="0">
                          <a:solidFill>
                            <a:schemeClr val="tx1"/>
                          </a:solidFill>
                          <a:latin typeface="+mn-lt"/>
                          <a:ea typeface="+mn-ea"/>
                          <a:cs typeface="B Mitra" pitchFamily="2" charset="-78"/>
                        </a:rPr>
                        <a:t>در شرایط فعلی که هدف و برنامه بر افزایش جمعیت تأکید دارد آیا ارائه خدمات در راستای کاهش جمعیت محسوب نمی شود؟</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lang="fa-IR" sz="1400" dirty="0">
                          <a:latin typeface="Agency FB"/>
                          <a:ea typeface="Calibri"/>
                          <a:cs typeface="B Lotus"/>
                        </a:rPr>
                        <a:t>2</a:t>
                      </a:r>
                      <a:endParaRPr lang="en-US" sz="14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kumimoji="0" lang="fa-IR" sz="1600" b="0" kern="1200" dirty="0" smtClean="0">
                          <a:solidFill>
                            <a:schemeClr val="tx1"/>
                          </a:solidFill>
                          <a:latin typeface="+mn-lt"/>
                          <a:ea typeface="+mn-ea"/>
                          <a:cs typeface="B Mitra" pitchFamily="2" charset="-78"/>
                        </a:rPr>
                        <a:t> افزایش پوشش تنظیم خانواده از روشهای مدرن</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kumimoji="0" lang="fa-IR" sz="1600" b="0" kern="1200" dirty="0" smtClean="0">
                          <a:solidFill>
                            <a:schemeClr val="tx1"/>
                          </a:solidFill>
                          <a:latin typeface="+mn-lt"/>
                          <a:ea typeface="+mn-ea"/>
                          <a:cs typeface="B Mitra" pitchFamily="2" charset="-78"/>
                        </a:rPr>
                        <a:t> منظور از روشهای مدرن همان روشهای غیرقابل برگشت و مطمئن است که باعث کاهش جمعیت خواهد شد، آیا توصیه به این روشها در شرایط کنونی که با بحران کاهش جمیت مواجه هستیم صحیح می باشد؟</a:t>
                      </a:r>
                      <a:endParaRPr kumimoji="0" lang="en-US" sz="1600" b="0" kern="1200" dirty="0" smtClean="0">
                        <a:solidFill>
                          <a:schemeClr val="tx1"/>
                        </a:solidFill>
                        <a:latin typeface="+mn-lt"/>
                        <a:ea typeface="+mn-ea"/>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fld id="{A08E8C43-68F8-4728-90F2-738ACDDF4809}" type="slidenum">
              <a:rPr lang="en-US" smtClean="0"/>
              <a:pPr/>
              <a:t>174</a:t>
            </a:fld>
            <a:endParaRPr 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279796" cy="1143000"/>
          </a:xfr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fa-IR" sz="4000" dirty="0" smtClean="0">
                <a:cs typeface="B Titr" pitchFamily="2" charset="-78"/>
              </a:rPr>
              <a:t>دانشگاه علوم پزشکی سمنان</a:t>
            </a:r>
            <a:endParaRPr lang="en-US" sz="4000" dirty="0">
              <a:cs typeface="B Titr" pitchFamily="2" charset="-78"/>
            </a:endParaRPr>
          </a:p>
        </p:txBody>
      </p:sp>
      <p:graphicFrame>
        <p:nvGraphicFramePr>
          <p:cNvPr id="4" name="Content Placeholder 3"/>
          <p:cNvGraphicFramePr>
            <a:graphicFrameLocks noGrp="1"/>
          </p:cNvGraphicFramePr>
          <p:nvPr>
            <p:ph idx="1"/>
          </p:nvPr>
        </p:nvGraphicFramePr>
        <p:xfrm>
          <a:off x="1214413" y="1653354"/>
          <a:ext cx="7566308" cy="2807196"/>
        </p:xfrm>
        <a:graphic>
          <a:graphicData uri="http://schemas.openxmlformats.org/drawingml/2006/table">
            <a:tbl>
              <a:tblPr rtl="1"/>
              <a:tblGrid>
                <a:gridCol w="436753"/>
                <a:gridCol w="3252280"/>
                <a:gridCol w="3877275"/>
              </a:tblGrid>
              <a:tr h="315311">
                <a:tc gridSpan="3">
                  <a:txBody>
                    <a:bodyPr/>
                    <a:lstStyle/>
                    <a:p>
                      <a:pPr marL="0" marR="0" algn="ctr" rtl="1">
                        <a:lnSpc>
                          <a:spcPct val="115000"/>
                        </a:lnSpc>
                        <a:spcBef>
                          <a:spcPts val="0"/>
                        </a:spcBef>
                        <a:spcAft>
                          <a:spcPts val="1000"/>
                        </a:spcAft>
                      </a:pPr>
                      <a:r>
                        <a:rPr kumimoji="0" lang="fa-IR" sz="1800" b="1" kern="1200" dirty="0" smtClean="0">
                          <a:solidFill>
                            <a:schemeClr val="tx1"/>
                          </a:solidFill>
                          <a:latin typeface="+mn-lt"/>
                          <a:ea typeface="+mn-ea"/>
                          <a:cs typeface="B Titr" pitchFamily="2" charset="-78"/>
                        </a:rPr>
                        <a:t>معاونت امور بهداشتي- گروه بهداشت</a:t>
                      </a:r>
                      <a:r>
                        <a:rPr kumimoji="0" lang="fa-IR" sz="1800" b="1" kern="1200" baseline="0" dirty="0" smtClean="0">
                          <a:solidFill>
                            <a:schemeClr val="tx1"/>
                          </a:solidFill>
                          <a:latin typeface="+mn-lt"/>
                          <a:ea typeface="+mn-ea"/>
                          <a:cs typeface="B Titr" pitchFamily="2" charset="-78"/>
                        </a:rPr>
                        <a:t> خانواده</a:t>
                      </a:r>
                      <a:endParaRPr lang="en-US" sz="2000" b="1" dirty="0">
                        <a:latin typeface="Calibri"/>
                        <a:ea typeface="Calibri"/>
                        <a:cs typeface="B Titr" pitchFamily="2" charset="-78"/>
                      </a:endParaRPr>
                    </a:p>
                  </a:txBody>
                  <a:tcPr marL="44117" marR="44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388608">
                <a:tc>
                  <a:txBody>
                    <a:bodyPr/>
                    <a:lstStyle/>
                    <a:p>
                      <a:pPr marL="0" marR="0" algn="ctr" rtl="1">
                        <a:lnSpc>
                          <a:spcPct val="115000"/>
                        </a:lnSpc>
                        <a:spcBef>
                          <a:spcPts val="0"/>
                        </a:spcBef>
                        <a:spcAft>
                          <a:spcPts val="1000"/>
                        </a:spcAft>
                      </a:pPr>
                      <a:r>
                        <a:rPr lang="fa-IR" sz="1200" dirty="0">
                          <a:latin typeface="Agency FB"/>
                          <a:ea typeface="Calibri"/>
                          <a:cs typeface="B Titr"/>
                        </a:rPr>
                        <a:t>ردیف</a:t>
                      </a:r>
                      <a:endParaRPr lang="en-US" sz="12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نکات  ذکر شده</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fa-IR" sz="1500" dirty="0">
                          <a:latin typeface="Agency FB"/>
                          <a:ea typeface="Calibri"/>
                          <a:cs typeface="B Titr"/>
                        </a:rPr>
                        <a:t>ملاحظات</a:t>
                      </a:r>
                      <a:endParaRPr lang="en-US" sz="15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645">
                <a:tc>
                  <a:txBody>
                    <a:bodyPr/>
                    <a:lstStyle/>
                    <a:p>
                      <a:pPr marL="0" marR="0" algn="ctr" rtl="1">
                        <a:lnSpc>
                          <a:spcPct val="115000"/>
                        </a:lnSpc>
                        <a:spcBef>
                          <a:spcPts val="0"/>
                        </a:spcBef>
                        <a:spcAft>
                          <a:spcPts val="1000"/>
                        </a:spcAft>
                      </a:pPr>
                      <a:r>
                        <a:rPr lang="fa-IR" sz="1400" dirty="0">
                          <a:latin typeface="Agency FB"/>
                          <a:ea typeface="Calibri"/>
                          <a:cs typeface="B Lotus"/>
                        </a:rPr>
                        <a:t>1</a:t>
                      </a:r>
                      <a:endParaRPr lang="en-US" sz="14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Low" rtl="1">
                        <a:lnSpc>
                          <a:spcPct val="115000"/>
                        </a:lnSpc>
                        <a:spcBef>
                          <a:spcPts val="0"/>
                        </a:spcBef>
                        <a:spcAft>
                          <a:spcPts val="1000"/>
                        </a:spcAft>
                        <a:buFont typeface="Arial" pitchFamily="34" charset="0"/>
                        <a:buChar char="•"/>
                      </a:pPr>
                      <a:r>
                        <a:rPr kumimoji="0" lang="fa-IR" sz="1500" b="0" kern="1200" dirty="0" smtClean="0">
                          <a:solidFill>
                            <a:schemeClr val="tx1"/>
                          </a:solidFill>
                          <a:latin typeface="+mn-lt"/>
                          <a:ea typeface="+mn-ea"/>
                          <a:cs typeface="B Mitra" pitchFamily="2" charset="-78"/>
                        </a:rPr>
                        <a:t>هماهنگی با دستگاهها، ادارات و ارگان ها: در این برنامه با ادارات، نهادها و ارگانهای مختلف در زمینه آموزش و اطلاع رسانی به عموم مردم در رابطه با سیاستهای نوین جمعیت و آموزش مزدوجین، مکاتبه و هماهنگی صورت می گیرد.</a:t>
                      </a:r>
                      <a:endParaRPr lang="en-US" sz="15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500" b="0" dirty="0" smtClean="0">
                          <a:latin typeface="Calibri"/>
                          <a:ea typeface="Calibri"/>
                          <a:cs typeface="B Mitra" pitchFamily="2" charset="-78"/>
                        </a:rPr>
                        <a:t> یعنی </a:t>
                      </a:r>
                      <a:r>
                        <a:rPr lang="fa-IR" sz="1500" b="0" dirty="0">
                          <a:latin typeface="Calibri"/>
                          <a:ea typeface="Calibri"/>
                          <a:cs typeface="B Mitra" pitchFamily="2" charset="-78"/>
                        </a:rPr>
                        <a:t>بودجه دستگاهها و ادارات درجهت آموزش روشهای پیشگیری از بارداری برای اطلاع رسانی عموم مردم صرف شود که با روح سیاستهای جمعیتی جدید مغایر است.</a:t>
                      </a:r>
                      <a:endParaRPr lang="en-US" sz="15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905">
                <a:tc>
                  <a:txBody>
                    <a:bodyPr/>
                    <a:lstStyle/>
                    <a:p>
                      <a:pPr marL="0" marR="0" algn="ctr" rtl="1">
                        <a:lnSpc>
                          <a:spcPct val="115000"/>
                        </a:lnSpc>
                        <a:spcBef>
                          <a:spcPts val="0"/>
                        </a:spcBef>
                        <a:spcAft>
                          <a:spcPts val="1000"/>
                        </a:spcAft>
                      </a:pPr>
                      <a:r>
                        <a:rPr lang="fa-IR" sz="1400" dirty="0">
                          <a:latin typeface="Agency FB"/>
                          <a:ea typeface="Calibri"/>
                          <a:cs typeface="B Lotus"/>
                        </a:rPr>
                        <a:t>2</a:t>
                      </a:r>
                      <a:endParaRPr lang="en-US" sz="1400" dirty="0">
                        <a:latin typeface="Calibri"/>
                        <a:ea typeface="Calibri"/>
                        <a:cs typeface="Arial"/>
                      </a:endParaRPr>
                    </a:p>
                  </a:txBody>
                  <a:tcPr marL="44117" marR="44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500" b="0" dirty="0" smtClean="0">
                          <a:latin typeface="Calibri"/>
                          <a:ea typeface="Calibri"/>
                          <a:cs typeface="B Mitra" pitchFamily="2" charset="-78"/>
                        </a:rPr>
                        <a:t> برقراری امنيتی </a:t>
                      </a:r>
                      <a:r>
                        <a:rPr lang="fa-IR" sz="1500" b="0" dirty="0">
                          <a:latin typeface="Calibri"/>
                          <a:ea typeface="Calibri"/>
                          <a:cs typeface="B Mitra" pitchFamily="2" charset="-78"/>
                        </a:rPr>
                        <a:t>کنتراسپتیوها: در این برنامه با هماهنگی امور دارویی اقلام مورد نیاز به تعداد مناسب خریداری شده و به تناسب به واحدهای ارائه دهنده تحویل داده می شود.</a:t>
                      </a:r>
                      <a:endParaRPr lang="en-US" sz="15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buFont typeface="Arial" pitchFamily="34" charset="0"/>
                        <a:buChar char="•"/>
                      </a:pPr>
                      <a:r>
                        <a:rPr lang="fa-IR" sz="1500" b="0" dirty="0" smtClean="0">
                          <a:latin typeface="Calibri"/>
                          <a:ea typeface="Calibri"/>
                          <a:cs typeface="B Mitra" pitchFamily="2" charset="-78"/>
                        </a:rPr>
                        <a:t> با </a:t>
                      </a:r>
                      <a:r>
                        <a:rPr lang="fa-IR" sz="1500" b="0" dirty="0">
                          <a:latin typeface="Calibri"/>
                          <a:ea typeface="Calibri"/>
                          <a:cs typeface="B Mitra" pitchFamily="2" charset="-78"/>
                        </a:rPr>
                        <a:t>توجه به تغییر سیاستهای جمعیتی، ارائه خدمات تنظیم خانواده هنوز در حال انجام </a:t>
                      </a:r>
                      <a:r>
                        <a:rPr lang="fa-IR" sz="1500" b="0" dirty="0" smtClean="0">
                          <a:latin typeface="Calibri"/>
                          <a:ea typeface="Calibri"/>
                          <a:cs typeface="B Mitra" pitchFamily="2" charset="-78"/>
                        </a:rPr>
                        <a:t>است!</a:t>
                      </a:r>
                      <a:endParaRPr lang="en-US" sz="1500" b="0" dirty="0">
                        <a:latin typeface="Calibri"/>
                        <a:ea typeface="Calibri"/>
                        <a:cs typeface="B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fld id="{A08E8C43-68F8-4728-90F2-738ACDDF4809}" type="slidenum">
              <a:rPr lang="en-US" smtClean="0"/>
              <a:pPr/>
              <a:t>175</a:t>
            </a:fld>
            <a:endParaRPr 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5852" y="357166"/>
            <a:ext cx="7498080" cy="5500726"/>
          </a:xfrm>
        </p:spPr>
        <p:txBody>
          <a:bodyPr>
            <a:normAutofit/>
          </a:bodyPr>
          <a:lstStyle/>
          <a:p>
            <a:pPr algn="ctr" rtl="1">
              <a:buNone/>
            </a:pPr>
            <a:endParaRPr lang="fa-IR" sz="5500" b="1" dirty="0" smtClean="0">
              <a:solidFill>
                <a:schemeClr val="accent1">
                  <a:lumMod val="75000"/>
                </a:schemeClr>
              </a:solidFill>
              <a:cs typeface="B Titr" pitchFamily="2" charset="-78"/>
            </a:endParaRPr>
          </a:p>
          <a:p>
            <a:pPr algn="ctr" rtl="1">
              <a:buNone/>
            </a:pPr>
            <a:endParaRPr lang="fa-IR" sz="5500" b="1" dirty="0" smtClean="0">
              <a:solidFill>
                <a:schemeClr val="accent1">
                  <a:lumMod val="75000"/>
                </a:schemeClr>
              </a:solidFill>
              <a:cs typeface="B Titr" pitchFamily="2" charset="-78"/>
            </a:endParaRPr>
          </a:p>
          <a:p>
            <a:pPr algn="ctr" rtl="1">
              <a:buNone/>
            </a:pPr>
            <a:r>
              <a:rPr lang="fa-IR" sz="5500" b="1" dirty="0" smtClean="0">
                <a:solidFill>
                  <a:schemeClr val="accent1">
                    <a:lumMod val="75000"/>
                  </a:schemeClr>
                </a:solidFill>
                <a:cs typeface="B Titr" pitchFamily="2" charset="-78"/>
              </a:rPr>
              <a:t>والسلام</a:t>
            </a:r>
          </a:p>
          <a:p>
            <a:pPr algn="ctr" rtl="1">
              <a:buNone/>
            </a:pPr>
            <a:endParaRPr lang="fa-IR" sz="4800" b="1" dirty="0" smtClean="0">
              <a:solidFill>
                <a:schemeClr val="bg1">
                  <a:lumMod val="50000"/>
                </a:schemeClr>
              </a:solidFill>
              <a:cs typeface="B Titr" pitchFamily="2" charset="-78"/>
            </a:endParaRPr>
          </a:p>
          <a:p>
            <a:pPr algn="ctr" rtl="1">
              <a:buNone/>
            </a:pPr>
            <a:endParaRPr lang="fa-IR" sz="4800" b="1" dirty="0" smtClean="0">
              <a:solidFill>
                <a:schemeClr val="bg1">
                  <a:lumMod val="50000"/>
                </a:schemeClr>
              </a:solidFill>
              <a:cs typeface="B Titr"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176</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18</a:t>
            </a:fld>
            <a:endParaRPr lang="en-US"/>
          </a:p>
        </p:txBody>
      </p:sp>
      <p:sp>
        <p:nvSpPr>
          <p:cNvPr id="5" name="Content Placeholder 4"/>
          <p:cNvSpPr txBox="1">
            <a:spLocks/>
          </p:cNvSpPr>
          <p:nvPr/>
        </p:nvSpPr>
        <p:spPr>
          <a:xfrm>
            <a:off x="1357290" y="928670"/>
            <a:ext cx="7498080" cy="517064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Low" rtl="1"/>
            <a:r>
              <a:rPr lang="fa-IR" sz="2200" dirty="0" smtClean="0">
                <a:cs typeface="B Mitra" pitchFamily="2" charset="-78"/>
              </a:rPr>
              <a:t>در متن لايحه پيشنهادي سال 90 عبارت‌هايي چون: </a:t>
            </a:r>
            <a:endParaRPr lang="en-US" sz="2200" dirty="0" smtClean="0">
              <a:cs typeface="B Mitra" pitchFamily="2" charset="-78"/>
            </a:endParaRPr>
          </a:p>
          <a:p>
            <a:pPr lvl="0" algn="justLow" rtl="1"/>
            <a:r>
              <a:rPr lang="fa-IR" sz="2200" dirty="0" smtClean="0">
                <a:cs typeface="B Mitra" pitchFamily="2" charset="-78"/>
              </a:rPr>
              <a:t>1- لغو قانون تنظيم خانواده</a:t>
            </a:r>
            <a:endParaRPr lang="en-US" sz="2200" dirty="0" smtClean="0">
              <a:cs typeface="B Mitra" pitchFamily="2" charset="-78"/>
            </a:endParaRPr>
          </a:p>
          <a:p>
            <a:pPr lvl="0" algn="justLow" rtl="1"/>
            <a:r>
              <a:rPr lang="fa-IR" sz="2200" dirty="0" smtClean="0">
                <a:cs typeface="B Mitra" pitchFamily="2" charset="-78"/>
              </a:rPr>
              <a:t>2- لغو اصلاحات براساس آن در ديگر قوانين</a:t>
            </a:r>
            <a:endParaRPr lang="en-US" sz="2200" dirty="0" smtClean="0">
              <a:cs typeface="B Mitra" pitchFamily="2" charset="-78"/>
            </a:endParaRPr>
          </a:p>
          <a:p>
            <a:pPr lvl="0" algn="justLow" rtl="1"/>
            <a:r>
              <a:rPr lang="fa-IR" sz="2200" dirty="0" smtClean="0">
                <a:cs typeface="B Mitra" pitchFamily="2" charset="-78"/>
              </a:rPr>
              <a:t>3- و نيز لغو محدوديت‌ها و محروميت‌ها براساس تعداد فرزندان براي والدين و فرزندان آمده است.</a:t>
            </a:r>
            <a:endParaRPr lang="en-US" sz="2200" dirty="0" smtClean="0">
              <a:cs typeface="B Mitra" pitchFamily="2" charset="-78"/>
            </a:endParaRPr>
          </a:p>
          <a:p>
            <a:pPr algn="justLow" rtl="1"/>
            <a:r>
              <a:rPr lang="fa-IR" sz="2200" dirty="0" smtClean="0">
                <a:cs typeface="B Mitra" pitchFamily="2" charset="-78"/>
              </a:rPr>
              <a:t>اما در </a:t>
            </a:r>
            <a:r>
              <a:rPr lang="fa-IR" sz="2200" b="1" dirty="0" smtClean="0">
                <a:cs typeface="B Mitra" pitchFamily="2" charset="-78"/>
              </a:rPr>
              <a:t>اسفند 91 مركز پژوهش‌هاي مجلس </a:t>
            </a:r>
            <a:r>
              <a:rPr lang="fa-IR" sz="2200" dirty="0" smtClean="0">
                <a:cs typeface="B Mitra" pitchFamily="2" charset="-78"/>
              </a:rPr>
              <a:t>اين لايحه را كاملاً استحاله كرده و هدف اصلي را محو نمودند و به مجلس پيشنهاد اصلاح ماده‌ي اول قانون تنظيم خانواده سال 72 در حد رفع محدوديت‌ها براساس تعداد فرزندان را ارائه نمودند و كل مواد ديگر  قانون كه شامل </a:t>
            </a:r>
            <a:r>
              <a:rPr lang="fa-IR" sz="2200" b="1" dirty="0" smtClean="0">
                <a:cs typeface="B Mitra" pitchFamily="2" charset="-78"/>
              </a:rPr>
              <a:t>آموزش وسيع</a:t>
            </a:r>
            <a:r>
              <a:rPr lang="fa-IR" sz="2200" dirty="0" smtClean="0">
                <a:cs typeface="B Mitra" pitchFamily="2" charset="-78"/>
              </a:rPr>
              <a:t> و </a:t>
            </a:r>
            <a:r>
              <a:rPr lang="fa-IR" sz="2200" b="1" dirty="0" smtClean="0">
                <a:cs typeface="B Mitra" pitchFamily="2" charset="-78"/>
              </a:rPr>
              <a:t>فرهنگ‌سازي</a:t>
            </a:r>
            <a:r>
              <a:rPr lang="fa-IR" sz="2200" dirty="0" smtClean="0">
                <a:cs typeface="B Mitra" pitchFamily="2" charset="-78"/>
              </a:rPr>
              <a:t> براي توسعه برنامه‌هاي تنظيم خانواده بوده و مجدداً تقويت و تثبيت شده است. </a:t>
            </a:r>
          </a:p>
          <a:p>
            <a:pPr algn="justLow" rtl="1"/>
            <a:r>
              <a:rPr lang="fa-IR" sz="2200" b="1" dirty="0" smtClean="0">
                <a:solidFill>
                  <a:schemeClr val="accent1">
                    <a:lumMod val="75000"/>
                  </a:schemeClr>
                </a:solidFill>
                <a:cs typeface="B Mitra" pitchFamily="2" charset="-78"/>
              </a:rPr>
              <a:t>يعني در ابلاغيه 20 خرداد 92 با كارشناسي غير صادقانه برخي از كارشناسان مركز پژوهش‌هاي مجلس، يك بار ديگر مجلس بر لزوم تداوم كنترل جمعيت رأي داد و مركز پژوهش‌ها به نمايندگان تكليف كردند كه شما به كارهاي كلان بپردازيد و كارهاي خرد يعني تداوم تنظيم خانواده را به عهده مردم و دولت بگذاريد و تداوم آن را به عنوان وظيفه‌اي حاكميتي بر دولت تكليف كردند.</a:t>
            </a:r>
            <a:endParaRPr lang="en-US" sz="2200" b="1" dirty="0" smtClean="0">
              <a:solidFill>
                <a:schemeClr val="accent1">
                  <a:lumMod val="75000"/>
                </a:schemeClr>
              </a:solidFill>
              <a:cs typeface="B Mitra" pitchFamily="2" charset="-7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5852" y="1928802"/>
            <a:ext cx="7498080" cy="4786322"/>
          </a:xfrm>
        </p:spPr>
        <p:txBody>
          <a:bodyPr>
            <a:normAutofit lnSpcReduction="10000"/>
          </a:bodyPr>
          <a:lstStyle/>
          <a:p>
            <a:pPr algn="justLow" rtl="1">
              <a:buNone/>
            </a:pPr>
            <a:r>
              <a:rPr lang="fa-IR" sz="2400" b="1" dirty="0" smtClean="0">
                <a:solidFill>
                  <a:srgbClr val="FF0000"/>
                </a:solidFill>
                <a:cs typeface="B Mitra" pitchFamily="2" charset="-78"/>
              </a:rPr>
              <a:t>متن پيشنهادي</a:t>
            </a:r>
          </a:p>
          <a:p>
            <a:pPr algn="justLow" rtl="1">
              <a:buNone/>
            </a:pPr>
            <a:endParaRPr lang="fa-IR" sz="2400" b="1" dirty="0" smtClean="0">
              <a:cs typeface="B Mitra" pitchFamily="2" charset="-78"/>
            </a:endParaRPr>
          </a:p>
          <a:p>
            <a:pPr algn="justLow" rtl="1">
              <a:buNone/>
            </a:pPr>
            <a:r>
              <a:rPr lang="fa-IR" sz="2400" b="1" dirty="0" smtClean="0">
                <a:cs typeface="B Mitra" pitchFamily="2" charset="-78"/>
              </a:rPr>
              <a:t>	ماده واحده: </a:t>
            </a:r>
            <a:r>
              <a:rPr lang="fa-IR" sz="2400" dirty="0" smtClean="0">
                <a:cs typeface="B Mitra" pitchFamily="2" charset="-78"/>
              </a:rPr>
              <a:t>از تاريخ لازم‌الاجرا شدن اين </a:t>
            </a:r>
            <a:r>
              <a:rPr lang="fa-IR" sz="2400" b="1" dirty="0" smtClean="0">
                <a:cs typeface="B Mitra" pitchFamily="2" charset="-78"/>
              </a:rPr>
              <a:t>قانون ماده (1) قانون تنظيم خانواده و جمعيت </a:t>
            </a:r>
            <a:r>
              <a:rPr lang="fa-IR" sz="2400" dirty="0" smtClean="0">
                <a:cs typeface="B Mitra" pitchFamily="2" charset="-78"/>
              </a:rPr>
              <a:t>(رفع محروميت ها) مصوب 26/2/1372 لغو مي‌شود. </a:t>
            </a:r>
          </a:p>
          <a:p>
            <a:pPr algn="justLow" rtl="1">
              <a:buNone/>
            </a:pPr>
            <a:endParaRPr lang="en-US" sz="2400" dirty="0" smtClean="0">
              <a:cs typeface="B Mitra" pitchFamily="2" charset="-78"/>
            </a:endParaRPr>
          </a:p>
          <a:p>
            <a:pPr algn="justLow" rtl="1">
              <a:buNone/>
            </a:pPr>
            <a:endParaRPr lang="fa-IR" sz="2400" dirty="0" smtClean="0">
              <a:cs typeface="B Mitra" pitchFamily="2" charset="-78"/>
            </a:endParaRPr>
          </a:p>
          <a:p>
            <a:pPr algn="justLow" rtl="1">
              <a:buNone/>
            </a:pPr>
            <a:endParaRPr lang="fa-IR" sz="2400" dirty="0" smtClean="0">
              <a:cs typeface="B Mitra" pitchFamily="2" charset="-78"/>
            </a:endParaRPr>
          </a:p>
          <a:p>
            <a:pPr algn="justLow" rtl="1">
              <a:buNone/>
            </a:pPr>
            <a:endParaRPr lang="fa-IR" sz="2400" dirty="0" smtClean="0">
              <a:cs typeface="B Mitra" pitchFamily="2" charset="-78"/>
            </a:endParaRPr>
          </a:p>
          <a:p>
            <a:pPr algn="justLow" rtl="1">
              <a:buNone/>
            </a:pPr>
            <a:endParaRPr lang="fa-IR" sz="2400" dirty="0" smtClean="0">
              <a:cs typeface="B Mitra" pitchFamily="2" charset="-78"/>
            </a:endParaRPr>
          </a:p>
          <a:p>
            <a:pPr algn="justLow" rtl="1">
              <a:buNone/>
            </a:pPr>
            <a:r>
              <a:rPr lang="fa-IR" sz="2400" dirty="0" smtClean="0">
                <a:cs typeface="B Mitra" pitchFamily="2" charset="-78"/>
              </a:rPr>
              <a:t>	</a:t>
            </a:r>
            <a:r>
              <a:rPr lang="fa-IR" sz="2400" b="1" dirty="0" smtClean="0">
                <a:cs typeface="B Mitra" pitchFamily="2" charset="-78"/>
              </a:rPr>
              <a:t>تبصره: </a:t>
            </a:r>
            <a:r>
              <a:rPr lang="fa-IR" sz="2400" dirty="0" smtClean="0">
                <a:cs typeface="B Mitra" pitchFamily="2" charset="-78"/>
              </a:rPr>
              <a:t>دولت مكلف است ترتيبات قانوني لازم براي تدوين و تصويب سياست‌هاي جمعيتي كشور مبتني بر اصول اقتصادي، اجتماعي، سياسي، فرهنگي و منطقه‌اي را به عمل آورد. </a:t>
            </a:r>
            <a:endParaRPr lang="en-US" sz="2400" dirty="0" smtClean="0">
              <a:cs typeface="B Mitra" pitchFamily="2" charset="-78"/>
            </a:endParaRPr>
          </a:p>
          <a:p>
            <a:pPr algn="justLow" rtl="1"/>
            <a:endParaRPr lang="en-US" sz="24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19</a:t>
            </a:fld>
            <a:endParaRPr lang="en-US"/>
          </a:p>
        </p:txBody>
      </p:sp>
      <p:sp>
        <p:nvSpPr>
          <p:cNvPr id="5" name="Content Placeholder 4"/>
          <p:cNvSpPr txBox="1">
            <a:spLocks/>
          </p:cNvSpPr>
          <p:nvPr/>
        </p:nvSpPr>
        <p:spPr>
          <a:xfrm>
            <a:off x="1214414" y="642918"/>
            <a:ext cx="7576398" cy="1214446"/>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fa-IR" sz="2400" b="1" i="0" u="none" strike="noStrike" kern="1200" cap="none" spc="0" normalizeH="0" baseline="0" noProof="0" dirty="0" smtClean="0">
                <a:ln>
                  <a:noFill/>
                </a:ln>
                <a:solidFill>
                  <a:schemeClr val="accent1"/>
                </a:solidFill>
                <a:effectLst/>
                <a:uLnTx/>
                <a:uFillTx/>
                <a:latin typeface="+mn-lt"/>
                <a:ea typeface="+mn-ea"/>
                <a:cs typeface="B Titr" pitchFamily="2" charset="-78"/>
              </a:rPr>
              <a:t>متن پيشنهادي مركز پژوهشهاي مجلس شوراي اسلامي تنها به يك ماده از قانون تنظيم خانواده را لغو كرد و آن هم رفع محروميت‌هاي فرزند چهارم بود.</a:t>
            </a: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fa-IR" sz="2400" b="0" i="1"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fa-IR" sz="2400" b="0" i="0" u="none" strike="noStrike" kern="1200" cap="none" spc="0" normalizeH="0" baseline="0" noProof="0" dirty="0" smtClean="0">
              <a:ln>
                <a:noFill/>
              </a:ln>
              <a:solidFill>
                <a:schemeClr val="dk1"/>
              </a:solidFill>
              <a:effectLst/>
              <a:uLnTx/>
              <a:uFillTx/>
              <a:latin typeface="+mn-lt"/>
              <a:ea typeface="+mn-ea"/>
              <a:cs typeface="B Mitra" pitchFamily="2" charset="-78"/>
            </a:endParaRPr>
          </a:p>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400" b="0" i="0" u="none" strike="noStrike" kern="1200" cap="none" spc="0" normalizeH="0" baseline="0" noProof="0" dirty="0">
              <a:ln>
                <a:noFill/>
              </a:ln>
              <a:solidFill>
                <a:schemeClr val="dk1"/>
              </a:solidFill>
              <a:effectLst/>
              <a:uLnTx/>
              <a:uFillTx/>
              <a:latin typeface="+mn-lt"/>
              <a:ea typeface="+mn-ea"/>
              <a:cs typeface="B Mitra" pitchFamily="2" charset="-78"/>
            </a:endParaRPr>
          </a:p>
        </p:txBody>
      </p:sp>
      <p:sp>
        <p:nvSpPr>
          <p:cNvPr id="6" name="Rectangle 5"/>
          <p:cNvSpPr/>
          <p:nvPr/>
        </p:nvSpPr>
        <p:spPr>
          <a:xfrm>
            <a:off x="1357290" y="3857628"/>
            <a:ext cx="4714876" cy="1631216"/>
          </a:xfrm>
          <a:prstGeom prst="rect">
            <a:avLst/>
          </a:prstGeom>
        </p:spPr>
        <p:txBody>
          <a:bodyPr wrap="square">
            <a:spAutoFit/>
          </a:bodyPr>
          <a:lstStyle/>
          <a:p>
            <a:pPr algn="justLow" rtl="1"/>
            <a:r>
              <a:rPr lang="fa-IR" sz="2000" dirty="0" smtClean="0">
                <a:solidFill>
                  <a:schemeClr val="accent2">
                    <a:lumMod val="75000"/>
                  </a:schemeClr>
                </a:solidFill>
                <a:cs typeface="B Mitra" pitchFamily="2" charset="-78"/>
              </a:rPr>
              <a:t>‌ماده 1 - کلیه امتیازاتی که در قوانین بر اساس تعداد فرزندان یا عائله پیش‌بینی و وضع شده‌اند در مورد فرزندان چهارم و بعد که پس از یک سال از‌تصویب این قانون</a:t>
            </a:r>
            <a:r>
              <a:rPr lang="en-US" sz="2000" dirty="0" smtClean="0">
                <a:solidFill>
                  <a:schemeClr val="accent2">
                    <a:lumMod val="75000"/>
                  </a:schemeClr>
                </a:solidFill>
                <a:cs typeface="B Mitra" pitchFamily="2" charset="-78"/>
              </a:rPr>
              <a:t> </a:t>
            </a:r>
            <a:r>
              <a:rPr lang="fa-IR" sz="2000" dirty="0" smtClean="0">
                <a:solidFill>
                  <a:schemeClr val="accent2">
                    <a:lumMod val="75000"/>
                  </a:schemeClr>
                </a:solidFill>
                <a:cs typeface="B Mitra" pitchFamily="2" charset="-78"/>
              </a:rPr>
              <a:t>متولد می‌شوند قابل محاسبه و اعمال نخواهد بود و فرزندانی که تا تاریخ مزبور متولد می‌شوند کماکان از امتیازات مقرر شده‌برخوردار می‌باشند.</a:t>
            </a:r>
            <a:endParaRPr lang="en-US" sz="2000" dirty="0" smtClean="0">
              <a:solidFill>
                <a:schemeClr val="accent2">
                  <a:lumMod val="75000"/>
                </a:schemeClr>
              </a:solidFill>
              <a:cs typeface="B Mitra" pitchFamily="2" charset="-78"/>
            </a:endParaRPr>
          </a:p>
        </p:txBody>
      </p:sp>
      <p:sp>
        <p:nvSpPr>
          <p:cNvPr id="7" name="TextBox 6"/>
          <p:cNvSpPr txBox="1"/>
          <p:nvPr/>
        </p:nvSpPr>
        <p:spPr>
          <a:xfrm>
            <a:off x="7215206" y="214290"/>
            <a:ext cx="1143008" cy="461665"/>
          </a:xfrm>
          <a:prstGeom prst="rect">
            <a:avLst/>
          </a:prstGeom>
          <a:noFill/>
        </p:spPr>
        <p:txBody>
          <a:bodyPr wrap="square" rtlCol="0">
            <a:spAutoFit/>
          </a:bodyPr>
          <a:lstStyle/>
          <a:p>
            <a:pPr algn="ctr"/>
            <a:r>
              <a:rPr lang="fa-IR" sz="2400" b="1" dirty="0" smtClean="0">
                <a:solidFill>
                  <a:schemeClr val="accent1"/>
                </a:solidFill>
                <a:cs typeface="B Titr" pitchFamily="2" charset="-78"/>
              </a:rPr>
              <a:t>نكته</a:t>
            </a:r>
            <a:endParaRPr lang="en-US" sz="2400" b="1" dirty="0" smtClean="0">
              <a:solidFill>
                <a:schemeClr val="accent1"/>
              </a:solidFill>
              <a:cs typeface="B Titr"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4414" y="1714488"/>
            <a:ext cx="4576002" cy="3857652"/>
          </a:xfrm>
        </p:spPr>
        <p:style>
          <a:lnRef idx="1">
            <a:schemeClr val="accent2"/>
          </a:lnRef>
          <a:fillRef idx="2">
            <a:schemeClr val="accent2"/>
          </a:fillRef>
          <a:effectRef idx="1">
            <a:schemeClr val="accent2"/>
          </a:effectRef>
          <a:fontRef idx="minor">
            <a:schemeClr val="dk1"/>
          </a:fontRef>
        </p:style>
        <p:txBody>
          <a:bodyPr>
            <a:noAutofit/>
          </a:bodyPr>
          <a:lstStyle/>
          <a:p>
            <a:pPr algn="justLow" rtl="1">
              <a:buNone/>
            </a:pPr>
            <a:r>
              <a:rPr lang="fa-IR" sz="2500" b="1" dirty="0" smtClean="0">
                <a:cs typeface="B Mitra" pitchFamily="2" charset="-78"/>
              </a:rPr>
              <a:t>	امام خميني (ره)</a:t>
            </a:r>
            <a:r>
              <a:rPr lang="en-US" sz="2500" b="1" dirty="0" smtClean="0">
                <a:cs typeface="B Mitra" pitchFamily="2" charset="-78"/>
              </a:rPr>
              <a:t>	</a:t>
            </a:r>
          </a:p>
          <a:p>
            <a:pPr algn="justLow" rtl="1">
              <a:buNone/>
            </a:pPr>
            <a:r>
              <a:rPr lang="fa-IR" sz="2500" b="1" dirty="0" smtClean="0">
                <a:solidFill>
                  <a:schemeClr val="accent4">
                    <a:lumMod val="50000"/>
                  </a:schemeClr>
                </a:solidFill>
                <a:cs typeface="B Mitra" pitchFamily="2" charset="-78"/>
              </a:rPr>
              <a:t>	مملکت ایران باید 35 میلیون حالا می‌گویند جمعیت دارد. وسعتش آنقدر است که برای صد و پنجاه میلیون تا دویست میلیون جمعیت کافی است، یعنی اگر دویست میلیون جمعیت داشته باشد، در ایران به رفاه زندگی می‌کنند.</a:t>
            </a:r>
          </a:p>
          <a:p>
            <a:pPr rtl="1">
              <a:buNone/>
            </a:pPr>
            <a:r>
              <a:rPr lang="fa-IR" sz="1800" b="1" dirty="0" smtClean="0">
                <a:solidFill>
                  <a:schemeClr val="accent4">
                    <a:lumMod val="50000"/>
                  </a:schemeClr>
                </a:solidFill>
                <a:cs typeface="B Mitra" pitchFamily="2" charset="-78"/>
              </a:rPr>
              <a:t> (صحیفه نور، جلد 7، ص 393)</a:t>
            </a:r>
            <a:endParaRPr lang="en-US" sz="1800" b="1" dirty="0">
              <a:solidFill>
                <a:schemeClr val="accent4">
                  <a:lumMod val="50000"/>
                </a:schemeClr>
              </a:solidFill>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2</a:t>
            </a:fld>
            <a:endParaRPr lang="en-US"/>
          </a:p>
        </p:txBody>
      </p:sp>
      <p:pic>
        <p:nvPicPr>
          <p:cNvPr id="5" name="Picture 4" descr="امام-خميني.gif"/>
          <p:cNvPicPr>
            <a:picLocks noChangeAspect="1"/>
          </p:cNvPicPr>
          <p:nvPr/>
        </p:nvPicPr>
        <p:blipFill>
          <a:blip r:embed="rId2"/>
          <a:stretch>
            <a:fillRect/>
          </a:stretch>
        </p:blipFill>
        <p:spPr>
          <a:xfrm>
            <a:off x="6000760" y="428604"/>
            <a:ext cx="2190753" cy="336310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28660" y="0"/>
            <a:ext cx="1500198" cy="701730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20</a:t>
            </a:fld>
            <a:endParaRPr lang="en-US"/>
          </a:p>
        </p:txBody>
      </p:sp>
      <p:sp>
        <p:nvSpPr>
          <p:cNvPr id="5" name="Content Placeholder 4"/>
          <p:cNvSpPr txBox="1">
            <a:spLocks/>
          </p:cNvSpPr>
          <p:nvPr/>
        </p:nvSpPr>
        <p:spPr>
          <a:xfrm>
            <a:off x="1428728" y="1643050"/>
            <a:ext cx="7498080" cy="20928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65760" marR="0" lvl="0" indent="-283464" algn="just" defTabSz="914400" rtl="1" eaLnBrk="1" fontAlgn="auto" latinLnBrk="0" hangingPunct="1">
              <a:lnSpc>
                <a:spcPct val="100000"/>
              </a:lnSpc>
              <a:spcBef>
                <a:spcPts val="600"/>
              </a:spcBef>
              <a:spcAft>
                <a:spcPts val="0"/>
              </a:spcAft>
              <a:buClr>
                <a:schemeClr val="accent1"/>
              </a:buClr>
              <a:buSzPct val="80000"/>
              <a:buFont typeface="Wingdings 2"/>
              <a:buNone/>
              <a:tabLst/>
              <a:defRPr/>
            </a:pPr>
            <a:endParaRPr kumimoji="0" lang="fa-IR" sz="2500" b="1" i="0" u="none" strike="noStrike" kern="1200" cap="none" spc="0" normalizeH="0" baseline="0" noProof="0" dirty="0" smtClean="0">
              <a:ln>
                <a:noFill/>
              </a:ln>
              <a:solidFill>
                <a:schemeClr val="accent1"/>
              </a:solidFill>
              <a:effectLst/>
              <a:uLnTx/>
              <a:uFillTx/>
              <a:latin typeface="IranNastaliq" pitchFamily="18" charset="0"/>
              <a:ea typeface="+mn-ea"/>
              <a:cs typeface="B Titr" pitchFamily="2" charset="-78"/>
            </a:endParaRPr>
          </a:p>
          <a:p>
            <a:pPr marL="365760" marR="0" lvl="0" indent="-283464" algn="just" defTabSz="914400" rtl="1" eaLnBrk="1" fontAlgn="auto" latinLnBrk="0" hangingPunct="1">
              <a:lnSpc>
                <a:spcPct val="100000"/>
              </a:lnSpc>
              <a:spcBef>
                <a:spcPts val="600"/>
              </a:spcBef>
              <a:spcAft>
                <a:spcPts val="0"/>
              </a:spcAft>
              <a:buClr>
                <a:schemeClr val="accent1"/>
              </a:buClr>
              <a:buSzPct val="80000"/>
              <a:buFont typeface="Wingdings 2"/>
              <a:buNone/>
              <a:tabLst/>
              <a:defRPr/>
            </a:pPr>
            <a:r>
              <a:rPr kumimoji="0" lang="fa-IR" sz="2500" b="1" i="0" u="none" strike="noStrike" kern="1200" cap="none" spc="0" normalizeH="0" baseline="0" noProof="0" dirty="0" smtClean="0">
                <a:ln>
                  <a:noFill/>
                </a:ln>
                <a:solidFill>
                  <a:schemeClr val="accent1"/>
                </a:solidFill>
                <a:effectLst/>
                <a:uLnTx/>
                <a:uFillTx/>
                <a:latin typeface="IranNastaliq" pitchFamily="18" charset="0"/>
                <a:ea typeface="+mn-ea"/>
                <a:cs typeface="B Titr" pitchFamily="2" charset="-78"/>
              </a:rPr>
              <a:t>	مجلس به جاي لغو يا تصحيح اين قانون تنها سياست هاي محدوديتي فرزند چهارم را برداشته و كليات برنامه هاي آموزشي و فرهنگي در راستاي تنظيم خانواده را در سال 92  مجدداً تصويب كند.</a:t>
            </a:r>
          </a:p>
        </p:txBody>
      </p:sp>
      <p:sp>
        <p:nvSpPr>
          <p:cNvPr id="6" name="TextBox 5"/>
          <p:cNvSpPr txBox="1"/>
          <p:nvPr/>
        </p:nvSpPr>
        <p:spPr>
          <a:xfrm>
            <a:off x="7143768" y="714356"/>
            <a:ext cx="1143008" cy="461665"/>
          </a:xfrm>
          <a:prstGeom prst="rect">
            <a:avLst/>
          </a:prstGeom>
          <a:noFill/>
        </p:spPr>
        <p:txBody>
          <a:bodyPr wrap="square" rtlCol="0">
            <a:spAutoFit/>
          </a:bodyPr>
          <a:lstStyle/>
          <a:p>
            <a:pPr algn="ctr"/>
            <a:r>
              <a:rPr lang="fa-IR" sz="2400" b="1" dirty="0" smtClean="0">
                <a:solidFill>
                  <a:schemeClr val="accent1"/>
                </a:solidFill>
                <a:cs typeface="B Titr" pitchFamily="2" charset="-78"/>
              </a:rPr>
              <a:t>نتيجه</a:t>
            </a:r>
            <a:endParaRPr lang="en-US" sz="2400" b="1" dirty="0" smtClean="0">
              <a:solidFill>
                <a:schemeClr val="accent1"/>
              </a:solidFill>
              <a:cs typeface="B Titr" pitchFamily="2" charset="-7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571480"/>
            <a:ext cx="7498080" cy="5676920"/>
          </a:xfrm>
        </p:spPr>
        <p:style>
          <a:lnRef idx="2">
            <a:schemeClr val="accent2"/>
          </a:lnRef>
          <a:fillRef idx="1">
            <a:schemeClr val="lt1"/>
          </a:fillRef>
          <a:effectRef idx="0">
            <a:schemeClr val="accent2"/>
          </a:effectRef>
          <a:fontRef idx="minor">
            <a:schemeClr val="dk1"/>
          </a:fontRef>
        </p:style>
        <p:txBody>
          <a:bodyPr>
            <a:normAutofit/>
          </a:bodyPr>
          <a:lstStyle/>
          <a:p>
            <a:pPr algn="ctr" rtl="1">
              <a:buNone/>
            </a:pPr>
            <a:r>
              <a:rPr lang="fa-IR" sz="2200" b="1" dirty="0" smtClean="0">
                <a:cs typeface="B Mitra" pitchFamily="2" charset="-78"/>
              </a:rPr>
              <a:t>لايحه اصلاح قوانين تنظيم خانواده و جمعيت</a:t>
            </a:r>
            <a:endParaRPr lang="en-US" sz="2200" b="1" dirty="0" smtClean="0">
              <a:cs typeface="B Mitra" pitchFamily="2" charset="-78"/>
            </a:endParaRPr>
          </a:p>
          <a:p>
            <a:pPr algn="ctr" rtl="1">
              <a:buNone/>
            </a:pPr>
            <a:endParaRPr lang="en-US" sz="1900" b="1" dirty="0" smtClean="0">
              <a:cs typeface="B Mitra" pitchFamily="2" charset="-78"/>
            </a:endParaRPr>
          </a:p>
          <a:p>
            <a:pPr lvl="0" algn="justLow" rtl="1">
              <a:buNone/>
              <a:defRPr/>
            </a:pPr>
            <a:r>
              <a:rPr lang="fa-IR" sz="1900" b="1" dirty="0" smtClean="0">
                <a:solidFill>
                  <a:schemeClr val="dk1"/>
                </a:solidFill>
                <a:cs typeface="B Mitra" pitchFamily="2" charset="-78"/>
              </a:rPr>
              <a:t>	ماده واحده ـ </a:t>
            </a:r>
            <a:r>
              <a:rPr lang="fa-IR" sz="1900" dirty="0" smtClean="0">
                <a:solidFill>
                  <a:schemeClr val="dk1"/>
                </a:solidFill>
                <a:cs typeface="B Mitra" pitchFamily="2" charset="-78"/>
              </a:rPr>
              <a:t>از تاريخ لازم‌الاجراء شدن اين قانون، كليه‌ي محدوديت‌هاي مقرر در قانون تنظيم خانواده و جمعيت مصوب 1372/2/26 و اصلاحات آن و ساير قوانين كه براساس تعداد فرزند براي والدين شاغل يا فرزندان آنان ايجاد شده است، لغو مي‌شود.</a:t>
            </a:r>
          </a:p>
          <a:p>
            <a:pPr lvl="0" algn="justLow" rtl="1">
              <a:buNone/>
              <a:defRPr/>
            </a:pPr>
            <a:r>
              <a:rPr lang="fa-IR" sz="1900" b="1" dirty="0" smtClean="0">
                <a:solidFill>
                  <a:schemeClr val="dk1"/>
                </a:solidFill>
                <a:cs typeface="B Mitra" pitchFamily="2" charset="-78"/>
              </a:rPr>
              <a:t>	تبصره 1-</a:t>
            </a:r>
            <a:r>
              <a:rPr lang="fa-IR" sz="1900" dirty="0" smtClean="0">
                <a:solidFill>
                  <a:schemeClr val="dk1"/>
                </a:solidFill>
                <a:cs typeface="B Mitra" pitchFamily="2" charset="-78"/>
              </a:rPr>
              <a:t> دولت مي‌تواند هر پنج سال يك بار، با توجه به نتايج سرشماري‌هاي عمومي نفوس، تركيب جمعيتي و شاخصهاي سياسي، امنيتي، اقتصادي و اجتماعي در چهارچوب سياست‌هاي كلي نظام و با رعايت شاخصهاي مندرج در قوانين برنامه پنجساله با ارائه لايحه به مجلس شوراي اسلامي نسبت به برقراري امتيازات با ايجاد محدوديت‌ها براساس تعداد فرزندان اقدام كند.</a:t>
            </a:r>
          </a:p>
          <a:p>
            <a:pPr lvl="0" algn="justLow" rtl="1">
              <a:buNone/>
              <a:defRPr/>
            </a:pPr>
            <a:r>
              <a:rPr lang="fa-IR" sz="1900" b="1" dirty="0" smtClean="0">
                <a:cs typeface="B Mitra" pitchFamily="2" charset="-78"/>
              </a:rPr>
              <a:t>	تبصره 2-</a:t>
            </a:r>
            <a:r>
              <a:rPr lang="fa-IR" sz="1900" dirty="0" smtClean="0">
                <a:cs typeface="B Mitra" pitchFamily="2" charset="-78"/>
              </a:rPr>
              <a:t> مرخصي زايمان مادران به نه ماه افزايش مي‌يابد و همسر آنان نيز از دو هفته مرخصي اجباري (تشويقي) برخوردار مي‌شوند.</a:t>
            </a:r>
          </a:p>
          <a:p>
            <a:pPr lvl="0" algn="justLow" rtl="1">
              <a:buNone/>
              <a:defRPr/>
            </a:pPr>
            <a:r>
              <a:rPr lang="fa-IR" sz="1900" dirty="0" smtClean="0">
                <a:solidFill>
                  <a:schemeClr val="dk1"/>
                </a:solidFill>
                <a:cs typeface="B Mitra" pitchFamily="2" charset="-78"/>
              </a:rPr>
              <a:t>	اين قانون به مادراني كه سن فرزند آنان به نه ماهگي نرسيده است، تسري مي‌يابد و مادر مي‌تواند تا سن نه ماهگي نوزاد از مرخصي زايمان استفاده كند.</a:t>
            </a:r>
          </a:p>
          <a:p>
            <a:pPr lvl="0" algn="justLow" rtl="1">
              <a:buNone/>
              <a:defRPr/>
            </a:pPr>
            <a:r>
              <a:rPr lang="fa-IR" sz="1900" dirty="0" smtClean="0">
                <a:cs typeface="B Mitra" pitchFamily="2" charset="-78"/>
              </a:rPr>
              <a:t>	لايحه فوق مشتمل بر ماده واحده در جلسه علني روز چهارشنبه مورخ دوم اسفندماه يكهزار و سيصد و نود و يك مجلس شوراي اسلامي به تصويب رسيد.</a:t>
            </a:r>
          </a:p>
          <a:p>
            <a:pPr lvl="0" algn="justLow" rtl="1">
              <a:buNone/>
              <a:defRPr/>
            </a:pPr>
            <a:r>
              <a:rPr lang="fa-IR" sz="1900" b="1" dirty="0" smtClean="0">
                <a:solidFill>
                  <a:schemeClr val="dk1"/>
                </a:solidFill>
                <a:cs typeface="B Mitra" pitchFamily="2" charset="-78"/>
              </a:rPr>
              <a:t>							علي لاريجاني</a:t>
            </a:r>
          </a:p>
          <a:p>
            <a:pPr lvl="0" algn="justLow" rtl="1">
              <a:buNone/>
              <a:defRPr/>
            </a:pPr>
            <a:r>
              <a:rPr lang="fa-IR" sz="1900" dirty="0" smtClean="0">
                <a:solidFill>
                  <a:schemeClr val="dk1"/>
                </a:solidFill>
                <a:cs typeface="B Mitra" pitchFamily="2" charset="-78"/>
              </a:rPr>
              <a:t>	</a:t>
            </a:r>
          </a:p>
          <a:p>
            <a:pPr lvl="0" algn="justLow" rtl="1">
              <a:buNone/>
              <a:defRPr/>
            </a:pPr>
            <a:endParaRPr lang="en-US" sz="1900" dirty="0" smtClean="0">
              <a:solidFill>
                <a:schemeClr val="dk1"/>
              </a:solidFill>
              <a:cs typeface="B Mitra" pitchFamily="2" charset="-78"/>
            </a:endParaRPr>
          </a:p>
          <a:p>
            <a:pPr algn="justLow" rtl="1">
              <a:buNone/>
            </a:pPr>
            <a:endParaRPr lang="fa-IR" sz="1900" b="1" dirty="0" smtClean="0">
              <a:cs typeface="B Mitra" pitchFamily="2" charset="-78"/>
            </a:endParaRPr>
          </a:p>
          <a:p>
            <a:pPr algn="justLow" rtl="1"/>
            <a:endParaRPr lang="en-US" sz="1900" dirty="0"/>
          </a:p>
        </p:txBody>
      </p:sp>
      <p:sp>
        <p:nvSpPr>
          <p:cNvPr id="4" name="Slide Number Placeholder 3"/>
          <p:cNvSpPr>
            <a:spLocks noGrp="1"/>
          </p:cNvSpPr>
          <p:nvPr>
            <p:ph type="sldNum" sz="quarter" idx="12"/>
          </p:nvPr>
        </p:nvSpPr>
        <p:spPr/>
        <p:txBody>
          <a:bodyPr/>
          <a:lstStyle/>
          <a:p>
            <a:fld id="{A08E8C43-68F8-4728-90F2-738ACDDF4809}"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22</a:t>
            </a:fld>
            <a:endParaRPr lang="en-US"/>
          </a:p>
        </p:txBody>
      </p:sp>
      <p:pic>
        <p:nvPicPr>
          <p:cNvPr id="6" name="Picture 2" descr="\\nas\SZ_Shoraye_Farhangi_Ejtemee\SZ_Common\رئيس ميرزايي\1.gif"/>
          <p:cNvPicPr>
            <a:picLocks noGrp="1" noChangeAspect="1" noChangeArrowheads="1"/>
          </p:cNvPicPr>
          <p:nvPr>
            <p:ph idx="1"/>
          </p:nvPr>
        </p:nvPicPr>
        <p:blipFill>
          <a:blip r:embed="rId2" cstate="print"/>
          <a:srcRect/>
          <a:stretch>
            <a:fillRect/>
          </a:stretch>
        </p:blipFill>
        <p:spPr bwMode="auto">
          <a:xfrm>
            <a:off x="1214414" y="785794"/>
            <a:ext cx="4943050" cy="5357826"/>
          </a:xfrm>
          <a:prstGeom prst="rect">
            <a:avLst/>
          </a:prstGeom>
          <a:noFill/>
        </p:spPr>
      </p:pic>
      <p:sp>
        <p:nvSpPr>
          <p:cNvPr id="5" name="Title 1"/>
          <p:cNvSpPr>
            <a:spLocks noGrp="1"/>
          </p:cNvSpPr>
          <p:nvPr>
            <p:ph type="title"/>
          </p:nvPr>
        </p:nvSpPr>
        <p:spPr>
          <a:xfrm>
            <a:off x="6572264" y="785794"/>
            <a:ext cx="2143140" cy="3797304"/>
          </a:xfrm>
        </p:spPr>
        <p:txBody>
          <a:bodyPr>
            <a:noAutofit/>
          </a:bodyPr>
          <a:lstStyle/>
          <a:p>
            <a:pPr algn="justLow" rtl="1"/>
            <a:r>
              <a:rPr lang="fa-IR" sz="2500" b="1" dirty="0" smtClean="0">
                <a:cs typeface="B Zar" pitchFamily="2" charset="-78"/>
              </a:rPr>
              <a:t>سند مصوبه«لايحه اصلاح قوانين جمعيت و تنظيم خانواده»</a:t>
            </a:r>
            <a:endParaRPr lang="en-US" sz="2500" b="1" dirty="0">
              <a:cs typeface="B Zar" pitchFamily="2"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2" y="1714488"/>
            <a:ext cx="2575738" cy="3000396"/>
          </a:xfrm>
        </p:spPr>
        <p:style>
          <a:lnRef idx="2">
            <a:schemeClr val="accent2"/>
          </a:lnRef>
          <a:fillRef idx="1">
            <a:schemeClr val="lt1"/>
          </a:fillRef>
          <a:effectRef idx="0">
            <a:schemeClr val="accent2"/>
          </a:effectRef>
          <a:fontRef idx="minor">
            <a:schemeClr val="dk1"/>
          </a:fontRef>
        </p:style>
        <p:txBody>
          <a:bodyPr>
            <a:normAutofit/>
          </a:bodyPr>
          <a:lstStyle/>
          <a:p>
            <a:pPr algn="justLow" rtl="1"/>
            <a:r>
              <a:rPr lang="fa-IR" sz="2700" dirty="0" smtClean="0">
                <a:solidFill>
                  <a:schemeClr val="accent1"/>
                </a:solidFill>
                <a:cs typeface="B Titr" pitchFamily="2" charset="-78"/>
              </a:rPr>
              <a:t>متن نهايي مصوبه 92/3/20 مجلس شوراي اسلامي كه به دستگاهها ابلاغ شده است.</a:t>
            </a:r>
          </a:p>
          <a:p>
            <a:pPr algn="justLow" rtl="1"/>
            <a:endParaRPr lang="en-US" sz="3000" dirty="0">
              <a:solidFill>
                <a:schemeClr val="accent1"/>
              </a:solidFill>
              <a:cs typeface="B Titr"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23</a:t>
            </a:fld>
            <a:endParaRPr lang="en-US"/>
          </a:p>
        </p:txBody>
      </p:sp>
      <p:pic>
        <p:nvPicPr>
          <p:cNvPr id="5" name="Picture 4" descr="3.gif"/>
          <p:cNvPicPr>
            <a:picLocks noChangeAspect="1"/>
          </p:cNvPicPr>
          <p:nvPr/>
        </p:nvPicPr>
        <p:blipFill>
          <a:blip r:embed="rId2"/>
          <a:stretch>
            <a:fillRect/>
          </a:stretch>
        </p:blipFill>
        <p:spPr>
          <a:xfrm>
            <a:off x="928662" y="0"/>
            <a:ext cx="5143536"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24</a:t>
            </a:fld>
            <a:endParaRPr lang="en-US"/>
          </a:p>
        </p:txBody>
      </p:sp>
      <p:sp>
        <p:nvSpPr>
          <p:cNvPr id="5" name="Content Placeholder 4"/>
          <p:cNvSpPr>
            <a:spLocks noGrp="1"/>
          </p:cNvSpPr>
          <p:nvPr>
            <p:ph idx="1"/>
          </p:nvPr>
        </p:nvSpPr>
        <p:spPr>
          <a:xfrm>
            <a:off x="6143636" y="1071546"/>
            <a:ext cx="2790052" cy="4572032"/>
          </a:xfrm>
        </p:spPr>
        <p:style>
          <a:lnRef idx="2">
            <a:schemeClr val="accent2"/>
          </a:lnRef>
          <a:fillRef idx="1">
            <a:schemeClr val="lt1"/>
          </a:fillRef>
          <a:effectRef idx="0">
            <a:schemeClr val="accent2"/>
          </a:effectRef>
          <a:fontRef idx="minor">
            <a:schemeClr val="dk1"/>
          </a:fontRef>
        </p:style>
        <p:txBody>
          <a:bodyPr>
            <a:normAutofit/>
          </a:bodyPr>
          <a:lstStyle/>
          <a:p>
            <a:pPr algn="justLow" rtl="1"/>
            <a:r>
              <a:rPr lang="fa-IR" sz="2400" dirty="0" smtClean="0">
                <a:solidFill>
                  <a:schemeClr val="accent1"/>
                </a:solidFill>
                <a:cs typeface="B Titr" pitchFamily="2" charset="-78"/>
              </a:rPr>
              <a:t>آقاي دكتر لاريجاني در نامه اي به آقاي دكتر احمدي نژاد، در خصوص «قانون اصلاح قوانين تنظيم خانواده و جمعيت» كه در جلسه علني مجلس طرح و تأييد شوراي نگهبان را دريافت كرده بود را اعلام كردند.</a:t>
            </a:r>
            <a:endParaRPr lang="en-US" sz="2400" dirty="0">
              <a:solidFill>
                <a:schemeClr val="accent1"/>
              </a:solidFill>
              <a:cs typeface="B Titr" pitchFamily="2" charset="-78"/>
            </a:endParaRPr>
          </a:p>
        </p:txBody>
      </p:sp>
      <p:pic>
        <p:nvPicPr>
          <p:cNvPr id="6" name="Picture 5" descr="2.gif"/>
          <p:cNvPicPr>
            <a:picLocks noChangeAspect="1"/>
          </p:cNvPicPr>
          <p:nvPr/>
        </p:nvPicPr>
        <p:blipFill>
          <a:blip r:embed="rId2"/>
          <a:stretch>
            <a:fillRect/>
          </a:stretch>
        </p:blipFill>
        <p:spPr>
          <a:xfrm>
            <a:off x="1142976" y="428604"/>
            <a:ext cx="4786346" cy="571501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25</a:t>
            </a:fld>
            <a:endParaRPr lang="en-US"/>
          </a:p>
        </p:txBody>
      </p:sp>
      <p:sp>
        <p:nvSpPr>
          <p:cNvPr id="5" name="Content Placeholder 4"/>
          <p:cNvSpPr>
            <a:spLocks noGrp="1"/>
          </p:cNvSpPr>
          <p:nvPr>
            <p:ph idx="1"/>
          </p:nvPr>
        </p:nvSpPr>
        <p:spPr>
          <a:xfrm>
            <a:off x="5500694" y="785794"/>
            <a:ext cx="3432994" cy="4000528"/>
          </a:xfrm>
        </p:spPr>
        <p:style>
          <a:lnRef idx="2">
            <a:schemeClr val="accent2"/>
          </a:lnRef>
          <a:fillRef idx="1">
            <a:schemeClr val="lt1"/>
          </a:fillRef>
          <a:effectRef idx="0">
            <a:schemeClr val="accent2"/>
          </a:effectRef>
          <a:fontRef idx="minor">
            <a:schemeClr val="dk1"/>
          </a:fontRef>
        </p:style>
        <p:txBody>
          <a:bodyPr>
            <a:normAutofit/>
          </a:bodyPr>
          <a:lstStyle/>
          <a:p>
            <a:pPr algn="justLow" rtl="1"/>
            <a:r>
              <a:rPr lang="fa-IR" sz="2400" b="1" dirty="0" smtClean="0">
                <a:solidFill>
                  <a:schemeClr val="accent1"/>
                </a:solidFill>
                <a:cs typeface="B Titr" pitchFamily="2" charset="-78"/>
              </a:rPr>
              <a:t>پس از اعلام آقاي دكتر لاريجاني، رئيس جمهور وقت (آقاي دكتر احمدي نژاد) طي نامه اي به وزارت بهداشت، درمان و آموزش پزشكي، قانون اصلاح قوانين تنظيم خانواده و جمعيت را جهت اجرا ابلاغ كرد.</a:t>
            </a:r>
          </a:p>
          <a:p>
            <a:pPr algn="justLow" rtl="1"/>
            <a:endParaRPr lang="fa-IR" sz="2400" dirty="0" smtClean="0">
              <a:cs typeface="B Mitra" pitchFamily="2" charset="-78"/>
            </a:endParaRPr>
          </a:p>
          <a:p>
            <a:pPr algn="justLow" rtl="1"/>
            <a:endParaRPr lang="fa-IR" sz="2400" dirty="0" smtClean="0">
              <a:cs typeface="B Mitra" pitchFamily="2" charset="-78"/>
            </a:endParaRPr>
          </a:p>
          <a:p>
            <a:pPr algn="justLow" rtl="1">
              <a:buNone/>
            </a:pPr>
            <a:endParaRPr lang="en-US" sz="2400" dirty="0">
              <a:cs typeface="B Mitra" pitchFamily="2" charset="-78"/>
            </a:endParaRPr>
          </a:p>
        </p:txBody>
      </p:sp>
      <p:pic>
        <p:nvPicPr>
          <p:cNvPr id="8" name="Picture 7" descr="رئيس جمهور.gif"/>
          <p:cNvPicPr>
            <a:picLocks noChangeAspect="1"/>
          </p:cNvPicPr>
          <p:nvPr/>
        </p:nvPicPr>
        <p:blipFill>
          <a:blip r:embed="rId2"/>
          <a:stretch>
            <a:fillRect/>
          </a:stretch>
        </p:blipFill>
        <p:spPr>
          <a:xfrm>
            <a:off x="1071538" y="357166"/>
            <a:ext cx="4379826" cy="600079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290" y="142852"/>
            <a:ext cx="7498080" cy="1143000"/>
          </a:xfrm>
        </p:spPr>
        <p:txBody>
          <a:bodyPr>
            <a:noAutofit/>
          </a:bodyPr>
          <a:lstStyle/>
          <a:p>
            <a:pPr algn="ctr" rtl="1"/>
            <a:r>
              <a:rPr lang="fa-IR" sz="2500" dirty="0" smtClean="0">
                <a:solidFill>
                  <a:schemeClr val="accent1"/>
                </a:solidFill>
                <a:cs typeface="B Titr" pitchFamily="2" charset="-78"/>
              </a:rPr>
              <a:t>اجمالي از گزارش و نظر كارشناسي مركز پژوهش‌هاي مجلس در مورد لغو لايحه قانون تنظيم خانواده و جمعيت سال 72</a:t>
            </a:r>
            <a:endParaRPr lang="en-US" sz="2500" dirty="0">
              <a:solidFill>
                <a:schemeClr val="accent1"/>
              </a:solidFill>
              <a:cs typeface="B Titr" pitchFamily="2" charset="-78"/>
            </a:endParaRPr>
          </a:p>
        </p:txBody>
      </p:sp>
      <p:sp>
        <p:nvSpPr>
          <p:cNvPr id="3" name="Content Placeholder 2"/>
          <p:cNvSpPr>
            <a:spLocks noGrp="1"/>
          </p:cNvSpPr>
          <p:nvPr>
            <p:ph idx="1"/>
          </p:nvPr>
        </p:nvSpPr>
        <p:spPr>
          <a:xfrm>
            <a:off x="1435608" y="1071546"/>
            <a:ext cx="7498080" cy="5176854"/>
          </a:xfrm>
        </p:spPr>
        <p:txBody>
          <a:bodyPr>
            <a:normAutofit/>
          </a:bodyPr>
          <a:lstStyle/>
          <a:p>
            <a:pPr algn="justLow" rtl="1">
              <a:buNone/>
            </a:pPr>
            <a:r>
              <a:rPr lang="fa-IR" sz="2400" b="1" dirty="0" smtClean="0">
                <a:cs typeface="B Mitra" pitchFamily="2" charset="-78"/>
              </a:rPr>
              <a:t>	</a:t>
            </a:r>
            <a:endParaRPr lang="en-US" sz="24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26</a:t>
            </a:fld>
            <a:endParaRPr lang="en-US"/>
          </a:p>
        </p:txBody>
      </p:sp>
      <p:sp>
        <p:nvSpPr>
          <p:cNvPr id="5" name="TextBox 4"/>
          <p:cNvSpPr txBox="1"/>
          <p:nvPr/>
        </p:nvSpPr>
        <p:spPr>
          <a:xfrm>
            <a:off x="1214414" y="1571612"/>
            <a:ext cx="7643866" cy="4893647"/>
          </a:xfrm>
          <a:prstGeom prst="rect">
            <a:avLst/>
          </a:prstGeom>
          <a:noFill/>
        </p:spPr>
        <p:txBody>
          <a:bodyPr wrap="square" rtlCol="0">
            <a:spAutoFit/>
          </a:bodyPr>
          <a:lstStyle/>
          <a:p>
            <a:pPr algn="justLow" rtl="1"/>
            <a:r>
              <a:rPr lang="fa-IR" sz="2400" dirty="0" smtClean="0">
                <a:cs typeface="B Mitra" pitchFamily="2" charset="-78"/>
              </a:rPr>
              <a:t>در اين گزارش پس از بررسي غير علمي وضعيت موجود جامعه به ارزيابي لايحه و بررسي مزايا و معايب آن به شرح ذيل مي‌پردازد.</a:t>
            </a:r>
          </a:p>
          <a:p>
            <a:pPr algn="justLow" rtl="1"/>
            <a:endParaRPr lang="en-US" sz="2400" dirty="0" smtClean="0">
              <a:cs typeface="B Mitra" pitchFamily="2" charset="-78"/>
            </a:endParaRPr>
          </a:p>
          <a:p>
            <a:pPr algn="justLow" rtl="1"/>
            <a:endParaRPr lang="fa-IR" sz="2400" dirty="0" smtClean="0">
              <a:cs typeface="B Mitra" pitchFamily="2" charset="-78"/>
            </a:endParaRPr>
          </a:p>
          <a:p>
            <a:pPr lvl="0" algn="justLow" rtl="1"/>
            <a:endParaRPr lang="fa-IR" sz="2400" dirty="0" smtClean="0">
              <a:cs typeface="B Mitra" pitchFamily="2" charset="-78"/>
            </a:endParaRPr>
          </a:p>
          <a:p>
            <a:pPr lvl="0" algn="justLow" rtl="1"/>
            <a:r>
              <a:rPr lang="fa-IR" sz="2400" dirty="0" smtClean="0">
                <a:cs typeface="B Mitra" pitchFamily="2" charset="-78"/>
              </a:rPr>
              <a:t>1. </a:t>
            </a:r>
            <a:r>
              <a:rPr lang="fa-IR" sz="2400" b="1" dirty="0" smtClean="0">
                <a:cs typeface="B Mitra" pitchFamily="2" charset="-78"/>
              </a:rPr>
              <a:t>انطباق</a:t>
            </a:r>
            <a:r>
              <a:rPr lang="fa-IR" sz="2400" dirty="0" smtClean="0">
                <a:cs typeface="B Mitra" pitchFamily="2" charset="-78"/>
              </a:rPr>
              <a:t> با سياست‌هاي كلي اعلام شده </a:t>
            </a:r>
            <a:r>
              <a:rPr lang="fa-IR" sz="2400" b="1" dirty="0" smtClean="0">
                <a:cs typeface="B Mitra" pitchFamily="2" charset="-78"/>
              </a:rPr>
              <a:t>از سوي مقام معظم رهبري</a:t>
            </a:r>
            <a:r>
              <a:rPr lang="fa-IR" sz="2400" dirty="0" smtClean="0">
                <a:cs typeface="B Mitra" pitchFamily="2" charset="-78"/>
              </a:rPr>
              <a:t> و رياست محترم جمهوري مبني بر ظرفيت‌هاي كشور براي جمعيت 120 ميليون نفري در افق بلند مدت </a:t>
            </a:r>
            <a:endParaRPr lang="en-US" sz="2400" dirty="0" smtClean="0">
              <a:cs typeface="B Mitra" pitchFamily="2" charset="-78"/>
            </a:endParaRPr>
          </a:p>
          <a:p>
            <a:pPr lvl="0" algn="justLow" rtl="1"/>
            <a:r>
              <a:rPr lang="fa-IR" sz="2400" dirty="0" smtClean="0">
                <a:cs typeface="B Mitra" pitchFamily="2" charset="-78"/>
              </a:rPr>
              <a:t>2. </a:t>
            </a:r>
            <a:r>
              <a:rPr lang="fa-IR" sz="2400" b="1" dirty="0" smtClean="0">
                <a:cs typeface="B Mitra" pitchFamily="2" charset="-78"/>
              </a:rPr>
              <a:t>حذف محدوديت‌هاي قانوني</a:t>
            </a:r>
            <a:r>
              <a:rPr lang="fa-IR" sz="2400" dirty="0" smtClean="0">
                <a:cs typeface="B Mitra" pitchFamily="2" charset="-78"/>
              </a:rPr>
              <a:t> براي والدين خواهان فرزندان چهارم و به بعد از قبيل: حق استفاده از مرخصي زايمان، حق عائله‌مندي و بهره‌مندي فرزندان از حق بيمه اجتماعي </a:t>
            </a:r>
            <a:endParaRPr lang="en-US" sz="2400" dirty="0" smtClean="0">
              <a:cs typeface="B Mitra" pitchFamily="2" charset="-78"/>
            </a:endParaRPr>
          </a:p>
          <a:p>
            <a:pPr lvl="0" algn="justLow" rtl="1"/>
            <a:r>
              <a:rPr lang="fa-IR" sz="2400" dirty="0" smtClean="0">
                <a:cs typeface="B Mitra" pitchFamily="2" charset="-78"/>
              </a:rPr>
              <a:t>3. </a:t>
            </a:r>
            <a:r>
              <a:rPr lang="fa-IR" sz="2400" b="1" dirty="0" smtClean="0">
                <a:cs typeface="B Mitra" pitchFamily="2" charset="-78"/>
              </a:rPr>
              <a:t>رفع تبعيض قانوني</a:t>
            </a:r>
            <a:r>
              <a:rPr lang="fa-IR" sz="2400" dirty="0" smtClean="0">
                <a:cs typeface="B Mitra" pitchFamily="2" charset="-78"/>
              </a:rPr>
              <a:t> بين فرزندان در خانواده‌هاي با بيش از 4 اولاد </a:t>
            </a:r>
            <a:endParaRPr lang="en-US" sz="2400" dirty="0" smtClean="0">
              <a:cs typeface="B Mitra" pitchFamily="2" charset="-78"/>
            </a:endParaRPr>
          </a:p>
          <a:p>
            <a:pPr algn="justLow" rtl="1"/>
            <a:r>
              <a:rPr lang="fa-IR" sz="2400" dirty="0" smtClean="0">
                <a:cs typeface="B Mitra" pitchFamily="2" charset="-78"/>
              </a:rPr>
              <a:t>4. </a:t>
            </a:r>
            <a:r>
              <a:rPr lang="fa-IR" sz="2400" b="1" dirty="0" smtClean="0">
                <a:cs typeface="B Mitra" pitchFamily="2" charset="-78"/>
              </a:rPr>
              <a:t>احتمال افزايش در ميزان نرخ باروري</a:t>
            </a:r>
            <a:r>
              <a:rPr lang="fa-IR" sz="2400" dirty="0" smtClean="0">
                <a:cs typeface="B Mitra" pitchFamily="2" charset="-78"/>
              </a:rPr>
              <a:t> در ميان برخي اقشار جامعه</a:t>
            </a:r>
            <a:endParaRPr lang="en-US" sz="2400" dirty="0">
              <a:cs typeface="B Mitra" pitchFamily="2" charset="-78"/>
            </a:endParaRPr>
          </a:p>
        </p:txBody>
      </p:sp>
      <p:sp>
        <p:nvSpPr>
          <p:cNvPr id="6" name="Oval 5"/>
          <p:cNvSpPr/>
          <p:nvPr/>
        </p:nvSpPr>
        <p:spPr>
          <a:xfrm>
            <a:off x="7643834" y="2786058"/>
            <a:ext cx="1071570" cy="50006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a-IR" b="1" dirty="0" smtClean="0">
              <a:solidFill>
                <a:srgbClr val="FF0000"/>
              </a:solidFill>
              <a:cs typeface="B Mitra" pitchFamily="2" charset="-78"/>
            </a:endParaRPr>
          </a:p>
          <a:p>
            <a:pPr algn="ctr"/>
            <a:r>
              <a:rPr lang="fa-IR" sz="2200" b="1" dirty="0" smtClean="0">
                <a:solidFill>
                  <a:schemeClr val="tx1"/>
                </a:solidFill>
                <a:cs typeface="B Mitra" pitchFamily="2" charset="-78"/>
              </a:rPr>
              <a:t>مزايا: </a:t>
            </a:r>
            <a:endParaRPr lang="en-US" sz="2200" b="1" dirty="0" smtClean="0">
              <a:solidFill>
                <a:schemeClr val="tx1"/>
              </a:solidFill>
              <a:cs typeface="B Mitra" pitchFamily="2" charset="-78"/>
            </a:endParaRPr>
          </a:p>
          <a:p>
            <a:pPr algn="ct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28" y="214290"/>
            <a:ext cx="7498080" cy="1785950"/>
          </a:xfrm>
        </p:spPr>
        <p:txBody>
          <a:bodyPr>
            <a:normAutofit/>
          </a:bodyPr>
          <a:lstStyle/>
          <a:p>
            <a:pPr algn="justLow" rtl="1">
              <a:buNone/>
            </a:pPr>
            <a:r>
              <a:rPr lang="fa-IR" sz="2400" b="1" dirty="0" smtClean="0">
                <a:solidFill>
                  <a:srgbClr val="FF0000"/>
                </a:solidFill>
                <a:cs typeface="B Mitra" pitchFamily="2" charset="-78"/>
              </a:rPr>
              <a:t>	</a:t>
            </a:r>
            <a:endParaRPr lang="en-US" sz="2400" b="1" dirty="0" smtClean="0">
              <a:solidFill>
                <a:srgbClr val="FF0000"/>
              </a:solidFill>
              <a:cs typeface="B Mitra" pitchFamily="2" charset="-78"/>
            </a:endParaRPr>
          </a:p>
          <a:p>
            <a:pPr lvl="0" algn="justLow" rtl="1">
              <a:buNone/>
            </a:pPr>
            <a:r>
              <a:rPr lang="fa-IR" sz="2400" dirty="0" smtClean="0">
                <a:cs typeface="B Mitra" pitchFamily="2" charset="-78"/>
              </a:rPr>
              <a:t>	1. حذف برنامه‌هاي بهداشت باروري و </a:t>
            </a:r>
            <a:r>
              <a:rPr lang="fa-IR" sz="2400" b="1" dirty="0" smtClean="0">
                <a:cs typeface="B Mitra" pitchFamily="2" charset="-78"/>
              </a:rPr>
              <a:t>عدم امكان تداوم خدمات رايگان</a:t>
            </a:r>
            <a:r>
              <a:rPr lang="fa-IR" sz="2400" dirty="0" smtClean="0">
                <a:cs typeface="B Mitra" pitchFamily="2" charset="-78"/>
              </a:rPr>
              <a:t> پيشگيري از بارداري كه منجر به افزايش بارداري‌هاي ناخواسته و افزايش سقط‌هاي غيرقانوني و در نهايت تهديد سلامت مادران و كودكان خواهد شد. </a:t>
            </a:r>
          </a:p>
          <a:p>
            <a:pPr lvl="0" algn="justLow" rtl="1">
              <a:buNone/>
            </a:pPr>
            <a:endParaRPr lang="en-US" sz="2400" dirty="0" smtClean="0">
              <a:cs typeface="B Mitra" pitchFamily="2" charset="-78"/>
            </a:endParaRPr>
          </a:p>
          <a:p>
            <a:pPr algn="justLow"/>
            <a:endParaRPr lang="en-US" sz="24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27</a:t>
            </a:fld>
            <a:endParaRPr lang="en-US"/>
          </a:p>
        </p:txBody>
      </p:sp>
      <p:sp>
        <p:nvSpPr>
          <p:cNvPr id="7" name="Content Placeholder 2"/>
          <p:cNvSpPr txBox="1">
            <a:spLocks/>
          </p:cNvSpPr>
          <p:nvPr/>
        </p:nvSpPr>
        <p:spPr>
          <a:xfrm>
            <a:off x="1285852" y="4643446"/>
            <a:ext cx="7498080" cy="928694"/>
          </a:xfrm>
          <a:prstGeom prst="rect">
            <a:avLst/>
          </a:prstGeom>
        </p:spPr>
        <p:txBody>
          <a:bodyPr>
            <a:normAutofit/>
          </a:bodyPr>
          <a:lstStyle/>
          <a:p>
            <a:pPr lvl="0" algn="justLow" rtl="1"/>
            <a:r>
              <a:rPr lang="fa-IR" sz="2400" dirty="0" smtClean="0">
                <a:cs typeface="B Mitra" pitchFamily="2" charset="-78"/>
              </a:rPr>
              <a:t>2. حذف واحد درسي تنظيم خانواده در مطالب درسي مدارس و دانشگاه‌ها بدون تدوين و معرفي جايگزين مناسب</a:t>
            </a:r>
            <a:r>
              <a:rPr lang="fa-IR" sz="2400" dirty="0" smtClean="0"/>
              <a:t>. </a:t>
            </a:r>
            <a:endParaRPr lang="en-US" sz="2400" dirty="0"/>
          </a:p>
        </p:txBody>
      </p:sp>
      <p:sp>
        <p:nvSpPr>
          <p:cNvPr id="9" name="Oval 8"/>
          <p:cNvSpPr/>
          <p:nvPr/>
        </p:nvSpPr>
        <p:spPr>
          <a:xfrm>
            <a:off x="7572396" y="71414"/>
            <a:ext cx="1143008" cy="57150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200" b="1" dirty="0" smtClean="0">
                <a:solidFill>
                  <a:schemeClr val="tx1"/>
                </a:solidFill>
                <a:cs typeface="B Mitra" pitchFamily="2" charset="-78"/>
              </a:rPr>
              <a:t>معايب</a:t>
            </a:r>
            <a:endParaRPr lang="en-US" dirty="0"/>
          </a:p>
        </p:txBody>
      </p:sp>
      <p:sp>
        <p:nvSpPr>
          <p:cNvPr id="10" name="Oval 9"/>
          <p:cNvSpPr/>
          <p:nvPr/>
        </p:nvSpPr>
        <p:spPr>
          <a:xfrm>
            <a:off x="1142976" y="1857364"/>
            <a:ext cx="7643866" cy="242889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365760" indent="-283464" algn="justLow" rtl="1">
              <a:spcBef>
                <a:spcPts val="600"/>
              </a:spcBef>
              <a:buClr>
                <a:schemeClr val="accent1"/>
              </a:buClr>
              <a:buSzPct val="80000"/>
            </a:pPr>
            <a:endParaRPr lang="fa-IR" b="1" dirty="0" smtClean="0">
              <a:cs typeface="B Mitra" pitchFamily="2" charset="-78"/>
            </a:endParaRPr>
          </a:p>
          <a:p>
            <a:pPr marL="365760" indent="-283464" algn="justLow" rtl="1">
              <a:spcBef>
                <a:spcPts val="600"/>
              </a:spcBef>
              <a:buClr>
                <a:schemeClr val="accent1"/>
              </a:buClr>
              <a:buSzPct val="80000"/>
            </a:pPr>
            <a:endParaRPr lang="fa-IR" b="1" dirty="0" smtClean="0">
              <a:cs typeface="B Mitra" pitchFamily="2" charset="-78"/>
            </a:endParaRPr>
          </a:p>
          <a:p>
            <a:pPr marL="365760" indent="-283464" algn="justLow" rtl="1">
              <a:spcBef>
                <a:spcPts val="600"/>
              </a:spcBef>
              <a:buClr>
                <a:schemeClr val="accent1"/>
              </a:buClr>
              <a:buSzPct val="80000"/>
            </a:pPr>
            <a:r>
              <a:rPr lang="fa-IR" b="1" dirty="0" smtClean="0">
                <a:cs typeface="B Mitra" pitchFamily="2" charset="-78"/>
              </a:rPr>
              <a:t>	تذكر: </a:t>
            </a:r>
            <a:r>
              <a:rPr lang="fa-IR" dirty="0" smtClean="0">
                <a:cs typeface="B Mitra" pitchFamily="2" charset="-78"/>
              </a:rPr>
              <a:t>با وجود برنامه وسيع بهداشت باروري و باروري سالم در وضع موجود طبق گزارش معاونت بهداشتي وزارت بهداشت و آمار سقط جنين از سال 81 تا سال 91 از 80 هزار به 250/000 و 350/000 هزار آنهم از نوع جنايي رسيده است. در حالي كه سقط قانوني حدود 5000 است آيا خدمات بهداشت باروري بازدارنده از سقط بوده است؟ آيا اگر قانون مجازات اسلامي عمل مي‌شد و با تعدادي از مجرمين كه دست به اين جنايات مي‌زنند برخورد مي‌شد مؤثرتر نبود؟</a:t>
            </a:r>
            <a:endParaRPr lang="en-US" dirty="0" smtClean="0">
              <a:cs typeface="B Mitra" pitchFamily="2" charset="-78"/>
            </a:endParaRPr>
          </a:p>
          <a:p>
            <a:pPr marL="365760" lvl="0" indent="-283464" algn="justLow" rtl="1">
              <a:spcBef>
                <a:spcPts val="600"/>
              </a:spcBef>
              <a:buClr>
                <a:schemeClr val="accent1"/>
              </a:buClr>
              <a:buSzPct val="80000"/>
              <a:buFont typeface="Wingdings 2"/>
              <a:buChar char=""/>
              <a:defRPr/>
            </a:pPr>
            <a:endParaRPr lang="en-US" dirty="0" smtClean="0">
              <a:solidFill>
                <a:schemeClr val="tx1"/>
              </a:solidFill>
              <a:cs typeface="B Mitra" pitchFamily="2" charset="-78"/>
            </a:endParaRPr>
          </a:p>
          <a:p>
            <a:pPr algn="ctr"/>
            <a:endParaRPr lang="en-US" dirty="0"/>
          </a:p>
        </p:txBody>
      </p:sp>
      <p:sp>
        <p:nvSpPr>
          <p:cNvPr id="11" name="Oval 10"/>
          <p:cNvSpPr/>
          <p:nvPr/>
        </p:nvSpPr>
        <p:spPr>
          <a:xfrm>
            <a:off x="1285852" y="5429264"/>
            <a:ext cx="7643866" cy="121444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365760" indent="-283464" algn="justLow" rtl="1">
              <a:spcBef>
                <a:spcPts val="600"/>
              </a:spcBef>
              <a:buClr>
                <a:schemeClr val="accent1"/>
              </a:buClr>
              <a:buSzPct val="80000"/>
            </a:pPr>
            <a:endParaRPr lang="fa-IR" b="1" dirty="0" smtClean="0">
              <a:cs typeface="B Mitra" pitchFamily="2" charset="-78"/>
            </a:endParaRPr>
          </a:p>
          <a:p>
            <a:pPr marL="365760" indent="-283464" algn="justLow" rtl="1">
              <a:spcBef>
                <a:spcPts val="600"/>
              </a:spcBef>
              <a:buClr>
                <a:schemeClr val="accent1"/>
              </a:buClr>
              <a:buSzPct val="80000"/>
            </a:pPr>
            <a:endParaRPr lang="fa-IR" b="1" dirty="0" smtClean="0">
              <a:cs typeface="B Mitra" pitchFamily="2" charset="-78"/>
            </a:endParaRPr>
          </a:p>
          <a:p>
            <a:pPr marL="365760" indent="-283464" algn="justLow" rtl="1">
              <a:spcBef>
                <a:spcPts val="600"/>
              </a:spcBef>
              <a:buClr>
                <a:schemeClr val="accent1"/>
              </a:buClr>
              <a:buSzPct val="80000"/>
            </a:pPr>
            <a:r>
              <a:rPr lang="fa-IR" b="1" dirty="0" smtClean="0">
                <a:cs typeface="B Mitra" pitchFamily="2" charset="-78"/>
              </a:rPr>
              <a:t>	تذكر: </a:t>
            </a:r>
            <a:r>
              <a:rPr lang="fa-IR" dirty="0" smtClean="0">
                <a:cs typeface="B Mitra" pitchFamily="2" charset="-78"/>
              </a:rPr>
              <a:t>جايگرين معرفي و تصويب شده است. طبق مصوبه شوراي عالي انقلاب فرهنگي، سرفصل و متون تهيه و از سال 92 اجرا شده است.  </a:t>
            </a:r>
          </a:p>
          <a:p>
            <a:pPr marL="365760" indent="-283464" algn="justLow" rtl="1">
              <a:spcBef>
                <a:spcPts val="600"/>
              </a:spcBef>
              <a:buClr>
                <a:schemeClr val="accent1"/>
              </a:buClr>
              <a:buSzPct val="80000"/>
            </a:pPr>
            <a:r>
              <a:rPr lang="fa-IR" dirty="0" smtClean="0">
                <a:cs typeface="B Mitra" pitchFamily="2" charset="-78"/>
              </a:rPr>
              <a:t>	(به نام </a:t>
            </a:r>
            <a:r>
              <a:rPr lang="fa-IR" b="1" dirty="0" smtClean="0">
                <a:cs typeface="B Mitra" pitchFamily="2" charset="-78"/>
              </a:rPr>
              <a:t>دانش خانواده</a:t>
            </a:r>
            <a:r>
              <a:rPr lang="fa-IR" dirty="0" smtClean="0">
                <a:cs typeface="B Mitra" pitchFamily="2" charset="-78"/>
              </a:rPr>
              <a:t>)</a:t>
            </a:r>
            <a:endParaRPr lang="en-US" dirty="0" smtClean="0">
              <a:cs typeface="B Mitra" pitchFamily="2" charset="-78"/>
            </a:endParaRPr>
          </a:p>
          <a:p>
            <a:pPr marL="365760" lvl="0" indent="-283464" algn="justLow" rtl="1">
              <a:spcBef>
                <a:spcPts val="600"/>
              </a:spcBef>
              <a:buClr>
                <a:schemeClr val="accent1"/>
              </a:buClr>
              <a:buSzPct val="80000"/>
              <a:buFont typeface="Wingdings 2"/>
              <a:buChar char=""/>
              <a:defRPr/>
            </a:pPr>
            <a:endParaRPr lang="en-US" dirty="0" smtClean="0">
              <a:solidFill>
                <a:schemeClr val="tx1"/>
              </a:solidFill>
              <a:cs typeface="B Mitra" pitchFamily="2" charset="-78"/>
            </a:endParaRPr>
          </a:p>
          <a:p>
            <a:pPr algn="ctr"/>
            <a:endParaRPr lang="en-US" dirty="0"/>
          </a:p>
        </p:txBody>
      </p:sp>
      <p:sp>
        <p:nvSpPr>
          <p:cNvPr id="8" name="TextBox 7"/>
          <p:cNvSpPr txBox="1"/>
          <p:nvPr/>
        </p:nvSpPr>
        <p:spPr>
          <a:xfrm>
            <a:off x="1214414" y="142852"/>
            <a:ext cx="457203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a-IR" dirty="0" smtClean="0"/>
              <a:t>معايبي كه به لغو قانون وارد كرده اند و جوابيه آن معايب</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5852" y="214290"/>
            <a:ext cx="7498080" cy="928694"/>
          </a:xfrm>
        </p:spPr>
        <p:txBody>
          <a:bodyPr>
            <a:normAutofit/>
          </a:bodyPr>
          <a:lstStyle/>
          <a:p>
            <a:pPr lvl="0" algn="justLow" rtl="1">
              <a:buNone/>
            </a:pPr>
            <a:r>
              <a:rPr lang="fa-IR" sz="2400" dirty="0" smtClean="0">
                <a:cs typeface="B Mitra" pitchFamily="2" charset="-78"/>
              </a:rPr>
              <a:t>	3. به مخاطره افتادن سلامت مادر و كودك و </a:t>
            </a:r>
            <a:r>
              <a:rPr lang="fa-IR" sz="2400" b="1" dirty="0" smtClean="0">
                <a:cs typeface="B Mitra" pitchFamily="2" charset="-78"/>
              </a:rPr>
              <a:t>افت شاخص‌هاي بهداشتي</a:t>
            </a:r>
            <a:r>
              <a:rPr lang="fa-IR" sz="2400" dirty="0" smtClean="0">
                <a:cs typeface="B Mitra" pitchFamily="2" charset="-78"/>
              </a:rPr>
              <a:t> در زمينه ميزان مرگ و مير مادر و كودك </a:t>
            </a:r>
            <a:r>
              <a:rPr lang="fa-IR" sz="2400" b="1" dirty="0" smtClean="0">
                <a:cs typeface="B Mitra" pitchFamily="2" charset="-78"/>
              </a:rPr>
              <a:t>(به ويژه در مناطق محروم)</a:t>
            </a:r>
            <a:r>
              <a:rPr lang="fa-IR" sz="2400" dirty="0" smtClean="0">
                <a:cs typeface="B Mitra" pitchFamily="2" charset="-78"/>
              </a:rPr>
              <a:t> </a:t>
            </a:r>
            <a:endParaRPr lang="en-US" sz="2400" dirty="0" smtClean="0">
              <a:cs typeface="B Mitra" pitchFamily="2" charset="-78"/>
            </a:endParaRPr>
          </a:p>
          <a:p>
            <a:pPr algn="justLow" rtl="1">
              <a:buNone/>
            </a:pPr>
            <a:endParaRPr lang="en-US" sz="2400" dirty="0" smtClean="0">
              <a:cs typeface="B Mitra" pitchFamily="2" charset="-78"/>
            </a:endParaRPr>
          </a:p>
          <a:p>
            <a:pPr algn="justLow"/>
            <a:endParaRPr lang="en-US" sz="24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28</a:t>
            </a:fld>
            <a:endParaRPr lang="en-US"/>
          </a:p>
        </p:txBody>
      </p:sp>
      <p:sp>
        <p:nvSpPr>
          <p:cNvPr id="8" name="Oval 7"/>
          <p:cNvSpPr/>
          <p:nvPr/>
        </p:nvSpPr>
        <p:spPr>
          <a:xfrm>
            <a:off x="1214414" y="1285860"/>
            <a:ext cx="7643866" cy="35719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365760" indent="-283464" algn="justLow" rtl="1">
              <a:spcBef>
                <a:spcPts val="600"/>
              </a:spcBef>
              <a:buClr>
                <a:schemeClr val="accent1"/>
              </a:buClr>
              <a:buSzPct val="80000"/>
            </a:pPr>
            <a:endParaRPr lang="fa-IR" b="1" dirty="0" smtClean="0">
              <a:cs typeface="B Mitra" pitchFamily="2" charset="-78"/>
            </a:endParaRPr>
          </a:p>
          <a:p>
            <a:pPr marL="365760" indent="-283464" algn="justLow" rtl="1">
              <a:spcBef>
                <a:spcPts val="600"/>
              </a:spcBef>
              <a:buClr>
                <a:schemeClr val="accent1"/>
              </a:buClr>
              <a:buSzPct val="80000"/>
            </a:pPr>
            <a:endParaRPr lang="fa-IR" b="1" dirty="0" smtClean="0">
              <a:cs typeface="B Mitra" pitchFamily="2" charset="-78"/>
            </a:endParaRPr>
          </a:p>
          <a:p>
            <a:pPr algn="justLow" rtl="1"/>
            <a:endParaRPr lang="fa-IR" b="1" dirty="0" smtClean="0">
              <a:cs typeface="B Mitra" pitchFamily="2" charset="-78"/>
            </a:endParaRPr>
          </a:p>
          <a:p>
            <a:pPr algn="justLow" rtl="1"/>
            <a:endParaRPr lang="fa-IR" b="1" dirty="0" smtClean="0">
              <a:cs typeface="B Mitra" pitchFamily="2" charset="-78"/>
            </a:endParaRPr>
          </a:p>
          <a:p>
            <a:pPr algn="justLow" rtl="1"/>
            <a:r>
              <a:rPr lang="fa-IR" b="1" dirty="0" smtClean="0">
                <a:cs typeface="B Mitra" pitchFamily="2" charset="-78"/>
              </a:rPr>
              <a:t>تذكر: </a:t>
            </a:r>
            <a:r>
              <a:rPr lang="fa-IR" dirty="0" smtClean="0">
                <a:cs typeface="B Mitra" pitchFamily="2" charset="-78"/>
              </a:rPr>
              <a:t>در حاليكه كاهش زايمان به يك سوم و مرگ و مير هم در همين ميزان كاهش يافته است اين شاخص بهداشتي است يا آمار توزيع و مصرف لوازم كنترل جمعيت و عقيم سازي در نزد سازمان ملل!! </a:t>
            </a:r>
          </a:p>
          <a:p>
            <a:pPr algn="justLow" rtl="1"/>
            <a:r>
              <a:rPr lang="fa-IR" dirty="0" smtClean="0">
                <a:cs typeface="B Mitra" pitchFamily="2" charset="-78"/>
              </a:rPr>
              <a:t>طبق مستندات برگرفته از خانه هاي بهداشت، مهمترين شاخص حائز اهميت براي ارائه به صندوق جمعيت سازمان ملل </a:t>
            </a:r>
            <a:r>
              <a:rPr lang="fa-IR" b="1" dirty="0" smtClean="0">
                <a:cs typeface="B Mitra" pitchFamily="2" charset="-78"/>
              </a:rPr>
              <a:t>ميزان پوشش لوازم كنترل </a:t>
            </a:r>
            <a:r>
              <a:rPr lang="fa-IR" dirty="0" smtClean="0">
                <a:cs typeface="B Mitra" pitchFamily="2" charset="-78"/>
              </a:rPr>
              <a:t>جمعيت و افزايش اين پوشش براي همه جامعه است و هم اكنون در برنامه </a:t>
            </a:r>
            <a:r>
              <a:rPr lang="fa-IR" b="1" dirty="0" smtClean="0">
                <a:cs typeface="B Mitra" pitchFamily="2" charset="-78"/>
              </a:rPr>
              <a:t>باروري سالم </a:t>
            </a:r>
            <a:r>
              <a:rPr lang="fa-IR" dirty="0" smtClean="0">
                <a:cs typeface="B Mitra" pitchFamily="2" charset="-78"/>
              </a:rPr>
              <a:t>تا سال 96 نيز بر وسعت پوشش توزيع لوازم كنترل جمعيت تا بالاي 87% تأكيد دارد كه با توجه به ميزان ناباروري و افرادي كه در سال هاي اخير توسط دولت عقيم شده‌اند اين پوشش صددرصد جامعه را تحت برنامه كنترل جمعيت قرار داده است.</a:t>
            </a:r>
            <a:endParaRPr lang="en-US" dirty="0" smtClean="0">
              <a:cs typeface="B Mitra" pitchFamily="2" charset="-78"/>
            </a:endParaRPr>
          </a:p>
          <a:p>
            <a:pPr marL="365760" indent="-283464" algn="justLow" rtl="1">
              <a:spcBef>
                <a:spcPts val="600"/>
              </a:spcBef>
              <a:buClr>
                <a:schemeClr val="accent1"/>
              </a:buClr>
              <a:buSzPct val="80000"/>
            </a:pPr>
            <a:endParaRPr lang="en-US" dirty="0" smtClean="0">
              <a:cs typeface="B Mitra" pitchFamily="2" charset="-78"/>
            </a:endParaRPr>
          </a:p>
          <a:p>
            <a:pPr marL="365760" lvl="0" indent="-283464" algn="justLow" rtl="1">
              <a:spcBef>
                <a:spcPts val="600"/>
              </a:spcBef>
              <a:buClr>
                <a:schemeClr val="accent1"/>
              </a:buClr>
              <a:buSzPct val="80000"/>
              <a:buFont typeface="Wingdings 2"/>
              <a:buChar char=""/>
              <a:defRPr/>
            </a:pPr>
            <a:endParaRPr lang="en-US" dirty="0" smtClean="0">
              <a:solidFill>
                <a:schemeClr val="tx1"/>
              </a:solidFill>
              <a:cs typeface="B Mitra" pitchFamily="2" charset="-78"/>
            </a:endParaRPr>
          </a:p>
          <a:p>
            <a:pPr algn="ct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285728"/>
            <a:ext cx="7498080" cy="6143668"/>
          </a:xfrm>
        </p:spPr>
        <p:txBody>
          <a:bodyPr>
            <a:normAutofit/>
          </a:bodyPr>
          <a:lstStyle/>
          <a:p>
            <a:pPr algn="justLow" rtl="1">
              <a:buNone/>
            </a:pPr>
            <a:r>
              <a:rPr lang="fa-IR" sz="2400" dirty="0" smtClean="0">
                <a:cs typeface="B Mitra" pitchFamily="2" charset="-78"/>
              </a:rPr>
              <a:t>	</a:t>
            </a:r>
          </a:p>
          <a:p>
            <a:pPr algn="justLow" rtl="1">
              <a:buNone/>
            </a:pPr>
            <a:r>
              <a:rPr lang="fa-IR" sz="2400" dirty="0" smtClean="0">
                <a:cs typeface="B Mitra" pitchFamily="2" charset="-78"/>
              </a:rPr>
              <a:t>	نهايتاً در جمع‌بندي متذكر مي‌شوند:</a:t>
            </a:r>
          </a:p>
          <a:p>
            <a:pPr algn="justLow" rtl="1">
              <a:buNone/>
            </a:pPr>
            <a:r>
              <a:rPr lang="fa-IR" sz="2400" dirty="0" smtClean="0">
                <a:cs typeface="B Mitra" pitchFamily="2" charset="-78"/>
              </a:rPr>
              <a:t>	 با تأكيدات مكرر بر ضرورت توجه به عوامل ديگر كاهش جمعيت مانند ضرورت ازدواج و تحصيل و اشتغال و اصل توسعه يافتگي!! توصيه مي‌كند كه صرفاً به سياستگذاري در سطح كلان بپردازيد و به عوامل جزئي نپردازيد و در بند 7 جمع‌بندي به شرح ذيل متذكر مي‌شود:</a:t>
            </a:r>
            <a:endParaRPr lang="en-US" sz="2400" dirty="0" smtClean="0">
              <a:cs typeface="B Mitra" pitchFamily="2" charset="-78"/>
            </a:endParaRPr>
          </a:p>
          <a:p>
            <a:pPr algn="justLow" rtl="1"/>
            <a:r>
              <a:rPr lang="fa-IR" sz="2400" dirty="0" smtClean="0">
                <a:cs typeface="B Mitra" pitchFamily="2" charset="-78"/>
              </a:rPr>
              <a:t>اصولاً </a:t>
            </a:r>
            <a:r>
              <a:rPr lang="fa-IR" sz="2400" b="1" dirty="0" smtClean="0">
                <a:cs typeface="B Mitra" pitchFamily="2" charset="-78"/>
              </a:rPr>
              <a:t>ايجاد محدوديت</a:t>
            </a:r>
            <a:r>
              <a:rPr lang="fa-IR" sz="2400" dirty="0" smtClean="0">
                <a:cs typeface="B Mitra" pitchFamily="2" charset="-78"/>
              </a:rPr>
              <a:t> و يا </a:t>
            </a:r>
            <a:r>
              <a:rPr lang="fa-IR" sz="2400" b="1" dirty="0" smtClean="0">
                <a:cs typeface="B Mitra" pitchFamily="2" charset="-78"/>
              </a:rPr>
              <a:t>اعطاي امتيازات</a:t>
            </a:r>
            <a:r>
              <a:rPr lang="fa-IR" sz="2400" dirty="0" smtClean="0">
                <a:cs typeface="B Mitra" pitchFamily="2" charset="-78"/>
              </a:rPr>
              <a:t> براساس </a:t>
            </a:r>
            <a:r>
              <a:rPr lang="fa-IR" sz="2400" b="1" dirty="0" smtClean="0">
                <a:cs typeface="B Mitra" pitchFamily="2" charset="-78"/>
              </a:rPr>
              <a:t>تعداد فرزندان</a:t>
            </a:r>
            <a:r>
              <a:rPr lang="fa-IR" sz="2400" dirty="0" smtClean="0">
                <a:cs typeface="B Mitra" pitchFamily="2" charset="-78"/>
              </a:rPr>
              <a:t> از طرف دولت‌ها </a:t>
            </a:r>
            <a:r>
              <a:rPr lang="fa-IR" sz="2400" b="1" dirty="0" smtClean="0">
                <a:cs typeface="B Mitra" pitchFamily="2" charset="-78"/>
              </a:rPr>
              <a:t>تصميمي در سطح كلان است</a:t>
            </a:r>
            <a:r>
              <a:rPr lang="fa-IR" sz="2400" dirty="0" smtClean="0">
                <a:cs typeface="B Mitra" pitchFamily="2" charset="-78"/>
              </a:rPr>
              <a:t>! و موضوع «برنامه تنظيم خانواده و بهداشت باروري» موضوعي </a:t>
            </a:r>
            <a:r>
              <a:rPr lang="fa-IR" sz="2400" u="sng" dirty="0" smtClean="0">
                <a:cs typeface="B Mitra" pitchFamily="2" charset="-78"/>
              </a:rPr>
              <a:t>در سطح خرد </a:t>
            </a:r>
            <a:r>
              <a:rPr lang="fa-IR" sz="2400" dirty="0" smtClean="0">
                <a:cs typeface="B Mitra" pitchFamily="2" charset="-78"/>
              </a:rPr>
              <a:t>است كه توسط زوجين و خانواده‌ها اتخاذ مي‌شود. لذا مناسب است كه دولت </a:t>
            </a:r>
            <a:r>
              <a:rPr lang="fa-IR" sz="2400" b="1" dirty="0" smtClean="0">
                <a:cs typeface="B Mitra" pitchFamily="2" charset="-78"/>
              </a:rPr>
              <a:t>كماكان برنامه‌ريزي لازم را براي آموزش</a:t>
            </a:r>
            <a:r>
              <a:rPr lang="fa-IR" sz="2400" dirty="0" smtClean="0">
                <a:cs typeface="B Mitra" pitchFamily="2" charset="-78"/>
              </a:rPr>
              <a:t> و كمك به خانواده‌هايي كه مصمم به برنامه‌ريزي در مورد تنظيم تعداد فرزندان خود هستند بداند</a:t>
            </a:r>
            <a:r>
              <a:rPr lang="fa-IR" sz="2400" b="1" dirty="0" smtClean="0">
                <a:cs typeface="B Mitra" pitchFamily="2" charset="-78"/>
              </a:rPr>
              <a:t>. </a:t>
            </a:r>
            <a:r>
              <a:rPr lang="fa-IR" sz="2400" dirty="0" smtClean="0">
                <a:cs typeface="B Mitra" pitchFamily="2" charset="-78"/>
              </a:rPr>
              <a:t>از اين منظر </a:t>
            </a:r>
            <a:r>
              <a:rPr lang="fa-IR" sz="2400" b="1" dirty="0" smtClean="0">
                <a:cs typeface="B Mitra" pitchFamily="2" charset="-78"/>
              </a:rPr>
              <a:t>اعمال سياست‌هاي تنظيم خانواده</a:t>
            </a:r>
            <a:r>
              <a:rPr lang="fa-IR" sz="2400" dirty="0" smtClean="0">
                <a:cs typeface="B Mitra" pitchFamily="2" charset="-78"/>
              </a:rPr>
              <a:t> و آموزش‌هاي لازم براي</a:t>
            </a:r>
            <a:r>
              <a:rPr lang="fa-IR" sz="2400" b="1" dirty="0" smtClean="0">
                <a:cs typeface="B Mitra" pitchFamily="2" charset="-78"/>
              </a:rPr>
              <a:t> خانواده‌ها</a:t>
            </a:r>
            <a:r>
              <a:rPr lang="fa-IR" sz="2400" dirty="0" smtClean="0">
                <a:cs typeface="B Mitra" pitchFamily="2" charset="-78"/>
              </a:rPr>
              <a:t> و </a:t>
            </a:r>
            <a:r>
              <a:rPr lang="fa-IR" sz="2400" b="1" dirty="0" smtClean="0">
                <a:cs typeface="B Mitra" pitchFamily="2" charset="-78"/>
              </a:rPr>
              <a:t>جوانان</a:t>
            </a:r>
            <a:r>
              <a:rPr lang="fa-IR" sz="2400" dirty="0" smtClean="0">
                <a:cs typeface="B Mitra" pitchFamily="2" charset="-78"/>
              </a:rPr>
              <a:t> به عنوان وظيفه </a:t>
            </a:r>
            <a:r>
              <a:rPr lang="fa-IR" sz="2400" b="1" dirty="0" smtClean="0">
                <a:cs typeface="B Mitra" pitchFamily="2" charset="-78"/>
              </a:rPr>
              <a:t>حاكميتي</a:t>
            </a:r>
            <a:r>
              <a:rPr lang="fa-IR" sz="2400" dirty="0" smtClean="0">
                <a:cs typeface="B Mitra" pitchFamily="2" charset="-78"/>
              </a:rPr>
              <a:t> ضروري است. </a:t>
            </a:r>
          </a:p>
          <a:p>
            <a:pPr algn="justLow" rtl="1">
              <a:buNone/>
            </a:pPr>
            <a:r>
              <a:rPr lang="fa-IR" sz="2400" dirty="0" smtClean="0">
                <a:cs typeface="B Mitra" pitchFamily="2" charset="-78"/>
              </a:rPr>
              <a:t>	</a:t>
            </a:r>
            <a:endParaRPr lang="en-US" sz="2400" dirty="0" smtClean="0">
              <a:cs typeface="B Mitra" pitchFamily="2" charset="-78"/>
            </a:endParaRPr>
          </a:p>
          <a:p>
            <a:pPr algn="justLow" rtl="1"/>
            <a:endParaRPr lang="en-US" sz="24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29</a:t>
            </a:fld>
            <a:endParaRPr lang="en-US"/>
          </a:p>
        </p:txBody>
      </p:sp>
      <p:sp>
        <p:nvSpPr>
          <p:cNvPr id="5" name="Content Placeholder 2"/>
          <p:cNvSpPr txBox="1">
            <a:spLocks/>
          </p:cNvSpPr>
          <p:nvPr/>
        </p:nvSpPr>
        <p:spPr>
          <a:xfrm>
            <a:off x="928662" y="2285992"/>
            <a:ext cx="7498080" cy="1571636"/>
          </a:xfrm>
          <a:prstGeom prst="rect">
            <a:avLst/>
          </a:prstGeom>
        </p:spPr>
        <p:txBody>
          <a:bodyPr>
            <a:noAutofit/>
          </a:bodyPr>
          <a:lstStyle/>
          <a:p>
            <a:pPr lvl="0" algn="justLow" rtl="1"/>
            <a:endParaRPr lang="en-US" sz="2400" dirty="0">
              <a:cs typeface="B Mitra" pitchFamily="2"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694" y="71438"/>
            <a:ext cx="8143900" cy="6643710"/>
          </a:xfrm>
        </p:spPr>
        <p:style>
          <a:lnRef idx="2">
            <a:schemeClr val="accent1"/>
          </a:lnRef>
          <a:fillRef idx="1">
            <a:schemeClr val="lt1"/>
          </a:fillRef>
          <a:effectRef idx="0">
            <a:schemeClr val="accent1"/>
          </a:effectRef>
          <a:fontRef idx="minor">
            <a:schemeClr val="dk1"/>
          </a:fontRef>
        </p:style>
        <p:txBody>
          <a:bodyPr>
            <a:noAutofit/>
          </a:bodyPr>
          <a:lstStyle/>
          <a:p>
            <a:pPr algn="justLow" rtl="1">
              <a:buNone/>
            </a:pPr>
            <a:r>
              <a:rPr lang="en-US" sz="2500" b="1" dirty="0" smtClean="0">
                <a:cs typeface="B Nazanin" pitchFamily="2" charset="-78"/>
              </a:rPr>
              <a:t>		</a:t>
            </a:r>
          </a:p>
          <a:p>
            <a:pPr algn="justLow" rtl="1">
              <a:buNone/>
            </a:pPr>
            <a:endParaRPr lang="en-US" sz="2500" b="1" dirty="0" smtClean="0">
              <a:cs typeface="B Nazanin" pitchFamily="2" charset="-78"/>
            </a:endParaRPr>
          </a:p>
          <a:p>
            <a:pPr algn="justLow" rtl="1">
              <a:buNone/>
            </a:pPr>
            <a:endParaRPr lang="en-US" sz="2500" b="1" dirty="0" smtClean="0">
              <a:cs typeface="B Nazanin" pitchFamily="2" charset="-78"/>
            </a:endParaRPr>
          </a:p>
          <a:p>
            <a:pPr algn="justLow" rtl="1">
              <a:buNone/>
            </a:pPr>
            <a:r>
              <a:rPr lang="en-US" sz="2500" b="1" dirty="0" smtClean="0">
                <a:cs typeface="B Nazanin" pitchFamily="2" charset="-78"/>
              </a:rPr>
              <a:t>	</a:t>
            </a:r>
          </a:p>
          <a:p>
            <a:pPr algn="justLow" rtl="1">
              <a:buNone/>
            </a:pPr>
            <a:endParaRPr lang="en-US" sz="2500" b="1" dirty="0" smtClean="0">
              <a:cs typeface="B Nazanin" pitchFamily="2" charset="-78"/>
            </a:endParaRPr>
          </a:p>
          <a:p>
            <a:pPr algn="justLow" rtl="1">
              <a:buNone/>
            </a:pPr>
            <a:endParaRPr lang="en-US" sz="2500" b="1" dirty="0" smtClean="0">
              <a:cs typeface="B Nazanin" pitchFamily="2" charset="-78"/>
            </a:endParaRPr>
          </a:p>
          <a:p>
            <a:pPr algn="justLow" rtl="1">
              <a:buNone/>
            </a:pPr>
            <a:endParaRPr lang="en-US" sz="2400" b="1" dirty="0" smtClean="0">
              <a:cs typeface="B Mitra" pitchFamily="2" charset="-78"/>
            </a:endParaRPr>
          </a:p>
          <a:p>
            <a:pPr algn="justLow" rtl="1">
              <a:buNone/>
            </a:pPr>
            <a:r>
              <a:rPr lang="fa-IR" sz="2400" b="1" dirty="0" smtClean="0">
                <a:cs typeface="B Mitra" pitchFamily="2" charset="-78"/>
              </a:rPr>
              <a:t>	</a:t>
            </a:r>
            <a:r>
              <a:rPr lang="ar-SA" sz="2400" b="1" dirty="0" smtClean="0">
                <a:cs typeface="B Mitra" pitchFamily="2" charset="-78"/>
              </a:rPr>
              <a:t>بسم الله الرّحمن الرّحیم</a:t>
            </a:r>
            <a:endParaRPr lang="en-US" sz="2400" b="1" dirty="0" smtClean="0">
              <a:cs typeface="B Mitra" pitchFamily="2" charset="-78"/>
            </a:endParaRPr>
          </a:p>
          <a:p>
            <a:pPr algn="justLow" rtl="1">
              <a:buNone/>
            </a:pPr>
            <a:r>
              <a:rPr lang="en-US" sz="2400" dirty="0" smtClean="0">
                <a:cs typeface="B Mitra" pitchFamily="2" charset="-78"/>
              </a:rPr>
              <a:t>	</a:t>
            </a:r>
            <a:r>
              <a:rPr lang="ar-SA" sz="2400" dirty="0" smtClean="0">
                <a:cs typeface="B Mitra" pitchFamily="2" charset="-78"/>
              </a:rPr>
              <a:t>با عنايت به اهميّت مقوله جمعيّت در اقتدار ملّي؛ و با توجه به پويندگي، بالندگي و جواني جمعيّت كنوني كشور به عنوان يك فرصت و امتياز؛ و در جهت جبران كاهش نرخ رشد جمعيّت و نرخ باروري در سال‌هاي گذشته، سياست‌هاي كلي جمعيّت ابلاغ مي‌گردد. با در نظر داشتن نقش ايجابي عامل جمعيّت در پيشرفت كشور، لازم است برنامه‌ريزي‌هاي جامع براي رشد اقتصادي، اجتماعي و فرهنگي كشور متناسب با سياست‌هاي جمعيّتي انجام گيرد. همچنين ضروري است با هماهنگي و تقسيم كار بين اركان نظام و دستگاه‌هاي ذيربط در اين زمينه، اقدامات لازم با دقّت، سرعت و قوّت صورت گيرد و نتايج رصد مستمر اجراي سياست‌ها گزارش شود</a:t>
            </a:r>
            <a:r>
              <a:rPr lang="en-US" sz="2400" dirty="0" smtClean="0">
                <a:cs typeface="B Mitra" pitchFamily="2" charset="-78"/>
              </a:rPr>
              <a:t>.</a:t>
            </a:r>
            <a:r>
              <a:rPr lang="fa-IR" sz="2400" dirty="0" smtClean="0">
                <a:cs typeface="B Mitra" pitchFamily="2" charset="-78"/>
              </a:rPr>
              <a:t>	</a:t>
            </a:r>
            <a:r>
              <a:rPr lang="en-US" sz="2400" b="1" dirty="0" smtClean="0">
                <a:cs typeface="B Mitra" pitchFamily="2" charset="-78"/>
              </a:rPr>
              <a:t>     </a:t>
            </a:r>
            <a:r>
              <a:rPr lang="ar-SA" sz="2400" b="1" dirty="0" smtClean="0">
                <a:cs typeface="B Mitra" pitchFamily="2" charset="-78"/>
              </a:rPr>
              <a:t>سيّدعلي خامنه‌اي</a:t>
            </a:r>
            <a:r>
              <a:rPr lang="fa-IR" sz="2400" b="1" dirty="0" smtClean="0">
                <a:cs typeface="B Mitra" pitchFamily="2" charset="-78"/>
              </a:rPr>
              <a:t> / 30/</a:t>
            </a:r>
            <a:r>
              <a:rPr lang="ar-SA" sz="2400" b="1" dirty="0" smtClean="0">
                <a:cs typeface="B Mitra" pitchFamily="2" charset="-78"/>
              </a:rPr>
              <a:t>اردیبهشت/1393</a:t>
            </a:r>
            <a:r>
              <a:rPr lang="en-US" sz="2400" dirty="0" smtClean="0">
                <a:cs typeface="B Nazanin" pitchFamily="2" charset="-78"/>
              </a:rPr>
              <a:t/>
            </a:r>
            <a:br>
              <a:rPr lang="en-US" sz="2400" dirty="0" smtClean="0">
                <a:cs typeface="B Nazanin" pitchFamily="2" charset="-78"/>
              </a:rPr>
            </a:br>
            <a:r>
              <a:rPr lang="en-US" sz="2400" dirty="0" smtClean="0">
                <a:cs typeface="B Nazanin" pitchFamily="2" charset="-78"/>
              </a:rPr>
              <a:t/>
            </a:r>
            <a:br>
              <a:rPr lang="en-US" sz="2400" dirty="0" smtClean="0">
                <a:cs typeface="B Nazanin" pitchFamily="2" charset="-78"/>
              </a:rPr>
            </a:br>
            <a:r>
              <a:rPr lang="en-US" sz="2400" dirty="0" smtClean="0">
                <a:cs typeface="B Nazanin" pitchFamily="2" charset="-78"/>
              </a:rPr>
              <a:t/>
            </a:r>
            <a:br>
              <a:rPr lang="en-US" sz="2400" dirty="0" smtClean="0">
                <a:cs typeface="B Nazanin" pitchFamily="2" charset="-78"/>
              </a:rPr>
            </a:br>
            <a:endParaRPr lang="en-US" sz="2400" dirty="0" smtClean="0">
              <a:cs typeface="B Nazanin" pitchFamily="2" charset="-78"/>
            </a:endParaRPr>
          </a:p>
          <a:p>
            <a:pPr algn="justLow"/>
            <a:endParaRPr lang="en-US" sz="2400" dirty="0">
              <a:cs typeface="B Nazanin" pitchFamily="2" charset="-78"/>
            </a:endParaRPr>
          </a:p>
        </p:txBody>
      </p:sp>
      <p:pic>
        <p:nvPicPr>
          <p:cNvPr id="4" name="Picture 3" descr="35113_985.JPG"/>
          <p:cNvPicPr>
            <a:picLocks noChangeAspect="1"/>
          </p:cNvPicPr>
          <p:nvPr/>
        </p:nvPicPr>
        <p:blipFill>
          <a:blip r:embed="rId2"/>
          <a:stretch>
            <a:fillRect/>
          </a:stretch>
        </p:blipFill>
        <p:spPr>
          <a:xfrm>
            <a:off x="1643042" y="1142984"/>
            <a:ext cx="3000396" cy="2165702"/>
          </a:xfrm>
          <a:prstGeom prst="rect">
            <a:avLst/>
          </a:prstGeom>
          <a:ln>
            <a:noFill/>
          </a:ln>
          <a:effectLst>
            <a:outerShdw blurRad="292100" dist="139700" dir="2700000" algn="tl" rotWithShape="0">
              <a:srgbClr val="333333">
                <a:alpha val="65000"/>
              </a:srgbClr>
            </a:outerShdw>
          </a:effectLst>
        </p:spPr>
      </p:pic>
      <p:sp>
        <p:nvSpPr>
          <p:cNvPr id="6" name="Title 1"/>
          <p:cNvSpPr>
            <a:spLocks noGrp="1"/>
          </p:cNvSpPr>
          <p:nvPr>
            <p:ph type="title"/>
          </p:nvPr>
        </p:nvSpPr>
        <p:spPr>
          <a:xfrm>
            <a:off x="2000232" y="71414"/>
            <a:ext cx="5786478" cy="857232"/>
          </a:xfrm>
        </p:spPr>
        <p:txBody>
          <a:bodyPr>
            <a:normAutofit/>
          </a:bodyPr>
          <a:lstStyle/>
          <a:p>
            <a:pPr algn="ctr"/>
            <a:r>
              <a:rPr lang="ar-SA"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ابلاغ سیاست</a:t>
            </a:r>
            <a:r>
              <a:rPr lang="fa-IR"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a:t>
            </a:r>
            <a:r>
              <a:rPr lang="ar-SA"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های کلی جمعیّت</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
        <p:nvSpPr>
          <p:cNvPr id="5" name="Slide Number Placeholder 4"/>
          <p:cNvSpPr>
            <a:spLocks noGrp="1"/>
          </p:cNvSpPr>
          <p:nvPr>
            <p:ph type="sldNum" sz="quarter" idx="12"/>
          </p:nvPr>
        </p:nvSpPr>
        <p:spPr/>
        <p:txBody>
          <a:bodyPr/>
          <a:lstStyle/>
          <a:p>
            <a:fld id="{A08E8C43-68F8-4728-90F2-738ACDDF4809}"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357166"/>
            <a:ext cx="7498080" cy="5891234"/>
          </a:xfrm>
        </p:spPr>
        <p:txBody>
          <a:bodyPr>
            <a:normAutofit/>
          </a:bodyPr>
          <a:lstStyle/>
          <a:p>
            <a:pPr algn="justLow" rtl="1">
              <a:buNone/>
            </a:pPr>
            <a:r>
              <a:rPr lang="fa-IR" sz="2400" dirty="0" smtClean="0">
                <a:cs typeface="B Mitra" pitchFamily="2" charset="-78"/>
              </a:rPr>
              <a:t>	و در پايان پيشنهاد مطرح شده:</a:t>
            </a:r>
            <a:endParaRPr lang="en-US" sz="2400" dirty="0" smtClean="0">
              <a:cs typeface="B Mitra" pitchFamily="2" charset="-78"/>
            </a:endParaRPr>
          </a:p>
          <a:p>
            <a:pPr algn="justLow" rtl="1"/>
            <a:r>
              <a:rPr lang="fa-IR" sz="2400" dirty="0" smtClean="0">
                <a:cs typeface="B Mitra" pitchFamily="2" charset="-78"/>
              </a:rPr>
              <a:t>با توجه به مطالب گفته شده و نيم نگاهي به آمارهاي موجود و به منظور </a:t>
            </a:r>
            <a:r>
              <a:rPr lang="fa-IR" sz="2400" b="1" dirty="0" smtClean="0">
                <a:cs typeface="B Mitra" pitchFamily="2" charset="-78"/>
              </a:rPr>
              <a:t>پيشگيري از رشد آمارهاي آسيب‌هاي اجتماعي و به خطر افتادن سلامت مادران و كودكان</a:t>
            </a:r>
            <a:r>
              <a:rPr lang="fa-IR" sz="2400" dirty="0" smtClean="0">
                <a:cs typeface="B Mitra" pitchFamily="2" charset="-78"/>
              </a:rPr>
              <a:t>، پيشنهاد مي‌شود تصميم‌گيري‌ها در اين زمينه براساس مطالعات دقيق و </a:t>
            </a:r>
            <a:r>
              <a:rPr lang="fa-IR" sz="2400" b="1" u="sng" dirty="0" smtClean="0">
                <a:cs typeface="B Mitra" pitchFamily="2" charset="-78"/>
              </a:rPr>
              <a:t>بدون شتابزدگي </a:t>
            </a:r>
            <a:r>
              <a:rPr lang="fa-IR" sz="2400" dirty="0" smtClean="0">
                <a:cs typeface="B Mitra" pitchFamily="2" charset="-78"/>
              </a:rPr>
              <a:t>صورت بگيرد. از اين منظر پيشنهاد مي‌شود متن لايحه، به شكلي تغيير يابد تا ضمن رفع محدوديت‌هاي موجود در ماده (1) قانون تنظيم خانواده و جمعيت مصوب 1372، دولت ترتيبات لازم براي تدوين بسته‌ سياست‌هاي جمعيتي را به عمل آورد. از اين رو متن زير به عنوان جايگزين پيشنهاد مي‌شود: </a:t>
            </a:r>
          </a:p>
          <a:p>
            <a:pPr algn="justLow" rtl="1">
              <a:buNone/>
            </a:pPr>
            <a:endParaRPr lang="fa-IR" sz="2400" dirty="0" smtClean="0">
              <a:cs typeface="B Mitra" pitchFamily="2" charset="-78"/>
            </a:endParaRPr>
          </a:p>
          <a:p>
            <a:pPr algn="justLow" rtl="1">
              <a:buNone/>
            </a:pPr>
            <a:endParaRPr lang="fa-IR" sz="2400" dirty="0" smtClean="0">
              <a:cs typeface="B Mitra" pitchFamily="2" charset="-78"/>
            </a:endParaRPr>
          </a:p>
          <a:p>
            <a:pPr algn="justLow" rtl="1"/>
            <a:r>
              <a:rPr lang="fa-IR" sz="3100" b="1" i="1" dirty="0" smtClean="0">
                <a:cs typeface="B Mitra" pitchFamily="2" charset="-78"/>
              </a:rPr>
              <a:t>ماده واحده:</a:t>
            </a:r>
            <a:r>
              <a:rPr lang="fa-IR" sz="3100" i="1" dirty="0" smtClean="0">
                <a:cs typeface="B Mitra" pitchFamily="2" charset="-78"/>
              </a:rPr>
              <a:t> از تاريخ لازم الاجرا شدن اين قانون فقط ماده (1) قانون تنظيم خانواده و جمعيت </a:t>
            </a:r>
            <a:r>
              <a:rPr lang="fa-IR" sz="3100" i="1" u="sng" dirty="0" smtClean="0">
                <a:cs typeface="B Mitra" pitchFamily="2" charset="-78"/>
              </a:rPr>
              <a:t>(رفع محروميت‌ها</a:t>
            </a:r>
            <a:r>
              <a:rPr lang="fa-IR" sz="3100" i="1" dirty="0" smtClean="0">
                <a:cs typeface="B Mitra" pitchFamily="2" charset="-78"/>
              </a:rPr>
              <a:t>) مصوب 72/2/26 لغو مي‌گردد!!</a:t>
            </a:r>
          </a:p>
          <a:p>
            <a:endParaRPr lang="en-US" sz="2400" dirty="0"/>
          </a:p>
        </p:txBody>
      </p:sp>
      <p:sp>
        <p:nvSpPr>
          <p:cNvPr id="4" name="Slide Number Placeholder 3"/>
          <p:cNvSpPr>
            <a:spLocks noGrp="1"/>
          </p:cNvSpPr>
          <p:nvPr>
            <p:ph type="sldNum" sz="quarter" idx="12"/>
          </p:nvPr>
        </p:nvSpPr>
        <p:spPr/>
        <p:txBody>
          <a:bodyPr/>
          <a:lstStyle/>
          <a:p>
            <a:fld id="{A08E8C43-68F8-4728-90F2-738ACDDF4809}" type="slidenum">
              <a:rPr lang="en-US" smtClean="0"/>
              <a:pPr/>
              <a:t>30</a:t>
            </a:fld>
            <a:endParaRPr lang="en-US"/>
          </a:p>
        </p:txBody>
      </p:sp>
      <p:sp>
        <p:nvSpPr>
          <p:cNvPr id="5" name="Oval 4"/>
          <p:cNvSpPr/>
          <p:nvPr/>
        </p:nvSpPr>
        <p:spPr>
          <a:xfrm>
            <a:off x="5857884" y="3929066"/>
            <a:ext cx="3214710" cy="64294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2400" dirty="0" smtClean="0">
                <a:solidFill>
                  <a:schemeClr val="tx1"/>
                </a:solidFill>
                <a:cs typeface="B Mitra" pitchFamily="2" charset="-78"/>
              </a:rPr>
              <a:t>ماده واحده پيشنهاد شد</a:t>
            </a:r>
            <a:endParaRPr lang="en-US" sz="2400" dirty="0">
              <a:solidFill>
                <a:schemeClr val="tx1"/>
              </a:solidFill>
              <a:cs typeface="B Mitra" pitchFamily="2" charset="-7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31</a:t>
            </a:fld>
            <a:endParaRPr lang="en-US"/>
          </a:p>
        </p:txBody>
      </p:sp>
      <p:sp>
        <p:nvSpPr>
          <p:cNvPr id="6" name="Oval 5"/>
          <p:cNvSpPr/>
          <p:nvPr/>
        </p:nvSpPr>
        <p:spPr>
          <a:xfrm>
            <a:off x="1214414" y="0"/>
            <a:ext cx="7643866" cy="300039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365760" indent="-283464" algn="justLow" rtl="1">
              <a:spcBef>
                <a:spcPts val="600"/>
              </a:spcBef>
              <a:buClr>
                <a:schemeClr val="accent1"/>
              </a:buClr>
              <a:buSzPct val="80000"/>
            </a:pPr>
            <a:endParaRPr lang="fa-IR" sz="1900" b="1" dirty="0" smtClean="0">
              <a:cs typeface="B Mitra" pitchFamily="2" charset="-78"/>
            </a:endParaRPr>
          </a:p>
          <a:p>
            <a:pPr marL="365760" indent="-283464" algn="justLow" rtl="1">
              <a:spcBef>
                <a:spcPts val="600"/>
              </a:spcBef>
              <a:buClr>
                <a:schemeClr val="accent1"/>
              </a:buClr>
              <a:buSzPct val="80000"/>
            </a:pPr>
            <a:endParaRPr lang="fa-IR" sz="1900" b="1" dirty="0" smtClean="0">
              <a:cs typeface="B Mitra" pitchFamily="2" charset="-78"/>
            </a:endParaRPr>
          </a:p>
          <a:p>
            <a:pPr marL="365760" indent="-283464" algn="justLow" rtl="1">
              <a:spcBef>
                <a:spcPts val="600"/>
              </a:spcBef>
              <a:buClr>
                <a:schemeClr val="accent1"/>
              </a:buClr>
              <a:buSzPct val="80000"/>
            </a:pPr>
            <a:r>
              <a:rPr lang="fa-IR" sz="1900" b="1" dirty="0" smtClean="0">
                <a:cs typeface="B Mitra" pitchFamily="2" charset="-78"/>
              </a:rPr>
              <a:t>	نكته قابل توجه:</a:t>
            </a:r>
          </a:p>
          <a:p>
            <a:pPr marL="365760" indent="-283464" algn="justLow" rtl="1">
              <a:spcBef>
                <a:spcPts val="600"/>
              </a:spcBef>
              <a:buClr>
                <a:schemeClr val="accent1"/>
              </a:buClr>
              <a:buSzPct val="80000"/>
            </a:pPr>
            <a:r>
              <a:rPr lang="fa-IR" sz="1900" dirty="0" smtClean="0">
                <a:cs typeface="B Mitra" pitchFamily="2" charset="-78"/>
              </a:rPr>
              <a:t>	1. در نظر كارشناسي مركز پژوهش ها رشد جمعيت مساوي با رشد آمار آسيب هاي اجتماعي است  زيرا طبق تصريح در جلسات كارشناسي، افزايش فرزندان خانواده هاي متوسط و ضعيف اقتصادي را مساوي رشد فقر و اعتياد و جنايت مي‌دانند و صرفاً معتقد به افزايش نسل طبقات مرفه (كه با عنوان نخبگان نامگذاري مي‌كنند) هستند كه آنها هم به دليل پذيرش فرهنگ و سبك زندگي غربي تمايل به افزايش نسل ندارند.</a:t>
            </a:r>
            <a:endParaRPr lang="en-US" sz="1900" dirty="0" smtClean="0">
              <a:cs typeface="B Mitra" pitchFamily="2" charset="-78"/>
            </a:endParaRPr>
          </a:p>
          <a:p>
            <a:pPr marL="365760" lvl="0" indent="-283464" algn="justLow" rtl="1">
              <a:spcBef>
                <a:spcPts val="600"/>
              </a:spcBef>
              <a:buClr>
                <a:schemeClr val="accent1"/>
              </a:buClr>
              <a:buSzPct val="80000"/>
              <a:buFont typeface="Wingdings 2"/>
              <a:buChar char=""/>
              <a:defRPr/>
            </a:pPr>
            <a:endParaRPr lang="en-US" sz="1900" dirty="0" smtClean="0">
              <a:solidFill>
                <a:schemeClr val="tx1"/>
              </a:solidFill>
              <a:cs typeface="B Mitra" pitchFamily="2" charset="-78"/>
            </a:endParaRPr>
          </a:p>
          <a:p>
            <a:pPr algn="ctr"/>
            <a:endParaRPr lang="en-US" sz="1900" dirty="0"/>
          </a:p>
        </p:txBody>
      </p:sp>
      <p:sp>
        <p:nvSpPr>
          <p:cNvPr id="8" name="Oval 7"/>
          <p:cNvSpPr/>
          <p:nvPr/>
        </p:nvSpPr>
        <p:spPr>
          <a:xfrm>
            <a:off x="1214414" y="2714620"/>
            <a:ext cx="7643866" cy="428628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365760" indent="-283464" algn="justLow" rtl="1">
              <a:spcBef>
                <a:spcPts val="600"/>
              </a:spcBef>
              <a:buClr>
                <a:schemeClr val="accent1"/>
              </a:buClr>
              <a:buSzPct val="80000"/>
            </a:pPr>
            <a:endParaRPr lang="fa-IR" sz="1900" b="1" dirty="0" smtClean="0">
              <a:cs typeface="B Mitra" pitchFamily="2" charset="-78"/>
            </a:endParaRPr>
          </a:p>
          <a:p>
            <a:pPr marL="365760" indent="-283464" algn="justLow" rtl="1">
              <a:spcBef>
                <a:spcPts val="600"/>
              </a:spcBef>
              <a:buClr>
                <a:schemeClr val="accent1"/>
              </a:buClr>
              <a:buSzPct val="80000"/>
            </a:pPr>
            <a:endParaRPr lang="fa-IR" sz="1900" dirty="0" smtClean="0">
              <a:cs typeface="B Mitra" pitchFamily="2" charset="-78"/>
            </a:endParaRPr>
          </a:p>
          <a:p>
            <a:pPr marL="365760" indent="-283464" algn="justLow" rtl="1">
              <a:spcBef>
                <a:spcPts val="600"/>
              </a:spcBef>
              <a:buClr>
                <a:schemeClr val="accent1"/>
              </a:buClr>
              <a:buSzPct val="80000"/>
            </a:pPr>
            <a:endParaRPr lang="fa-IR" sz="1900" dirty="0" smtClean="0">
              <a:cs typeface="B Mitra" pitchFamily="2" charset="-78"/>
            </a:endParaRPr>
          </a:p>
          <a:p>
            <a:pPr marL="365760" indent="-283464" algn="justLow" rtl="1">
              <a:spcBef>
                <a:spcPts val="600"/>
              </a:spcBef>
              <a:buClr>
                <a:schemeClr val="accent1"/>
              </a:buClr>
              <a:buSzPct val="80000"/>
            </a:pPr>
            <a:r>
              <a:rPr lang="fa-IR" sz="1900" b="1" dirty="0" smtClean="0">
                <a:cs typeface="B Mitra" pitchFamily="2" charset="-78"/>
              </a:rPr>
              <a:t>	نكته قابل توجه:</a:t>
            </a:r>
          </a:p>
          <a:p>
            <a:pPr marL="365760" indent="-283464" algn="justLow" rtl="1">
              <a:spcBef>
                <a:spcPts val="600"/>
              </a:spcBef>
              <a:buClr>
                <a:schemeClr val="accent1"/>
              </a:buClr>
              <a:buSzPct val="80000"/>
            </a:pPr>
            <a:r>
              <a:rPr lang="fa-IR" sz="1900" dirty="0" smtClean="0">
                <a:cs typeface="B Mitra" pitchFamily="2" charset="-78"/>
              </a:rPr>
              <a:t> </a:t>
            </a:r>
            <a:r>
              <a:rPr lang="fa-IR" sz="1900" dirty="0" smtClean="0">
                <a:solidFill>
                  <a:schemeClr val="tx1"/>
                </a:solidFill>
                <a:cs typeface="B Mitra" pitchFamily="2" charset="-78"/>
              </a:rPr>
              <a:t>	2. كدام شتابزدگي در حاليكه با سه سال معطل ماندن و تخريب لايحه در سال 90 و تعلل و مقاومت در اجراي فرامين مكرر رهبري و مصوبات شوراي عالي انقلاب فرهنگي و مجمع تشخيص مصلحت نظام و نهايتاً تدوين بسته جامعي مانند «طرح جامع جمعيت و تعالي خانواده» دست يافته‌اند كه بيش از 14 مورد اشكال دارد و تنظيم خانواده را در قالب باروري سالم نهادينه نموده است و استيلاي سازمان ملل بر نظام اسلامي را به صورت دولت در سايه قرار داده است.  آيا معني عدم شتاب‌زدگي در واقع به معني تداوم  تلاش براي حفظ منويات آژانس‌ها و روند اجرا شده در 50 سال گذشته نيست؟ بعد از 20 سال اجراي قانون تنظيم خانواده به غلط،  با توجه به اينكه در سال 72 به نرخ باروري مطلوب رسيده بوديم كماكان معني شتابزدگي مي‌دهد؟؟</a:t>
            </a:r>
          </a:p>
          <a:p>
            <a:pPr marL="365760" indent="-283464" algn="justLow" rtl="1">
              <a:spcBef>
                <a:spcPts val="600"/>
              </a:spcBef>
              <a:buClr>
                <a:schemeClr val="accent1"/>
              </a:buClr>
              <a:buSzPct val="80000"/>
              <a:buFont typeface="Wingdings 2"/>
              <a:buChar char=""/>
            </a:pPr>
            <a:endParaRPr lang="en-US" sz="1900" dirty="0" smtClean="0">
              <a:solidFill>
                <a:schemeClr val="tx1"/>
              </a:solidFill>
              <a:cs typeface="B Mitra" pitchFamily="2" charset="-78"/>
            </a:endParaRPr>
          </a:p>
          <a:p>
            <a:pPr marL="365760" lvl="0" indent="-283464" algn="justLow" rtl="1">
              <a:spcBef>
                <a:spcPts val="600"/>
              </a:spcBef>
              <a:buClr>
                <a:schemeClr val="accent1"/>
              </a:buClr>
              <a:buSzPct val="80000"/>
              <a:buFont typeface="Wingdings 2"/>
              <a:buChar char=""/>
              <a:defRPr/>
            </a:pPr>
            <a:endParaRPr lang="en-US" sz="1900" dirty="0" smtClean="0">
              <a:solidFill>
                <a:schemeClr val="tx1"/>
              </a:solidFill>
              <a:cs typeface="B Mitra" pitchFamily="2" charset="-78"/>
            </a:endParaRPr>
          </a:p>
          <a:p>
            <a:pPr algn="ctr"/>
            <a:endParaRPr lang="en-US" sz="19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32</a:t>
            </a:fld>
            <a:endParaRPr lang="en-US"/>
          </a:p>
        </p:txBody>
      </p:sp>
      <p:sp>
        <p:nvSpPr>
          <p:cNvPr id="5" name="TextBox 4"/>
          <p:cNvSpPr txBox="1"/>
          <p:nvPr/>
        </p:nvSpPr>
        <p:spPr>
          <a:xfrm>
            <a:off x="1285852" y="500042"/>
            <a:ext cx="7215238" cy="5909310"/>
          </a:xfrm>
          <a:prstGeom prst="rect">
            <a:avLst/>
          </a:prstGeom>
          <a:noFill/>
        </p:spPr>
        <p:txBody>
          <a:bodyPr wrap="square" rtlCol="0">
            <a:spAutoFit/>
          </a:bodyPr>
          <a:lstStyle/>
          <a:p>
            <a:pPr algn="ctr" rtl="1"/>
            <a:r>
              <a:rPr lang="fa-IR" sz="3600" b="1" dirty="0" smtClean="0">
                <a:solidFill>
                  <a:schemeClr val="accent1"/>
                </a:solidFill>
                <a:cs typeface="B Titr" pitchFamily="2" charset="-78"/>
              </a:rPr>
              <a:t>گزيده‌اي از بيانات مقام معظم رهبري </a:t>
            </a:r>
            <a:r>
              <a:rPr lang="fa-IR" sz="2000" b="1" dirty="0" smtClean="0">
                <a:solidFill>
                  <a:schemeClr val="accent1"/>
                </a:solidFill>
                <a:cs typeface="B Titr" pitchFamily="2" charset="-78"/>
              </a:rPr>
              <a:t>(مدظله‌العالي) </a:t>
            </a:r>
          </a:p>
          <a:p>
            <a:pPr algn="justLow" rtl="1"/>
            <a:endParaRPr lang="fa-IR" sz="2500" dirty="0" smtClean="0">
              <a:cs typeface="B Yagut" pitchFamily="2" charset="-78"/>
            </a:endParaRPr>
          </a:p>
          <a:p>
            <a:pPr algn="justLow" rtl="1"/>
            <a:r>
              <a:rPr lang="fa-IR" sz="2500" b="1" dirty="0" smtClean="0">
                <a:cs typeface="B Yagut" pitchFamily="2" charset="-78"/>
              </a:rPr>
              <a:t>"مسئله عقیم‌سازی و جلوگیری باید جدا جلویش گرفته شود. دستگاه‌های دولتی مطلقا به خود اجازه ندهند که پول بیت‌المال صرف شود برای اینکه نسل متوقف شود".</a:t>
            </a:r>
          </a:p>
          <a:p>
            <a:pPr algn="justLow" rtl="1"/>
            <a:endParaRPr lang="fa-IR" sz="2500" b="1" dirty="0" smtClean="0">
              <a:cs typeface="B Yagut" pitchFamily="2" charset="-78"/>
            </a:endParaRPr>
          </a:p>
          <a:p>
            <a:pPr algn="justLow" rtl="1"/>
            <a:r>
              <a:rPr lang="fa-IR" sz="2500" b="1" dirty="0" smtClean="0">
                <a:cs typeface="B Yagut" pitchFamily="2" charset="-78"/>
              </a:rPr>
              <a:t>" </a:t>
            </a:r>
            <a:r>
              <a:rPr lang="ar-SA" sz="2500" b="1" dirty="0" smtClean="0">
                <a:cs typeface="B Yagut" pitchFamily="2" charset="-78"/>
              </a:rPr>
              <a:t>مسئله‌ی جمعیّت. یكی از خطراتی كه وقتی انسان درست به عمق آن فكر میكند، تن او میلرزد، این مسئله‌ی جمعیّت است؛</a:t>
            </a:r>
            <a:r>
              <a:rPr lang="fa-IR" sz="2500" b="1" dirty="0" smtClean="0">
                <a:cs typeface="B Yagut" pitchFamily="2" charset="-78"/>
              </a:rPr>
              <a:t> "</a:t>
            </a:r>
          </a:p>
          <a:p>
            <a:pPr algn="justLow" rtl="1"/>
            <a:endParaRPr lang="fa-IR" dirty="0" smtClean="0">
              <a:cs typeface="B Yagut" pitchFamily="2" charset="-78"/>
            </a:endParaRPr>
          </a:p>
          <a:p>
            <a:pPr algn="justLow" rtl="1"/>
            <a:r>
              <a:rPr lang="fa-IR" sz="2500" b="1" dirty="0" smtClean="0">
                <a:cs typeface="B Yagut" pitchFamily="2" charset="-78"/>
              </a:rPr>
              <a:t>" </a:t>
            </a:r>
            <a:r>
              <a:rPr lang="ar-SA" sz="2500" b="1" dirty="0" smtClean="0">
                <a:cs typeface="B Yagut" pitchFamily="2" charset="-78"/>
              </a:rPr>
              <a:t>یکی از خطاهایی که در اواسط دهه‌ی هفتاد انجام شد، ادامه‌ی سیاست کنترل جمعیت بود که این اشتباه باید جبران شود، زیرا نسل جوان عامل اصلی پیش‌روندگی کشور است</a:t>
            </a:r>
            <a:r>
              <a:rPr lang="en-US" sz="2500" b="1" dirty="0" smtClean="0">
                <a:cs typeface="B Yagut" pitchFamily="2" charset="-78"/>
              </a:rPr>
              <a:t>.</a:t>
            </a:r>
            <a:r>
              <a:rPr lang="fa-IR" sz="2500" b="1" dirty="0" smtClean="0">
                <a:cs typeface="B Yagut" pitchFamily="2" charset="-78"/>
              </a:rPr>
              <a:t> "</a:t>
            </a:r>
            <a:endParaRPr lang="en-US" sz="2500" b="1" dirty="0" smtClean="0">
              <a:cs typeface="B Yagut" pitchFamily="2" charset="-78"/>
            </a:endParaRPr>
          </a:p>
          <a:p>
            <a:pPr algn="justLow" rtl="1"/>
            <a:endParaRPr lang="fa-IR" dirty="0" smtClean="0"/>
          </a:p>
          <a:p>
            <a:pPr algn="justLow" rtl="1"/>
            <a:endParaRPr lang="fa-IR" dirty="0" smtClean="0"/>
          </a:p>
          <a:p>
            <a:pPr algn="justLow" rtl="1"/>
            <a:endParaRPr lang="en-US"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4414" y="214290"/>
            <a:ext cx="7719274" cy="6034110"/>
          </a:xfrm>
        </p:spPr>
        <p:txBody>
          <a:bodyPr>
            <a:normAutofit/>
          </a:bodyPr>
          <a:lstStyle/>
          <a:p>
            <a:pPr algn="ctr" rtl="1">
              <a:buNone/>
            </a:pPr>
            <a:r>
              <a:rPr lang="fa-IR" sz="3600" b="1" dirty="0" smtClean="0">
                <a:solidFill>
                  <a:schemeClr val="accent1"/>
                </a:solidFill>
                <a:latin typeface="IranNastaliq" pitchFamily="18" charset="0"/>
                <a:cs typeface="B Titr" pitchFamily="2" charset="-78"/>
              </a:rPr>
              <a:t>خانم باچلت ايران را تهديد كرد</a:t>
            </a:r>
          </a:p>
          <a:p>
            <a:pPr algn="ctr" rtl="1">
              <a:buNone/>
            </a:pPr>
            <a:r>
              <a:rPr lang="fa-IR" sz="2600" dirty="0" smtClean="0">
                <a:solidFill>
                  <a:schemeClr val="accent1"/>
                </a:solidFill>
                <a:latin typeface="IranNastaliq" pitchFamily="18" charset="0"/>
                <a:cs typeface="B Titr" pitchFamily="2" charset="-78"/>
              </a:rPr>
              <a:t>	</a:t>
            </a:r>
            <a:r>
              <a:rPr lang="fa-IR" sz="2300" dirty="0" smtClean="0">
                <a:solidFill>
                  <a:schemeClr val="accent1"/>
                </a:solidFill>
                <a:latin typeface="IranNastaliq" pitchFamily="18" charset="0"/>
                <a:cs typeface="B Titr" pitchFamily="2" charset="-78"/>
              </a:rPr>
              <a:t>در مهرماه 1391 خطاب به وزير بهداشت وقت با تأكيد براي عدم حذف برنامه تنظيم خانواده</a:t>
            </a:r>
          </a:p>
          <a:p>
            <a:pPr algn="justLow" rtl="1"/>
            <a:endParaRPr lang="en-US" sz="2600" dirty="0"/>
          </a:p>
        </p:txBody>
      </p:sp>
      <p:sp>
        <p:nvSpPr>
          <p:cNvPr id="4" name="Slide Number Placeholder 3"/>
          <p:cNvSpPr>
            <a:spLocks noGrp="1"/>
          </p:cNvSpPr>
          <p:nvPr>
            <p:ph type="sldNum" sz="quarter" idx="12"/>
          </p:nvPr>
        </p:nvSpPr>
        <p:spPr/>
        <p:txBody>
          <a:bodyPr/>
          <a:lstStyle/>
          <a:p>
            <a:fld id="{A08E8C43-68F8-4728-90F2-738ACDDF4809}" type="slidenum">
              <a:rPr lang="en-US" smtClean="0"/>
              <a:pPr/>
              <a:t>33</a:t>
            </a:fld>
            <a:endParaRPr lang="en-US"/>
          </a:p>
        </p:txBody>
      </p:sp>
      <p:sp>
        <p:nvSpPr>
          <p:cNvPr id="5" name="Content Placeholder 2"/>
          <p:cNvSpPr txBox="1">
            <a:spLocks/>
          </p:cNvSpPr>
          <p:nvPr/>
        </p:nvSpPr>
        <p:spPr>
          <a:xfrm>
            <a:off x="1214414" y="1643050"/>
            <a:ext cx="7643866" cy="4929222"/>
          </a:xfrm>
          <a:prstGeom prst="round2SameRect">
            <a:avLst>
              <a:gd name="adj1" fmla="val 24130"/>
              <a:gd name="adj2" fmla="val 0"/>
            </a:avLst>
          </a:prstGeom>
          <a:ln w="76200" cap="flat" cmpd="sng" algn="ctr">
            <a:solidFill>
              <a:schemeClr val="accent2"/>
            </a:solidFill>
            <a:prstDash val="solid"/>
          </a:ln>
        </p:spPr>
        <p:style>
          <a:lnRef idx="2">
            <a:schemeClr val="accent2"/>
          </a:lnRef>
          <a:fillRef idx="1">
            <a:schemeClr val="lt1"/>
          </a:fillRef>
          <a:effectRef idx="0">
            <a:schemeClr val="accent2"/>
          </a:effectRef>
          <a:fontRef idx="minor">
            <a:schemeClr val="dk1"/>
          </a:fontRef>
        </p:style>
        <p:txBody>
          <a:bodyPr>
            <a:noAutofit/>
          </a:bodyPr>
          <a:lstStyle/>
          <a:p>
            <a:pPr algn="ctr" rtl="1">
              <a:buClr>
                <a:schemeClr val="accent1"/>
              </a:buClr>
              <a:buSzPct val="80000"/>
              <a:defRPr/>
            </a:pPr>
            <a:r>
              <a:rPr lang="fa-IR" sz="2000" dirty="0" smtClean="0">
                <a:solidFill>
                  <a:schemeClr val="bg2">
                    <a:lumMod val="25000"/>
                  </a:schemeClr>
                </a:solidFill>
                <a:cs typeface="B Titr" pitchFamily="2" charset="-78"/>
              </a:rPr>
              <a:t>نظرات خانم باچلت معاون دبیر کل و مدیر اجرایی نهاد زنان سازمان ملل در مهرماه 1391 و پس از  تغییر سیاستهای جمعیتی در ایران</a:t>
            </a:r>
          </a:p>
          <a:p>
            <a:pPr marL="0" marR="0" lvl="0" indent="0" algn="just" defTabSz="914400" rtl="1" eaLnBrk="1" fontAlgn="auto" latinLnBrk="0" hangingPunct="1">
              <a:lnSpc>
                <a:spcPct val="150000"/>
              </a:lnSpc>
              <a:spcBef>
                <a:spcPts val="0"/>
              </a:spcBef>
              <a:spcAft>
                <a:spcPts val="0"/>
              </a:spcAft>
              <a:buClr>
                <a:schemeClr val="accent1"/>
              </a:buClr>
              <a:buSzPct val="80000"/>
              <a:buFont typeface="Wingdings 2"/>
              <a:buChar char=""/>
              <a:tabLst/>
              <a:defRPr/>
            </a:pPr>
            <a:r>
              <a:rPr kumimoji="0" lang="fa-IR" sz="2000" b="0" i="0" u="none" strike="noStrike" kern="1200" cap="none" spc="0" normalizeH="0" baseline="0" noProof="0" dirty="0" smtClean="0">
                <a:ln>
                  <a:noFill/>
                </a:ln>
                <a:solidFill>
                  <a:schemeClr val="dk1"/>
                </a:solidFill>
                <a:effectLst/>
                <a:uLnTx/>
                <a:uFillTx/>
                <a:cs typeface="B Mitra" pitchFamily="2" charset="-78"/>
              </a:rPr>
              <a:t>  امید به زندگی در</a:t>
            </a:r>
            <a:r>
              <a:rPr kumimoji="0" lang="en-US" sz="2000" b="0" i="0" u="none" strike="noStrike" kern="1200" cap="none" spc="0" normalizeH="0" baseline="0" noProof="0" dirty="0" smtClean="0">
                <a:ln>
                  <a:noFill/>
                </a:ln>
                <a:solidFill>
                  <a:schemeClr val="dk1"/>
                </a:solidFill>
                <a:effectLst/>
                <a:uLnTx/>
                <a:uFillTx/>
                <a:cs typeface="B Mitra" pitchFamily="2" charset="-78"/>
              </a:rPr>
              <a:t> </a:t>
            </a:r>
            <a:r>
              <a:rPr kumimoji="0" lang="fa-IR" sz="2000" b="0" i="0" u="none" strike="noStrike" kern="1200" cap="none" spc="0" normalizeH="0" baseline="0" noProof="0" dirty="0" smtClean="0">
                <a:ln>
                  <a:noFill/>
                </a:ln>
                <a:solidFill>
                  <a:schemeClr val="dk1"/>
                </a:solidFill>
                <a:effectLst/>
                <a:uLnTx/>
                <a:uFillTx/>
                <a:cs typeface="B Mitra" pitchFamily="2" charset="-78"/>
              </a:rPr>
              <a:t>کشور ایران در مقایسه با سایر کشورهای منطقه </a:t>
            </a:r>
            <a:r>
              <a:rPr kumimoji="0" lang="fa-IR" sz="2000" b="1" i="0" u="none" strike="noStrike" kern="1200" cap="none" spc="0" normalizeH="0" baseline="0" noProof="0" dirty="0" smtClean="0">
                <a:ln>
                  <a:noFill/>
                </a:ln>
                <a:solidFill>
                  <a:schemeClr val="dk1"/>
                </a:solidFill>
                <a:effectLst/>
                <a:uLnTx/>
                <a:uFillTx/>
                <a:cs typeface="B Mitra" pitchFamily="2" charset="-78"/>
              </a:rPr>
              <a:t>خوب است. </a:t>
            </a:r>
            <a:r>
              <a:rPr kumimoji="0" lang="fa-IR" sz="2000" b="0" i="0" u="none" strike="noStrike" kern="1200" cap="none" spc="0" normalizeH="0" baseline="0" noProof="0" dirty="0" smtClean="0">
                <a:ln>
                  <a:noFill/>
                </a:ln>
                <a:solidFill>
                  <a:schemeClr val="dk1"/>
                </a:solidFill>
                <a:effectLst/>
                <a:uLnTx/>
                <a:uFillTx/>
                <a:cs typeface="B Mitra" pitchFamily="2" charset="-78"/>
              </a:rPr>
              <a:t>اما</a:t>
            </a:r>
            <a:r>
              <a:rPr kumimoji="0" lang="en-US" sz="2000" b="0" i="0" u="none" strike="noStrike" kern="1200" cap="none" spc="0" normalizeH="0" baseline="0" noProof="0" dirty="0" smtClean="0">
                <a:ln>
                  <a:noFill/>
                </a:ln>
                <a:solidFill>
                  <a:schemeClr val="dk1"/>
                </a:solidFill>
                <a:effectLst/>
                <a:uLnTx/>
                <a:uFillTx/>
                <a:cs typeface="B Mitra" pitchFamily="2" charset="-78"/>
              </a:rPr>
              <a:t> </a:t>
            </a:r>
            <a:r>
              <a:rPr kumimoji="0" lang="fa-IR" sz="2000" b="0" i="0" u="none" strike="noStrike" kern="1200" cap="none" spc="0" normalizeH="0" baseline="0" noProof="0" dirty="0" smtClean="0">
                <a:ln>
                  <a:noFill/>
                </a:ln>
                <a:solidFill>
                  <a:schemeClr val="dk1"/>
                </a:solidFill>
                <a:effectLst/>
                <a:uLnTx/>
                <a:uFillTx/>
                <a:cs typeface="B Mitra" pitchFamily="2" charset="-78"/>
              </a:rPr>
              <a:t>متوجه شده‌ام </a:t>
            </a:r>
            <a:r>
              <a:rPr kumimoji="0" lang="fa-IR" sz="2000" b="1" i="0" u="none" strike="noStrike" kern="1200" cap="none" spc="0" normalizeH="0" baseline="0" noProof="0" dirty="0" smtClean="0">
                <a:ln>
                  <a:noFill/>
                </a:ln>
                <a:solidFill>
                  <a:schemeClr val="dk1"/>
                </a:solidFill>
                <a:effectLst/>
                <a:uLnTx/>
                <a:uFillTx/>
                <a:cs typeface="B Mitra" pitchFamily="2" charset="-78"/>
              </a:rPr>
              <a:t>برنامه تنظیم خانواده را در وزارت بهداشت متوقف نموده اید. </a:t>
            </a:r>
            <a:endParaRPr kumimoji="0" lang="en-US" sz="2000" b="1" i="0" u="none" strike="noStrike" kern="1200" cap="none" spc="0" normalizeH="0" baseline="0" noProof="0" dirty="0" smtClean="0">
              <a:ln>
                <a:noFill/>
              </a:ln>
              <a:solidFill>
                <a:schemeClr val="dk1"/>
              </a:solidFill>
              <a:effectLst/>
              <a:uLnTx/>
              <a:uFillTx/>
              <a:cs typeface="B Mitra" pitchFamily="2" charset="-78"/>
            </a:endParaRPr>
          </a:p>
          <a:p>
            <a:pPr marL="0" marR="0" lvl="0" indent="0" algn="just" defTabSz="914400" rtl="1" eaLnBrk="1" fontAlgn="auto" latinLnBrk="0" hangingPunct="1">
              <a:lnSpc>
                <a:spcPct val="150000"/>
              </a:lnSpc>
              <a:spcBef>
                <a:spcPts val="0"/>
              </a:spcBef>
              <a:spcAft>
                <a:spcPts val="0"/>
              </a:spcAft>
              <a:buClr>
                <a:schemeClr val="accent1"/>
              </a:buClr>
              <a:buSzPct val="80000"/>
              <a:buFont typeface="Wingdings 2"/>
              <a:buChar char=""/>
              <a:tabLst/>
              <a:defRPr/>
            </a:pPr>
            <a:r>
              <a:rPr lang="fa-IR" sz="2000" b="1" dirty="0" smtClean="0">
                <a:cs typeface="B Mitra" pitchFamily="2" charset="-78"/>
              </a:rPr>
              <a:t>این گونه طرح ها موجب افزایش فشارها و طرح ادعاهای بیشتری علیه کشور شما خواهد شد. </a:t>
            </a:r>
          </a:p>
          <a:p>
            <a:pPr marL="0" marR="0" lvl="0" indent="0" algn="just" defTabSz="914400" rtl="1" eaLnBrk="1" fontAlgn="auto" latinLnBrk="0" hangingPunct="1">
              <a:lnSpc>
                <a:spcPct val="150000"/>
              </a:lnSpc>
              <a:spcBef>
                <a:spcPts val="0"/>
              </a:spcBef>
              <a:spcAft>
                <a:spcPts val="0"/>
              </a:spcAft>
              <a:buClr>
                <a:schemeClr val="accent1"/>
              </a:buClr>
              <a:buSzPct val="80000"/>
              <a:buFont typeface="Wingdings 2"/>
              <a:buChar char=""/>
              <a:tabLst/>
              <a:defRPr/>
            </a:pPr>
            <a:r>
              <a:rPr lang="fa-IR" sz="2000" dirty="0" smtClean="0">
                <a:cs typeface="B Mitra" pitchFamily="2" charset="-78"/>
              </a:rPr>
              <a:t> می توان بجای گزینه </a:t>
            </a:r>
            <a:r>
              <a:rPr lang="fa-IR" sz="2000" b="1" dirty="0" smtClean="0">
                <a:cs typeface="B Mitra" pitchFamily="2" charset="-78"/>
              </a:rPr>
              <a:t>تشویق افزایش زاد و ولد</a:t>
            </a:r>
            <a:r>
              <a:rPr lang="fa-IR" sz="2000" dirty="0" smtClean="0">
                <a:cs typeface="B Mitra" pitchFamily="2" charset="-78"/>
              </a:rPr>
              <a:t>، گزینه های دیگری همانند فراهم نمودن </a:t>
            </a:r>
            <a:r>
              <a:rPr lang="fa-IR" sz="2000" b="1" dirty="0" smtClean="0">
                <a:cs typeface="B Mitra" pitchFamily="2" charset="-78"/>
              </a:rPr>
              <a:t>ازدواج زود هنگام دختران </a:t>
            </a:r>
            <a:r>
              <a:rPr lang="fa-IR" sz="2000" dirty="0" smtClean="0">
                <a:cs typeface="B Mitra" pitchFamily="2" charset="-78"/>
              </a:rPr>
              <a:t>را مد نظر قرار داد. </a:t>
            </a:r>
          </a:p>
          <a:p>
            <a:pPr marL="0" marR="0" lvl="0" indent="0" algn="just" defTabSz="914400" rtl="1" eaLnBrk="1" fontAlgn="auto" latinLnBrk="0" hangingPunct="1">
              <a:lnSpc>
                <a:spcPct val="150000"/>
              </a:lnSpc>
              <a:spcBef>
                <a:spcPts val="0"/>
              </a:spcBef>
              <a:spcAft>
                <a:spcPts val="0"/>
              </a:spcAft>
              <a:buClr>
                <a:schemeClr val="accent1"/>
              </a:buClr>
              <a:buSzPct val="80000"/>
              <a:buFont typeface="Wingdings 2"/>
              <a:buChar char=""/>
              <a:tabLst/>
              <a:defRPr/>
            </a:pPr>
            <a:r>
              <a:rPr lang="fa-IR" sz="2000" dirty="0" smtClean="0">
                <a:cs typeface="B Mitra" pitchFamily="2" charset="-78"/>
              </a:rPr>
              <a:t> صادقانه بگویم اجرایی نمودن این طرح ها موجب </a:t>
            </a:r>
            <a:r>
              <a:rPr lang="fa-IR" sz="2000" b="1" dirty="0" smtClean="0">
                <a:cs typeface="B Mitra" pitchFamily="2" charset="-78"/>
              </a:rPr>
              <a:t>افزایش ادعای نقص حقوق زنان </a:t>
            </a:r>
            <a:r>
              <a:rPr lang="fa-IR" sz="2000" dirty="0" smtClean="0">
                <a:cs typeface="B Mitra" pitchFamily="2" charset="-78"/>
              </a:rPr>
              <a:t>در ایران از سوی دیگران و </a:t>
            </a:r>
            <a:r>
              <a:rPr lang="fa-IR" sz="2000" b="1" dirty="0" smtClean="0">
                <a:cs typeface="B Mitra" pitchFamily="2" charset="-78"/>
              </a:rPr>
              <a:t>شروع کمپینی دیگر </a:t>
            </a:r>
            <a:r>
              <a:rPr lang="fa-IR" sz="2000" dirty="0" smtClean="0">
                <a:cs typeface="B Mitra" pitchFamily="2" charset="-78"/>
              </a:rPr>
              <a:t>علیه شما خواهد شد. </a:t>
            </a:r>
          </a:p>
          <a:p>
            <a:pPr marL="0" marR="0" lvl="0" indent="0" algn="just" defTabSz="914400" rtl="1"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US" sz="2000" b="0" i="0" u="none" strike="noStrike" kern="1200" cap="none" spc="0" normalizeH="0" baseline="0" noProof="0" dirty="0" smtClean="0">
              <a:ln>
                <a:noFill/>
              </a:ln>
              <a:solidFill>
                <a:schemeClr val="dk1"/>
              </a:solidFill>
              <a:effectLst/>
              <a:uLnTx/>
              <a:uFillTx/>
              <a:cs typeface="B Mitra" pitchFamily="2" charset="-7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0"/>
            <a:ext cx="7498080" cy="6248400"/>
          </a:xfrm>
        </p:spPr>
        <p:txBody>
          <a:bodyPr>
            <a:normAutofit/>
          </a:bodyPr>
          <a:lstStyle/>
          <a:p>
            <a:pPr algn="ctr" rtl="1">
              <a:buNone/>
            </a:pPr>
            <a:r>
              <a:rPr lang="fa-IR" sz="3000" dirty="0" smtClean="0">
                <a:solidFill>
                  <a:schemeClr val="accent1"/>
                </a:solidFill>
                <a:latin typeface="IranNastaliq" pitchFamily="18" charset="0"/>
                <a:cs typeface="B Titr" pitchFamily="2" charset="-78"/>
              </a:rPr>
              <a:t>	</a:t>
            </a:r>
            <a:r>
              <a:rPr lang="fa-IR" sz="2800" dirty="0" smtClean="0">
                <a:solidFill>
                  <a:schemeClr val="accent1"/>
                </a:solidFill>
                <a:latin typeface="IranNastaliq" pitchFamily="18" charset="0"/>
                <a:cs typeface="B Titr" pitchFamily="2" charset="-78"/>
              </a:rPr>
              <a:t>نظرات برخي مسئولين</a:t>
            </a:r>
          </a:p>
          <a:p>
            <a:pPr algn="ctr" rtl="1">
              <a:buNone/>
            </a:pPr>
            <a:r>
              <a:rPr lang="fa-IR" sz="2800" dirty="0" smtClean="0">
                <a:solidFill>
                  <a:schemeClr val="accent1"/>
                </a:solidFill>
                <a:latin typeface="IranNastaliq" pitchFamily="18" charset="0"/>
                <a:cs typeface="B Titr" pitchFamily="2" charset="-78"/>
              </a:rPr>
              <a:t>متصدي امور تنظيم خانواده در كشور كه از آغاز بر آن پافشاري كرده و مي‌كنند</a:t>
            </a:r>
          </a:p>
          <a:p>
            <a:pPr algn="justLow" rtl="1"/>
            <a:endParaRPr lang="en-US" sz="3000" dirty="0">
              <a:solidFill>
                <a:schemeClr val="accent1"/>
              </a:solidFill>
              <a:cs typeface="B Titr"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34</a:t>
            </a:fld>
            <a:endParaRPr lang="en-US"/>
          </a:p>
        </p:txBody>
      </p:sp>
      <p:sp>
        <p:nvSpPr>
          <p:cNvPr id="5" name="Content Placeholder 2"/>
          <p:cNvSpPr txBox="1">
            <a:spLocks/>
          </p:cNvSpPr>
          <p:nvPr/>
        </p:nvSpPr>
        <p:spPr>
          <a:xfrm>
            <a:off x="1071538" y="1500174"/>
            <a:ext cx="7929618" cy="5214974"/>
          </a:xfrm>
          <a:prstGeom prst="round2SameRect">
            <a:avLst>
              <a:gd name="adj1" fmla="val 24130"/>
              <a:gd name="adj2" fmla="val 0"/>
            </a:avLst>
          </a:prstGeom>
          <a:ln w="76200" cap="flat" cmpd="sng" algn="ctr">
            <a:solidFill>
              <a:schemeClr val="accent2"/>
            </a:solidFill>
            <a:prstDash val="solid"/>
          </a:ln>
        </p:spPr>
        <p:style>
          <a:lnRef idx="2">
            <a:schemeClr val="accent2"/>
          </a:lnRef>
          <a:fillRef idx="1">
            <a:schemeClr val="lt1"/>
          </a:fillRef>
          <a:effectRef idx="0">
            <a:schemeClr val="accent2"/>
          </a:effectRef>
          <a:fontRef idx="minor">
            <a:schemeClr val="dk1"/>
          </a:fontRef>
        </p:style>
        <p:txBody>
          <a:bodyPr>
            <a:noAutofit/>
          </a:bodyPr>
          <a:lstStyle/>
          <a:p>
            <a:pPr algn="justLow" rtl="1"/>
            <a:r>
              <a:rPr lang="fa-IR" sz="2100" dirty="0" smtClean="0">
                <a:cs typeface="B Mitra" pitchFamily="2" charset="-78"/>
              </a:rPr>
              <a:t>1. </a:t>
            </a:r>
            <a:r>
              <a:rPr lang="ar-YE" sz="2100" dirty="0" smtClean="0">
                <a:cs typeface="B Mitra" pitchFamily="2" charset="-78"/>
              </a:rPr>
              <a:t>خطاب من به نمایندگان مجلس است که </a:t>
            </a:r>
            <a:r>
              <a:rPr lang="ar-YE" sz="2100" b="1" dirty="0" smtClean="0">
                <a:cs typeface="B Mitra" pitchFamily="2" charset="-78"/>
              </a:rPr>
              <a:t>ساده اندیشی می کنیم </a:t>
            </a:r>
            <a:r>
              <a:rPr lang="ar-YE" sz="2100" dirty="0" smtClean="0">
                <a:cs typeface="B Mitra" pitchFamily="2" charset="-78"/>
              </a:rPr>
              <a:t>داریم </a:t>
            </a:r>
            <a:r>
              <a:rPr lang="ar-YE" sz="2100" b="1" dirty="0" smtClean="0">
                <a:cs typeface="B Mitra" pitchFamily="2" charset="-78"/>
              </a:rPr>
              <a:t>طرح دو فوریتی </a:t>
            </a:r>
            <a:r>
              <a:rPr lang="ar-YE" sz="2100" dirty="0" smtClean="0">
                <a:cs typeface="B Mitra" pitchFamily="2" charset="-78"/>
              </a:rPr>
              <a:t>می آوریم و </a:t>
            </a:r>
            <a:r>
              <a:rPr lang="ar-YE" sz="2100" b="1" dirty="0" smtClean="0">
                <a:cs typeface="B Mitra" pitchFamily="2" charset="-78"/>
              </a:rPr>
              <a:t>قانون را ملغی </a:t>
            </a:r>
            <a:r>
              <a:rPr lang="ar-YE" sz="2100" dirty="0" smtClean="0">
                <a:cs typeface="B Mitra" pitchFamily="2" charset="-78"/>
              </a:rPr>
              <a:t>کنیم. این یک مطلبی است راجع به سلامت و اگر با اقدام ما ضربه ای به این </a:t>
            </a:r>
            <a:r>
              <a:rPr lang="ar-YE" sz="2100" b="1" dirty="0" smtClean="0">
                <a:cs typeface="B Mitra" pitchFamily="2" charset="-78"/>
              </a:rPr>
              <a:t>تنظیم خانواده وارد بشود </a:t>
            </a:r>
            <a:r>
              <a:rPr lang="ar-YE" sz="2100" dirty="0" smtClean="0">
                <a:cs typeface="B Mitra" pitchFamily="2" charset="-78"/>
              </a:rPr>
              <a:t>و مرگ و میر به سرعت بالا برود، خسارتهای مالی خیلی زیاد و همینطور جوّ بی اعتمادی ایجاد می کند </a:t>
            </a:r>
            <a:r>
              <a:rPr lang="ar-YE" sz="2100" b="1" dirty="0" smtClean="0">
                <a:cs typeface="B Mitra" pitchFamily="2" charset="-78"/>
              </a:rPr>
              <a:t>و آبروی ما از لحاظ بین المللی می برد. لغو این قانون خسارت عظیمی به کشور می زند. (مشرق14/5/91)</a:t>
            </a:r>
            <a:endParaRPr lang="fa-IR" sz="2100" b="1" dirty="0" smtClean="0">
              <a:cs typeface="B Mitra" pitchFamily="2" charset="-78"/>
            </a:endParaRPr>
          </a:p>
          <a:p>
            <a:pPr algn="justLow" rtl="1"/>
            <a:r>
              <a:rPr lang="fa-IR" sz="2100" dirty="0" smtClean="0">
                <a:cs typeface="B Mitra" pitchFamily="2" charset="-78"/>
              </a:rPr>
              <a:t>2. </a:t>
            </a:r>
            <a:r>
              <a:rPr lang="ar-SA" sz="2100" dirty="0" smtClean="0">
                <a:cs typeface="B Mitra" pitchFamily="2" charset="-78"/>
              </a:rPr>
              <a:t>جلوگیری از توزیع و در اختیار قرار گرفتن وسائل تنظیم خانواده یک کار عوامی است نه کار علمی. این یک کار انفعالی است نه کار منطقی. </a:t>
            </a:r>
            <a:endParaRPr lang="en-US" sz="2100" dirty="0" smtClean="0">
              <a:cs typeface="B Mitra" pitchFamily="2" charset="-78"/>
            </a:endParaRPr>
          </a:p>
          <a:p>
            <a:pPr algn="justLow" rtl="1"/>
            <a:r>
              <a:rPr lang="fa-IR" sz="2100" dirty="0" smtClean="0">
                <a:cs typeface="B Mitra" pitchFamily="2" charset="-78"/>
              </a:rPr>
              <a:t>3. </a:t>
            </a:r>
            <a:r>
              <a:rPr lang="ar-SA" sz="2100" dirty="0" smtClean="0">
                <a:cs typeface="B Mitra" pitchFamily="2" charset="-78"/>
              </a:rPr>
              <a:t>اگر مسوولان تصور می</a:t>
            </a:r>
            <a:r>
              <a:rPr lang="fa-IR" sz="2100" dirty="0" smtClean="0">
                <a:cs typeface="B Mitra" pitchFamily="2" charset="-78"/>
              </a:rPr>
              <a:t> </a:t>
            </a:r>
            <a:r>
              <a:rPr lang="ar-SA" sz="2100" dirty="0" smtClean="0">
                <a:cs typeface="B Mitra" pitchFamily="2" charset="-78"/>
              </a:rPr>
              <a:t>کنند قانون لغو شود ، تعداد نوزادان زیاد می</a:t>
            </a:r>
            <a:r>
              <a:rPr lang="fa-IR" sz="2100" dirty="0" smtClean="0">
                <a:cs typeface="B Mitra" pitchFamily="2" charset="-78"/>
              </a:rPr>
              <a:t> </a:t>
            </a:r>
            <a:r>
              <a:rPr lang="ar-SA" sz="2100" dirty="0" smtClean="0">
                <a:cs typeface="B Mitra" pitchFamily="2" charset="-78"/>
              </a:rPr>
              <a:t>شود، اشتباه می</a:t>
            </a:r>
            <a:r>
              <a:rPr lang="fa-IR" sz="2100" dirty="0" smtClean="0">
                <a:cs typeface="B Mitra" pitchFamily="2" charset="-78"/>
              </a:rPr>
              <a:t> </a:t>
            </a:r>
            <a:r>
              <a:rPr lang="ar-SA" sz="2100" dirty="0" smtClean="0">
                <a:cs typeface="B Mitra" pitchFamily="2" charset="-78"/>
              </a:rPr>
              <a:t>کنند و با لغو قوانین، یک نوزاد نیز بر جمعیت کشور اضافه نمی</a:t>
            </a:r>
            <a:r>
              <a:rPr lang="fa-IR" sz="2100" dirty="0" smtClean="0">
                <a:cs typeface="B Mitra" pitchFamily="2" charset="-78"/>
              </a:rPr>
              <a:t> </a:t>
            </a:r>
            <a:r>
              <a:rPr lang="ar-SA" sz="2100" dirty="0" smtClean="0">
                <a:cs typeface="B Mitra" pitchFamily="2" charset="-78"/>
              </a:rPr>
              <a:t>شود.عده</a:t>
            </a:r>
            <a:r>
              <a:rPr lang="fa-IR" sz="2100" dirty="0" smtClean="0">
                <a:cs typeface="B Mitra" pitchFamily="2" charset="-78"/>
              </a:rPr>
              <a:t> </a:t>
            </a:r>
            <a:r>
              <a:rPr lang="ar-SA" sz="2100" dirty="0" smtClean="0">
                <a:cs typeface="B Mitra" pitchFamily="2" charset="-78"/>
              </a:rPr>
              <a:t>ای تصمیم گرفتند که </a:t>
            </a:r>
            <a:r>
              <a:rPr lang="ar-SA" sz="2100" b="1" dirty="0" smtClean="0">
                <a:cs typeface="B Mitra" pitchFamily="2" charset="-78"/>
              </a:rPr>
              <a:t>بیایند و قانون تنظیم خانواده را لغو کنند و تصور کردند که این مسئله دستور آقا هم هست</a:t>
            </a:r>
            <a:r>
              <a:rPr lang="fa-IR" sz="2100" b="1" dirty="0" smtClean="0">
                <a:cs typeface="B Mitra" pitchFamily="2" charset="-78"/>
              </a:rPr>
              <a:t>. </a:t>
            </a:r>
            <a:r>
              <a:rPr lang="ar-SA" sz="2100" dirty="0" smtClean="0">
                <a:cs typeface="B Mitra" pitchFamily="2" charset="-78"/>
              </a:rPr>
              <a:t>(سایت بهار 11/5/91)</a:t>
            </a:r>
            <a:endParaRPr lang="fa-IR" sz="2100" dirty="0" smtClean="0">
              <a:cs typeface="B Mitra" pitchFamily="2" charset="-78"/>
            </a:endParaRPr>
          </a:p>
          <a:p>
            <a:pPr algn="ctr" rtl="1"/>
            <a:r>
              <a:rPr lang="fa-IR" sz="2100" dirty="0" smtClean="0">
                <a:cs typeface="B Mitra" pitchFamily="2" charset="-78"/>
              </a:rPr>
              <a:t>قابل توجه آنكه يكماه قبل از اين مصاحبه يعني تيرماه 91 رهبر معظم انقلاب با تأكيد به مسئولين فرمودند: </a:t>
            </a:r>
          </a:p>
          <a:p>
            <a:pPr algn="justLow" rtl="1"/>
            <a:r>
              <a:rPr lang="fa-IR" sz="2100" dirty="0" smtClean="0">
                <a:solidFill>
                  <a:srgbClr val="002060"/>
                </a:solidFill>
                <a:cs typeface="B Mitra" pitchFamily="2" charset="-78"/>
              </a:rPr>
              <a:t>«اول كاري كه مي‌كنيد </a:t>
            </a:r>
            <a:r>
              <a:rPr lang="fa-IR" sz="2100" b="1" dirty="0" smtClean="0">
                <a:solidFill>
                  <a:srgbClr val="002060"/>
                </a:solidFill>
                <a:cs typeface="B Mitra" pitchFamily="2" charset="-78"/>
              </a:rPr>
              <a:t>مسائل كنترلي را حذف كنيد</a:t>
            </a:r>
            <a:r>
              <a:rPr lang="fa-IR" sz="2100" dirty="0" smtClean="0">
                <a:solidFill>
                  <a:srgbClr val="002060"/>
                </a:solidFill>
                <a:cs typeface="B Mitra" pitchFamily="2" charset="-78"/>
              </a:rPr>
              <a:t>. اگر مسائل كنترلي </a:t>
            </a:r>
            <a:r>
              <a:rPr lang="fa-IR" sz="2100" b="1" dirty="0" smtClean="0">
                <a:solidFill>
                  <a:srgbClr val="002060"/>
                </a:solidFill>
                <a:cs typeface="B Mitra" pitchFamily="2" charset="-78"/>
              </a:rPr>
              <a:t>حذف و فرهنگ‌سازي </a:t>
            </a:r>
            <a:r>
              <a:rPr lang="fa-IR" sz="2100" dirty="0" smtClean="0">
                <a:solidFill>
                  <a:srgbClr val="002060"/>
                </a:solidFill>
                <a:cs typeface="B Mitra" pitchFamily="2" charset="-78"/>
              </a:rPr>
              <a:t>شود مشكل حل خواهد شد».</a:t>
            </a:r>
            <a:endParaRPr lang="en-US" sz="2100" dirty="0" smtClean="0">
              <a:solidFill>
                <a:srgbClr val="002060"/>
              </a:solidFill>
              <a:cs typeface="B Mitra" pitchFamily="2" charset="-78"/>
            </a:endParaRPr>
          </a:p>
          <a:p>
            <a:pPr algn="ctr" rtl="1"/>
            <a:endParaRPr lang="fa-IR" sz="2100" dirty="0" smtClean="0">
              <a:cs typeface="B Mitra" pitchFamily="2" charset="-78"/>
            </a:endParaRPr>
          </a:p>
          <a:p>
            <a:pPr algn="ctr" rtl="1"/>
            <a:endParaRPr lang="en-US" sz="2100" dirty="0" smtClean="0">
              <a:cs typeface="B Mitra" pitchFamily="2" charset="-78"/>
            </a:endParaRPr>
          </a:p>
          <a:p>
            <a:pPr marL="0" marR="0" lvl="0" indent="0" algn="ctr" defTabSz="914400" rtl="1" eaLnBrk="1" fontAlgn="auto" latinLnBrk="0" hangingPunct="1">
              <a:lnSpc>
                <a:spcPct val="100000"/>
              </a:lnSpc>
              <a:spcBef>
                <a:spcPts val="0"/>
              </a:spcBef>
              <a:spcAft>
                <a:spcPts val="0"/>
              </a:spcAft>
              <a:buClr>
                <a:schemeClr val="accent1"/>
              </a:buClr>
              <a:buSzPct val="80000"/>
              <a:buFont typeface="Wingdings 2"/>
              <a:buChar char=""/>
              <a:tabLst/>
              <a:defRPr/>
            </a:pPr>
            <a:endParaRPr lang="en-US" sz="2100" dirty="0" smtClean="0">
              <a:cs typeface="B Mitra" pitchFamily="2" charset="-7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35</a:t>
            </a:fld>
            <a:endParaRPr lang="en-US"/>
          </a:p>
        </p:txBody>
      </p:sp>
      <p:sp>
        <p:nvSpPr>
          <p:cNvPr id="5" name="Content Placeholder 2"/>
          <p:cNvSpPr txBox="1">
            <a:spLocks/>
          </p:cNvSpPr>
          <p:nvPr/>
        </p:nvSpPr>
        <p:spPr>
          <a:xfrm>
            <a:off x="1214414" y="285728"/>
            <a:ext cx="7643866" cy="6286544"/>
          </a:xfrm>
          <a:prstGeom prst="round2SameRect">
            <a:avLst>
              <a:gd name="adj1" fmla="val 24130"/>
              <a:gd name="adj2" fmla="val 0"/>
            </a:avLst>
          </a:prstGeom>
          <a:ln w="76200" cap="flat" cmpd="sng" algn="ctr">
            <a:solidFill>
              <a:schemeClr val="accent2"/>
            </a:solidFill>
            <a:prstDash val="solid"/>
          </a:ln>
        </p:spPr>
        <p:style>
          <a:lnRef idx="2">
            <a:schemeClr val="accent2"/>
          </a:lnRef>
          <a:fillRef idx="1">
            <a:schemeClr val="lt1"/>
          </a:fillRef>
          <a:effectRef idx="0">
            <a:schemeClr val="accent2"/>
          </a:effectRef>
          <a:fontRef idx="minor">
            <a:schemeClr val="dk1"/>
          </a:fontRef>
        </p:style>
        <p:txBody>
          <a:bodyPr>
            <a:noAutofit/>
          </a:bodyPr>
          <a:lstStyle/>
          <a:p>
            <a:pPr algn="justLow" rtl="1"/>
            <a:r>
              <a:rPr lang="fa-IR" sz="2200" dirty="0" smtClean="0">
                <a:cs typeface="B Mitra" pitchFamily="2" charset="-78"/>
              </a:rPr>
              <a:t>4. </a:t>
            </a:r>
            <a:r>
              <a:rPr lang="ar-SA" sz="2200" dirty="0" smtClean="0">
                <a:cs typeface="B Mitra" pitchFamily="2" charset="-78"/>
              </a:rPr>
              <a:t>خانواده</a:t>
            </a:r>
            <a:r>
              <a:rPr lang="fa-IR" sz="2200" dirty="0" smtClean="0">
                <a:cs typeface="B Mitra" pitchFamily="2" charset="-78"/>
              </a:rPr>
              <a:t>‌</a:t>
            </a:r>
            <a:r>
              <a:rPr lang="ar-SA" sz="2200" dirty="0" smtClean="0">
                <a:cs typeface="B Mitra" pitchFamily="2" charset="-78"/>
              </a:rPr>
              <a:t>ای که شرایط </a:t>
            </a:r>
            <a:r>
              <a:rPr lang="ar-SA" sz="2200" b="1" dirty="0" smtClean="0">
                <a:cs typeface="B Mitra" pitchFamily="2" charset="-78"/>
              </a:rPr>
              <a:t>اقتصادی و اجتماعی خوبی </a:t>
            </a:r>
            <a:r>
              <a:rPr lang="ar-SA" sz="2200" dirty="0" smtClean="0">
                <a:cs typeface="B Mitra" pitchFamily="2" charset="-78"/>
              </a:rPr>
              <a:t>ندارد، طبیعتاً نمی خواهد همین دو بچه را هم داشته باشد.</a:t>
            </a:r>
            <a:endParaRPr lang="fa-IR" sz="2200" dirty="0" smtClean="0">
              <a:cs typeface="B Mitra" pitchFamily="2" charset="-78"/>
            </a:endParaRPr>
          </a:p>
          <a:p>
            <a:pPr algn="justLow" rtl="1"/>
            <a:r>
              <a:rPr lang="fa-IR" sz="2200" dirty="0" smtClean="0">
                <a:cs typeface="B Mitra" pitchFamily="2" charset="-78"/>
              </a:rPr>
              <a:t>5. </a:t>
            </a:r>
            <a:r>
              <a:rPr lang="ar-YE" sz="2200" dirty="0" smtClean="0">
                <a:cs typeface="B Mitra" pitchFamily="2" charset="-78"/>
              </a:rPr>
              <a:t>کاهش جمعیت خیلی آسان است و افزایش آن مشکل است و ایجاد زیربناهای لازم را می</a:t>
            </a:r>
            <a:r>
              <a:rPr lang="fa-IR" sz="2200" dirty="0" smtClean="0">
                <a:cs typeface="B Mitra" pitchFamily="2" charset="-78"/>
              </a:rPr>
              <a:t> </a:t>
            </a:r>
            <a:r>
              <a:rPr lang="ar-YE" sz="2200" dirty="0" smtClean="0">
                <a:cs typeface="B Mitra" pitchFamily="2" charset="-78"/>
              </a:rPr>
              <a:t>طلبد. امکانات متعدد اقتصادی و رفاهی و آموزشی لازم است.</a:t>
            </a:r>
            <a:endParaRPr lang="en-US" sz="2200" dirty="0" smtClean="0">
              <a:cs typeface="B Mitra" pitchFamily="2" charset="-78"/>
            </a:endParaRPr>
          </a:p>
          <a:p>
            <a:pPr algn="justLow" rtl="1"/>
            <a:r>
              <a:rPr lang="fa-IR" sz="2200" dirty="0" smtClean="0">
                <a:cs typeface="B Mitra" pitchFamily="2" charset="-78"/>
              </a:rPr>
              <a:t>6. </a:t>
            </a:r>
            <a:r>
              <a:rPr lang="ar-SA" sz="2200" dirty="0" smtClean="0">
                <a:cs typeface="B Mitra" pitchFamily="2" charset="-78"/>
              </a:rPr>
              <a:t>در حال حاضر </a:t>
            </a:r>
            <a:r>
              <a:rPr lang="ar-SA" sz="2200" b="1" dirty="0" smtClean="0">
                <a:cs typeface="B Mitra" pitchFamily="2" charset="-78"/>
              </a:rPr>
              <a:t>افزایش جمعیت با دستور، شدنی</a:t>
            </a:r>
            <a:r>
              <a:rPr lang="ar-SA" sz="2200" dirty="0" smtClean="0">
                <a:cs typeface="B Mitra" pitchFamily="2" charset="-78"/>
              </a:rPr>
              <a:t> نیست. اگر آمدیم و صرفاً به پرداخت پول بسنده کردیم، هیچ انسان عاقل با سوادی با این پول‌های اندک، هوس بچه‌دار شدن نمی‌کند. </a:t>
            </a:r>
            <a:r>
              <a:rPr lang="ar-SA" sz="2200" b="1" dirty="0" smtClean="0">
                <a:cs typeface="B Mitra" pitchFamily="2" charset="-78"/>
              </a:rPr>
              <a:t>آنان که فقیرند و وضع اقتصادی بدی دارند. </a:t>
            </a:r>
            <a:r>
              <a:rPr lang="ar-SA" sz="2200" dirty="0" smtClean="0">
                <a:cs typeface="B Mitra" pitchFamily="2" charset="-78"/>
              </a:rPr>
              <a:t>آنها دریافت این پول‌ها را وسیله‌ای برای کسب خود تلقی خواهند كرد. </a:t>
            </a:r>
            <a:r>
              <a:rPr lang="ar-SA" sz="2200" b="1" dirty="0" smtClean="0">
                <a:cs typeface="B Mitra" pitchFamily="2" charset="-78"/>
              </a:rPr>
              <a:t>فرزندان این خانواده‌ها اغلب تحصیل نکرده‌اند، بیکارند و جرم و جنایت در آن بیشتر رخ می‌دهد. </a:t>
            </a:r>
            <a:endParaRPr lang="fa-IR" sz="2200" b="1" dirty="0" smtClean="0">
              <a:cs typeface="B Mitra" pitchFamily="2" charset="-78"/>
            </a:endParaRPr>
          </a:p>
          <a:p>
            <a:pPr algn="justLow" rtl="1">
              <a:buFont typeface="Arial" pitchFamily="34" charset="0"/>
              <a:buChar char="•"/>
            </a:pPr>
            <a:r>
              <a:rPr lang="fa-IR" sz="2200" dirty="0" smtClean="0">
                <a:cs typeface="B Mitra" pitchFamily="2" charset="-78"/>
              </a:rPr>
              <a:t> </a:t>
            </a:r>
            <a:r>
              <a:rPr lang="ar-SA" sz="2200" dirty="0" smtClean="0">
                <a:cs typeface="B Mitra" pitchFamily="2" charset="-78"/>
              </a:rPr>
              <a:t>باید خانواده، بهداشت و درمان مناسب، </a:t>
            </a:r>
            <a:r>
              <a:rPr lang="ar-SA" sz="2200" b="1" dirty="0" smtClean="0">
                <a:cs typeface="B Mitra" pitchFamily="2" charset="-78"/>
              </a:rPr>
              <a:t>آموزش مناسب، آموزش عالی مناسب، شغل مناسب و یک امنیت خاطر برای آینده</a:t>
            </a:r>
            <a:r>
              <a:rPr lang="fa-IR" sz="2200" b="1" dirty="0" smtClean="0">
                <a:cs typeface="B Mitra" pitchFamily="2" charset="-78"/>
              </a:rPr>
              <a:t> </a:t>
            </a:r>
            <a:r>
              <a:rPr lang="ar-SA" sz="2200" b="1" dirty="0" smtClean="0">
                <a:cs typeface="B Mitra" pitchFamily="2" charset="-78"/>
              </a:rPr>
              <a:t>اش </a:t>
            </a:r>
            <a:r>
              <a:rPr lang="ar-SA" sz="2200" dirty="0" smtClean="0">
                <a:cs typeface="B Mitra" pitchFamily="2" charset="-78"/>
              </a:rPr>
              <a:t>داشته باشد..</a:t>
            </a:r>
            <a:endParaRPr lang="en-US" sz="2200" dirty="0" smtClean="0">
              <a:cs typeface="B Mitra" pitchFamily="2" charset="-78"/>
            </a:endParaRPr>
          </a:p>
          <a:p>
            <a:pPr algn="justLow" rtl="1"/>
            <a:r>
              <a:rPr lang="ar-SA" sz="2200" dirty="0" smtClean="0">
                <a:cs typeface="B Mitra" pitchFamily="2" charset="-78"/>
              </a:rPr>
              <a:t>بايد جوان ما ببيند كه مهدها و </a:t>
            </a:r>
            <a:r>
              <a:rPr lang="ar-SA" sz="2200" b="1" dirty="0" smtClean="0">
                <a:cs typeface="B Mitra" pitchFamily="2" charset="-78"/>
              </a:rPr>
              <a:t>پيش</a:t>
            </a:r>
            <a:r>
              <a:rPr lang="fa-IR" sz="2200" b="1" dirty="0" smtClean="0">
                <a:cs typeface="B Mitra" pitchFamily="2" charset="-78"/>
              </a:rPr>
              <a:t> </a:t>
            </a:r>
            <a:r>
              <a:rPr lang="ar-SA" sz="2200" b="1" dirty="0" smtClean="0">
                <a:cs typeface="B Mitra" pitchFamily="2" charset="-78"/>
              </a:rPr>
              <a:t>دبستاني</a:t>
            </a:r>
            <a:r>
              <a:rPr lang="fa-IR" sz="2200" b="1" dirty="0" smtClean="0">
                <a:cs typeface="B Mitra" pitchFamily="2" charset="-78"/>
              </a:rPr>
              <a:t> </a:t>
            </a:r>
            <a:r>
              <a:rPr lang="ar-SA" sz="2200" b="1" dirty="0" smtClean="0">
                <a:cs typeface="B Mitra" pitchFamily="2" charset="-78"/>
              </a:rPr>
              <a:t>ها، </a:t>
            </a:r>
            <a:r>
              <a:rPr lang="ar-SA" sz="2200" dirty="0" smtClean="0">
                <a:cs typeface="B Mitra" pitchFamily="2" charset="-78"/>
              </a:rPr>
              <a:t>وضعيت </a:t>
            </a:r>
            <a:r>
              <a:rPr lang="ar-SA" sz="2200" b="1" dirty="0" smtClean="0">
                <a:cs typeface="B Mitra" pitchFamily="2" charset="-78"/>
              </a:rPr>
              <a:t>آموزش </a:t>
            </a:r>
            <a:r>
              <a:rPr lang="ar-SA" sz="2200" dirty="0" smtClean="0">
                <a:cs typeface="B Mitra" pitchFamily="2" charset="-78"/>
              </a:rPr>
              <a:t>و رفاهي و همه چيز دارد درست مي</a:t>
            </a:r>
            <a:r>
              <a:rPr lang="fa-IR" sz="2200" dirty="0" smtClean="0">
                <a:cs typeface="B Mitra" pitchFamily="2" charset="-78"/>
              </a:rPr>
              <a:t> </a:t>
            </a:r>
            <a:r>
              <a:rPr lang="ar-SA" sz="2200" dirty="0" smtClean="0">
                <a:cs typeface="B Mitra" pitchFamily="2" charset="-78"/>
              </a:rPr>
              <a:t>شود.</a:t>
            </a:r>
            <a:endParaRPr lang="fa-IR" sz="2200" dirty="0" smtClean="0">
              <a:cs typeface="B Mitra" pitchFamily="2" charset="-78"/>
            </a:endParaRPr>
          </a:p>
          <a:p>
            <a:pPr algn="justLow" rtl="1"/>
            <a:r>
              <a:rPr lang="fa-IR" sz="2200" dirty="0" smtClean="0">
                <a:cs typeface="B Mitra" pitchFamily="2" charset="-78"/>
              </a:rPr>
              <a:t>7. </a:t>
            </a:r>
            <a:r>
              <a:rPr lang="ar-SA" sz="2200" dirty="0" smtClean="0">
                <a:cs typeface="B Mitra" pitchFamily="2" charset="-78"/>
              </a:rPr>
              <a:t>بعید می</a:t>
            </a:r>
            <a:r>
              <a:rPr lang="fa-IR" sz="2200" dirty="0" smtClean="0">
                <a:cs typeface="B Mitra" pitchFamily="2" charset="-78"/>
              </a:rPr>
              <a:t> </a:t>
            </a:r>
            <a:r>
              <a:rPr lang="ar-SA" sz="2200" dirty="0" smtClean="0">
                <a:cs typeface="B Mitra" pitchFamily="2" charset="-78"/>
              </a:rPr>
              <a:t>دانم که کسی در وزارت بهداشت بگوید ما توانایی ارائه خدمات بهداشتی به </a:t>
            </a:r>
            <a:r>
              <a:rPr lang="ar-SA" sz="2200" b="1" dirty="0" smtClean="0">
                <a:cs typeface="B Mitra" pitchFamily="2" charset="-78"/>
              </a:rPr>
              <a:t>150 میلیون نفر </a:t>
            </a:r>
            <a:r>
              <a:rPr lang="ar-SA" sz="2200" dirty="0" smtClean="0">
                <a:cs typeface="B Mitra" pitchFamily="2" charset="-78"/>
              </a:rPr>
              <a:t>را داشته باشیم،اگر این وزارتخانه </a:t>
            </a:r>
            <a:r>
              <a:rPr lang="ar-SA" sz="2200" b="1" dirty="0" smtClean="0">
                <a:cs typeface="B Mitra" pitchFamily="2" charset="-78"/>
              </a:rPr>
              <a:t>توانایی دارد باید به همین 75 میلیون </a:t>
            </a:r>
            <a:r>
              <a:rPr lang="ar-SA" sz="2200" dirty="0" smtClean="0">
                <a:cs typeface="B Mitra" pitchFamily="2" charset="-78"/>
              </a:rPr>
              <a:t>نفر موجود خدمت رسانی کند. </a:t>
            </a:r>
            <a:endParaRPr lang="en-US" sz="2200" dirty="0" smtClean="0">
              <a:cs typeface="B Mitra" pitchFamily="2" charset="-78"/>
            </a:endParaRPr>
          </a:p>
          <a:p>
            <a:pPr algn="justLow" rtl="1"/>
            <a:endParaRPr lang="fa-IR" sz="2200" dirty="0" smtClean="0">
              <a:cs typeface="B Mitra" pitchFamily="2" charset="-78"/>
            </a:endParaRPr>
          </a:p>
          <a:p>
            <a:pPr algn="justLow" rtl="1"/>
            <a:endParaRPr lang="en-US" sz="2200" dirty="0" smtClean="0">
              <a:cs typeface="B Mitra" pitchFamily="2" charset="-7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214314"/>
            <a:ext cx="7712394" cy="6143644"/>
          </a:xfrm>
        </p:spPr>
        <p:style>
          <a:lnRef idx="2">
            <a:schemeClr val="accent2"/>
          </a:lnRef>
          <a:fillRef idx="1">
            <a:schemeClr val="lt1"/>
          </a:fillRef>
          <a:effectRef idx="0">
            <a:schemeClr val="accent2"/>
          </a:effectRef>
          <a:fontRef idx="minor">
            <a:schemeClr val="dk1"/>
          </a:fontRef>
        </p:style>
        <p:txBody>
          <a:bodyPr>
            <a:noAutofit/>
          </a:bodyPr>
          <a:lstStyle/>
          <a:p>
            <a:pPr algn="ctr" rtl="1"/>
            <a:r>
              <a:rPr lang="fa-IR" sz="3000" dirty="0" smtClean="0">
                <a:solidFill>
                  <a:schemeClr val="tx1"/>
                </a:solidFill>
                <a:cs typeface="B Titr" pitchFamily="2" charset="-78"/>
              </a:rPr>
              <a:t>طرح جامع جمعيت و تعالي خانواده </a:t>
            </a:r>
            <a:r>
              <a:rPr lang="fa-IR" sz="2300" dirty="0" smtClean="0">
                <a:cs typeface="B Mitra" pitchFamily="2" charset="-78"/>
              </a:rPr>
              <a:t/>
            </a:r>
            <a:br>
              <a:rPr lang="fa-IR" sz="2300" dirty="0" smtClean="0">
                <a:cs typeface="B Mitra" pitchFamily="2" charset="-78"/>
              </a:rPr>
            </a:br>
            <a:r>
              <a:rPr lang="fa-IR" sz="2300" dirty="0" smtClean="0">
                <a:cs typeface="B Mitra" pitchFamily="2" charset="-78"/>
              </a:rPr>
              <a:t/>
            </a:r>
            <a:br>
              <a:rPr lang="fa-IR" sz="2300" dirty="0" smtClean="0">
                <a:cs typeface="B Mitra" pitchFamily="2" charset="-78"/>
              </a:rPr>
            </a:br>
            <a:r>
              <a:rPr lang="fa-IR" sz="2300" dirty="0" smtClean="0">
                <a:cs typeface="B Mitra" pitchFamily="2" charset="-78"/>
              </a:rPr>
              <a:t>در سال 91 بعد از ابلاغ رياست جمهوري و به دنبال فرمايشات مكرر مقام معظم رهبري طرح جمعيت و تعالي خانواده در مجلس شوراي اسلامي در دستور كار كميسيون ها قرار گرفت.</a:t>
            </a:r>
            <a:br>
              <a:rPr lang="fa-IR" sz="2300" dirty="0" smtClean="0">
                <a:cs typeface="B Mitra" pitchFamily="2" charset="-78"/>
              </a:rPr>
            </a:br>
            <a:r>
              <a:rPr lang="fa-IR" sz="2300" dirty="0" smtClean="0">
                <a:cs typeface="B Mitra" pitchFamily="2" charset="-78"/>
              </a:rPr>
              <a:t>مقام معظم رهبري در ماه رمضان سال بعد (92) اعلام نارضايتي خود را از اين طرح ابراز كردند. به همين دليل اين طرح با مشكلات زيادي كه داشت به كميسيون فرهنگي مجلس سپرده شد و كارگروه مشترك مجلس و شوراي عالي انقلاب فرهنگي تشكيل شد.</a:t>
            </a:r>
            <a:br>
              <a:rPr lang="fa-IR" sz="2300" dirty="0" smtClean="0">
                <a:cs typeface="B Mitra" pitchFamily="2" charset="-78"/>
              </a:rPr>
            </a:br>
            <a:r>
              <a:rPr lang="fa-IR" sz="2300" dirty="0" smtClean="0">
                <a:cs typeface="B Mitra" pitchFamily="2" charset="-78"/>
              </a:rPr>
              <a:t>در شوراي عالي انقلاب فرهنگي، طي جلسات كارشناسي مكرر و با حضور افراد زبده جمعيت شناس، جامعه‌شناس، روانشناس و اعضاي مجلس و كارشناسان دبيرخانه شوراي عالي انقلاب فرهنگي طرح اصلاح كه تحت عنوان طرح جامع جمعيت و تعالي خانواده به مجلس بازگردانده شد.</a:t>
            </a:r>
            <a:br>
              <a:rPr lang="fa-IR" sz="2300" dirty="0" smtClean="0">
                <a:cs typeface="B Mitra" pitchFamily="2" charset="-78"/>
              </a:rPr>
            </a:br>
            <a:r>
              <a:rPr lang="fa-IR" sz="2300" dirty="0" smtClean="0">
                <a:cs typeface="B Mitra" pitchFamily="2" charset="-78"/>
              </a:rPr>
              <a:t>اين طرح در كميسيون فرهنگي مجدداً با كارشناسي برخي از كارشناسان مركز پژوهش‌هاي مجلس و برخي اعضاي كميسيون بهداشت تا حدودي زيادي به وضع سابق خود برگشت يعني باز هم </a:t>
            </a:r>
            <a:r>
              <a:rPr lang="fa-IR" sz="2300" b="1" dirty="0" smtClean="0">
                <a:cs typeface="B Mitra" pitchFamily="2" charset="-78"/>
              </a:rPr>
              <a:t>تداوم كنترل جمعيت </a:t>
            </a:r>
            <a:r>
              <a:rPr lang="fa-IR" sz="2300" dirty="0" smtClean="0">
                <a:cs typeface="B Mitra" pitchFamily="2" charset="-78"/>
              </a:rPr>
              <a:t>با نام</a:t>
            </a:r>
            <a:r>
              <a:rPr lang="fa-IR" sz="2300" b="1" dirty="0" smtClean="0">
                <a:cs typeface="B Mitra" pitchFamily="2" charset="-78"/>
              </a:rPr>
              <a:t> بهداشت باروري </a:t>
            </a:r>
            <a:r>
              <a:rPr lang="fa-IR" sz="2300" dirty="0" smtClean="0">
                <a:cs typeface="B Mitra" pitchFamily="2" charset="-78"/>
              </a:rPr>
              <a:t>و استيلاي سبك زندگي سكولار غربي و اجراي </a:t>
            </a:r>
            <a:r>
              <a:rPr lang="fa-IR" sz="2300" b="1" dirty="0" smtClean="0">
                <a:cs typeface="B Mitra" pitchFamily="2" charset="-78"/>
              </a:rPr>
              <a:t>برنامه‌هاي يونيسف </a:t>
            </a:r>
            <a:r>
              <a:rPr lang="fa-IR" sz="2300" dirty="0" smtClean="0">
                <a:cs typeface="B Mitra" pitchFamily="2" charset="-78"/>
              </a:rPr>
              <a:t>در آن وارد شد</a:t>
            </a:r>
            <a:r>
              <a:rPr lang="fa-IR" sz="2000" dirty="0" smtClean="0">
                <a:cs typeface="B Mitra" pitchFamily="2" charset="-78"/>
              </a:rPr>
              <a:t>.</a:t>
            </a:r>
            <a:endParaRPr lang="en-US" sz="2000" dirty="0">
              <a:cs typeface="B Mitra" pitchFamily="2" charset="-78"/>
            </a:endParaRPr>
          </a:p>
        </p:txBody>
      </p:sp>
      <p:sp>
        <p:nvSpPr>
          <p:cNvPr id="5" name="Slide Number Placeholder 4"/>
          <p:cNvSpPr>
            <a:spLocks noGrp="1"/>
          </p:cNvSpPr>
          <p:nvPr>
            <p:ph type="sldNum" sz="quarter" idx="12"/>
          </p:nvPr>
        </p:nvSpPr>
        <p:spPr/>
        <p:txBody>
          <a:bodyPr/>
          <a:lstStyle/>
          <a:p>
            <a:fld id="{A08E8C43-68F8-4728-90F2-738ACDDF4809}" type="slidenum">
              <a:rPr lang="en-US" smtClean="0"/>
              <a:pPr/>
              <a:t>36</a:t>
            </a:fld>
            <a:endParaRPr lang="en-US"/>
          </a:p>
        </p:txBody>
      </p:sp>
      <p:sp>
        <p:nvSpPr>
          <p:cNvPr id="6" name="TextBox 5">
            <a:hlinkClick r:id="rId2" action="ppaction://hlinkfile"/>
          </p:cNvPr>
          <p:cNvSpPr txBox="1"/>
          <p:nvPr/>
        </p:nvSpPr>
        <p:spPr>
          <a:xfrm>
            <a:off x="1214414" y="5929330"/>
            <a:ext cx="5286412" cy="338554"/>
          </a:xfrm>
          <a:prstGeom prst="rect">
            <a:avLst/>
          </a:prstGeom>
          <a:noFill/>
        </p:spPr>
        <p:txBody>
          <a:bodyPr wrap="square" rtlCol="0">
            <a:spAutoFit/>
          </a:bodyPr>
          <a:lstStyle/>
          <a:p>
            <a:pPr algn="r" rtl="1"/>
            <a:r>
              <a:rPr lang="fa-IR" sz="1600" b="1" dirty="0" smtClean="0">
                <a:hlinkClick r:id="rId2" action="ppaction://hlinkfile"/>
              </a:rPr>
              <a:t>جهت دسترسي به «نقد طرح جامع جمعيت و تعالي خانواده» كليك كنيد</a:t>
            </a:r>
            <a:endParaRPr lang="en-US" sz="1600" b="1" dirty="0">
              <a:hlinkClick r:id="rId2" action="ppaction://hlinkfile"/>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37</a:t>
            </a:fld>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4500562" y="0"/>
            <a:ext cx="4643438" cy="685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0" y="0"/>
            <a:ext cx="451333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38</a:t>
            </a:fld>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4572000" y="0"/>
            <a:ext cx="4572000" cy="6858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0"/>
            <a:ext cx="478777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39</a:t>
            </a:fld>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4857752" y="0"/>
            <a:ext cx="4286248" cy="6858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0" y="0"/>
            <a:ext cx="477359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1538" y="285728"/>
            <a:ext cx="7862150" cy="6286544"/>
          </a:xfrm>
        </p:spPr>
        <p:style>
          <a:lnRef idx="2">
            <a:schemeClr val="accent1"/>
          </a:lnRef>
          <a:fillRef idx="1">
            <a:schemeClr val="lt1"/>
          </a:fillRef>
          <a:effectRef idx="0">
            <a:schemeClr val="accent1"/>
          </a:effectRef>
          <a:fontRef idx="minor">
            <a:schemeClr val="dk1"/>
          </a:fontRef>
        </p:style>
        <p:txBody>
          <a:bodyPr>
            <a:noAutofit/>
          </a:bodyPr>
          <a:lstStyle/>
          <a:p>
            <a:pPr algn="justLow" rtl="1">
              <a:buNone/>
            </a:pPr>
            <a:r>
              <a:rPr lang="en-US" sz="2300" dirty="0" smtClean="0">
                <a:cs typeface="B Mitra" pitchFamily="2" charset="-78"/>
              </a:rPr>
              <a:t>	</a:t>
            </a:r>
            <a:r>
              <a:rPr lang="fa-IR" sz="2300" dirty="0" smtClean="0">
                <a:cs typeface="B Mitra" pitchFamily="2" charset="-78"/>
              </a:rPr>
              <a:t>1- ارتقاء پويايي، بالندگي و جواني جمعيّت با افزايش نرخ باروري به بيش از سطح جانشيني.</a:t>
            </a:r>
            <a:endParaRPr lang="en-US" sz="2300" dirty="0" smtClean="0">
              <a:cs typeface="B Mitra" pitchFamily="2" charset="-78"/>
            </a:endParaRPr>
          </a:p>
          <a:p>
            <a:pPr algn="justLow" rtl="1">
              <a:buNone/>
            </a:pPr>
            <a:r>
              <a:rPr lang="en-US" sz="2300" dirty="0" smtClean="0">
                <a:cs typeface="B Mitra" pitchFamily="2" charset="-78"/>
              </a:rPr>
              <a:t>	</a:t>
            </a:r>
            <a:r>
              <a:rPr lang="fa-IR" sz="2300" dirty="0" smtClean="0">
                <a:cs typeface="B Mitra" pitchFamily="2" charset="-78"/>
              </a:rPr>
              <a:t>2- رفع موانع ازدواج، تسهيل و ترويج تشكيل خانواده و افزايش فرزند، كاهش سن ازدواج و حمايت از زوج‌هاي جوان و توانمندسازي آنان در تأمين هزينه‌هاي زندگي و تربيت نسل صالح و كارآمد.</a:t>
            </a:r>
            <a:endParaRPr lang="en-US" sz="2300" dirty="0" smtClean="0">
              <a:cs typeface="B Mitra" pitchFamily="2" charset="-78"/>
            </a:endParaRPr>
          </a:p>
          <a:p>
            <a:pPr algn="justLow" rtl="1">
              <a:buNone/>
            </a:pPr>
            <a:r>
              <a:rPr lang="en-US" sz="2300" dirty="0" smtClean="0">
                <a:cs typeface="B Mitra" pitchFamily="2" charset="-78"/>
              </a:rPr>
              <a:t>	</a:t>
            </a:r>
            <a:r>
              <a:rPr lang="fa-IR" sz="2300" dirty="0" smtClean="0">
                <a:cs typeface="B Mitra" pitchFamily="2" charset="-78"/>
              </a:rPr>
              <a:t>3- اختصاص تسهيلات مناسب براي مادران بويژه در دوره بارداري و شيردهي و پوشش بيمه‌اي هزينه‌هاي زايمان و درمان ناباروري مردان و زنان و تقويت نهادها و مؤسسات حمايتي ذي‌ربط.</a:t>
            </a:r>
            <a:endParaRPr lang="en-US" sz="2300" dirty="0" smtClean="0">
              <a:cs typeface="B Mitra" pitchFamily="2" charset="-78"/>
            </a:endParaRPr>
          </a:p>
          <a:p>
            <a:pPr algn="justLow" rtl="1">
              <a:buNone/>
            </a:pPr>
            <a:r>
              <a:rPr lang="en-US" sz="2300" dirty="0" smtClean="0">
                <a:cs typeface="B Mitra" pitchFamily="2" charset="-78"/>
              </a:rPr>
              <a:t>	</a:t>
            </a:r>
            <a:r>
              <a:rPr lang="fa-IR" sz="2300" dirty="0" smtClean="0">
                <a:cs typeface="B Mitra" pitchFamily="2" charset="-78"/>
              </a:rPr>
              <a:t>4- تحكيم بنيان و پايداري خانواده با اصلاح و تكميل آموزش‌هاي عمومي در باره اصالت كانون خانواده و فرزند پروري و با تأكيد بر آموزش‌ مهارت‌هاي زندگي و ارتباطي و ارائه خدمات مشاوره‌اي بر مبناي فرهنگ و ارزش‌هاي اسلامي- ايراني و توسعه و تقويت نظام تأمين اجتماعي، خدمات بهداشتي و درماني و مراقبت‌هاي پزشكي در جهت سلامت باروري و فرزندآوري.</a:t>
            </a:r>
            <a:endParaRPr lang="en-US" sz="2300" dirty="0" smtClean="0">
              <a:cs typeface="B Mitra" pitchFamily="2" charset="-78"/>
            </a:endParaRPr>
          </a:p>
          <a:p>
            <a:pPr algn="justLow" rtl="1">
              <a:buNone/>
            </a:pPr>
            <a:r>
              <a:rPr lang="en-US" sz="2300" dirty="0" smtClean="0">
                <a:cs typeface="B Mitra" pitchFamily="2" charset="-78"/>
              </a:rPr>
              <a:t>	</a:t>
            </a:r>
            <a:r>
              <a:rPr lang="fa-IR" sz="2300" dirty="0" smtClean="0">
                <a:cs typeface="B Mitra" pitchFamily="2" charset="-78"/>
              </a:rPr>
              <a:t>5- ترويج و نهادينه‌سازي سبك زندگي اسلامي- ايراني و مقابله با ابعاد نامطلوب سبك زندگي غربي.</a:t>
            </a:r>
            <a:endParaRPr lang="en-US" sz="2300" dirty="0" smtClean="0">
              <a:cs typeface="B Mitra" pitchFamily="2" charset="-78"/>
            </a:endParaRPr>
          </a:p>
          <a:p>
            <a:pPr algn="justLow" rtl="1">
              <a:buNone/>
            </a:pPr>
            <a:r>
              <a:rPr lang="fa-IR" sz="2300" dirty="0" smtClean="0">
                <a:cs typeface="B Mitra" pitchFamily="2" charset="-78"/>
              </a:rPr>
              <a:t>	6- ارتقاء اميد به زندگي، تأمين سلامت و تغذيه سالم جمعيّت و پيشگيري از آسيب‌هاي اجتماعي، بويژه اعتياد، سوانح، آلودگي‌هاي زيست محيطي و بيماري‌ها.</a:t>
            </a:r>
            <a:endParaRPr lang="en-US" sz="2300" dirty="0" smtClean="0">
              <a:cs typeface="B Mitra" pitchFamily="2" charset="-78"/>
            </a:endParaRPr>
          </a:p>
          <a:p>
            <a:pPr algn="justLow" rtl="1">
              <a:buNone/>
            </a:pPr>
            <a:r>
              <a:rPr lang="fa-IR" sz="2300" dirty="0" smtClean="0">
                <a:cs typeface="B Mitra" pitchFamily="2" charset="-78"/>
              </a:rPr>
              <a:t/>
            </a:r>
            <a:br>
              <a:rPr lang="fa-IR" sz="2300" dirty="0" smtClean="0">
                <a:cs typeface="B Mitra" pitchFamily="2" charset="-78"/>
              </a:rPr>
            </a:br>
            <a:endParaRPr lang="fa-IR" sz="2300" dirty="0" smtClean="0">
              <a:cs typeface="B Mitra" pitchFamily="2" charset="-78"/>
            </a:endParaRPr>
          </a:p>
          <a:p>
            <a:pPr algn="justLow" rtl="1"/>
            <a:endParaRPr lang="fa-IR" sz="2300" dirty="0" smtClean="0">
              <a:cs typeface="B Mitra" pitchFamily="2" charset="-78"/>
            </a:endParaRPr>
          </a:p>
          <a:p>
            <a:pPr algn="justLow" rtl="1"/>
            <a:endParaRPr lang="fa-IR" sz="2300" dirty="0" smtClean="0">
              <a:cs typeface="B Mitra" pitchFamily="2" charset="-78"/>
            </a:endParaRPr>
          </a:p>
          <a:p>
            <a:pPr algn="justLow" rtl="1"/>
            <a:endParaRPr lang="en-US" sz="23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40</a:t>
            </a:fld>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4643438" y="0"/>
            <a:ext cx="4500562" cy="6858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 y="0"/>
            <a:ext cx="457200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41</a:t>
            </a:fld>
            <a:endParaRPr lang="en-US"/>
          </a:p>
        </p:txBody>
      </p:sp>
      <p:pic>
        <p:nvPicPr>
          <p:cNvPr id="5122" name="Picture 2"/>
          <p:cNvPicPr>
            <a:picLocks noGrp="1" noChangeAspect="1" noChangeArrowheads="1"/>
          </p:cNvPicPr>
          <p:nvPr>
            <p:ph idx="1"/>
          </p:nvPr>
        </p:nvPicPr>
        <p:blipFill>
          <a:blip r:embed="rId2"/>
          <a:srcRect/>
          <a:stretch>
            <a:fillRect/>
          </a:stretch>
        </p:blipFill>
        <p:spPr bwMode="auto">
          <a:xfrm>
            <a:off x="4857751" y="0"/>
            <a:ext cx="4286249" cy="68580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0" y="0"/>
            <a:ext cx="4794584" cy="68580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42</a:t>
            </a:fld>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4572000" y="0"/>
            <a:ext cx="4572000" cy="68580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1" y="0"/>
            <a:ext cx="4547135" cy="6857999"/>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43</a:t>
            </a:fld>
            <a:endParaRPr lang="en-US"/>
          </a:p>
        </p:txBody>
      </p:sp>
      <p:pic>
        <p:nvPicPr>
          <p:cNvPr id="7170" name="Picture 2"/>
          <p:cNvPicPr>
            <a:picLocks noGrp="1" noChangeAspect="1" noChangeArrowheads="1"/>
          </p:cNvPicPr>
          <p:nvPr>
            <p:ph idx="1"/>
          </p:nvPr>
        </p:nvPicPr>
        <p:blipFill>
          <a:blip r:embed="rId2"/>
          <a:srcRect/>
          <a:stretch>
            <a:fillRect/>
          </a:stretch>
        </p:blipFill>
        <p:spPr bwMode="auto">
          <a:xfrm>
            <a:off x="4786313" y="0"/>
            <a:ext cx="4357687" cy="664371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0" y="0"/>
            <a:ext cx="4734832" cy="68580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44</a:t>
            </a:fld>
            <a:endParaRPr lang="en-US"/>
          </a:p>
        </p:txBody>
      </p:sp>
      <p:pic>
        <p:nvPicPr>
          <p:cNvPr id="8194" name="Picture 2"/>
          <p:cNvPicPr>
            <a:picLocks noGrp="1" noChangeAspect="1" noChangeArrowheads="1"/>
          </p:cNvPicPr>
          <p:nvPr>
            <p:ph idx="1"/>
          </p:nvPr>
        </p:nvPicPr>
        <p:blipFill>
          <a:blip r:embed="rId2"/>
          <a:srcRect/>
          <a:stretch>
            <a:fillRect/>
          </a:stretch>
        </p:blipFill>
        <p:spPr bwMode="auto">
          <a:xfrm>
            <a:off x="4786314" y="0"/>
            <a:ext cx="4357686" cy="68580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1" y="0"/>
            <a:ext cx="4786314" cy="6857999"/>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45</a:t>
            </a:fld>
            <a:endParaRPr lang="en-US"/>
          </a:p>
        </p:txBody>
      </p:sp>
      <p:pic>
        <p:nvPicPr>
          <p:cNvPr id="9218" name="Picture 2"/>
          <p:cNvPicPr>
            <a:picLocks noGrp="1" noChangeAspect="1" noChangeArrowheads="1"/>
          </p:cNvPicPr>
          <p:nvPr>
            <p:ph idx="1"/>
          </p:nvPr>
        </p:nvPicPr>
        <p:blipFill>
          <a:blip r:embed="rId2"/>
          <a:srcRect/>
          <a:stretch>
            <a:fillRect/>
          </a:stretch>
        </p:blipFill>
        <p:spPr bwMode="auto">
          <a:xfrm>
            <a:off x="4429123" y="0"/>
            <a:ext cx="4714877" cy="68580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0" y="0"/>
            <a:ext cx="4429124" cy="68580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46</a:t>
            </a:fld>
            <a:endParaRPr lang="en-US"/>
          </a:p>
        </p:txBody>
      </p:sp>
      <p:pic>
        <p:nvPicPr>
          <p:cNvPr id="10242" name="Picture 2"/>
          <p:cNvPicPr>
            <a:picLocks noGrp="1" noChangeAspect="1" noChangeArrowheads="1"/>
          </p:cNvPicPr>
          <p:nvPr>
            <p:ph idx="1"/>
          </p:nvPr>
        </p:nvPicPr>
        <p:blipFill>
          <a:blip r:embed="rId2"/>
          <a:srcRect/>
          <a:stretch>
            <a:fillRect/>
          </a:stretch>
        </p:blipFill>
        <p:spPr bwMode="auto">
          <a:xfrm>
            <a:off x="4929190" y="0"/>
            <a:ext cx="4214810" cy="68580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0" y="0"/>
            <a:ext cx="4955610" cy="68580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47</a:t>
            </a:fld>
            <a:endParaRPr lang="en-US"/>
          </a:p>
        </p:txBody>
      </p:sp>
      <p:pic>
        <p:nvPicPr>
          <p:cNvPr id="11266" name="Picture 2"/>
          <p:cNvPicPr>
            <a:picLocks noGrp="1" noChangeAspect="1" noChangeArrowheads="1"/>
          </p:cNvPicPr>
          <p:nvPr>
            <p:ph idx="1"/>
          </p:nvPr>
        </p:nvPicPr>
        <p:blipFill>
          <a:blip r:embed="rId2"/>
          <a:srcRect/>
          <a:stretch>
            <a:fillRect/>
          </a:stretch>
        </p:blipFill>
        <p:spPr bwMode="auto">
          <a:xfrm>
            <a:off x="4786314" y="0"/>
            <a:ext cx="4357686" cy="68580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0" y="0"/>
            <a:ext cx="4793602" cy="68580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48</a:t>
            </a:fld>
            <a:endParaRPr lang="en-US"/>
          </a:p>
        </p:txBody>
      </p:sp>
      <p:pic>
        <p:nvPicPr>
          <p:cNvPr id="12290" name="Picture 2"/>
          <p:cNvPicPr>
            <a:picLocks noGrp="1" noChangeAspect="1" noChangeArrowheads="1"/>
          </p:cNvPicPr>
          <p:nvPr>
            <p:ph idx="1"/>
          </p:nvPr>
        </p:nvPicPr>
        <p:blipFill>
          <a:blip r:embed="rId2"/>
          <a:srcRect/>
          <a:stretch>
            <a:fillRect/>
          </a:stretch>
        </p:blipFill>
        <p:spPr bwMode="auto">
          <a:xfrm>
            <a:off x="2857488" y="0"/>
            <a:ext cx="4429124" cy="68580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49</a:t>
            </a:fld>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32" y="22958"/>
            <a:ext cx="9145857" cy="68350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2976" y="71414"/>
            <a:ext cx="7862150" cy="6715172"/>
          </a:xfrm>
        </p:spPr>
        <p:style>
          <a:lnRef idx="2">
            <a:schemeClr val="accent1"/>
          </a:lnRef>
          <a:fillRef idx="1">
            <a:schemeClr val="lt1"/>
          </a:fillRef>
          <a:effectRef idx="0">
            <a:schemeClr val="accent1"/>
          </a:effectRef>
          <a:fontRef idx="minor">
            <a:schemeClr val="dk1"/>
          </a:fontRef>
        </p:style>
        <p:txBody>
          <a:bodyPr>
            <a:noAutofit/>
          </a:bodyPr>
          <a:lstStyle/>
          <a:p>
            <a:pPr algn="justLow" rtl="1">
              <a:buNone/>
            </a:pPr>
            <a:r>
              <a:rPr lang="en-US" sz="2100" dirty="0" smtClean="0">
                <a:cs typeface="B Mitra" pitchFamily="2" charset="-78"/>
              </a:rPr>
              <a:t>	</a:t>
            </a:r>
            <a:r>
              <a:rPr lang="fa-IR" sz="2100" dirty="0" smtClean="0">
                <a:cs typeface="B Mitra" pitchFamily="2" charset="-78"/>
              </a:rPr>
              <a:t>7- فرهنگ سازي براي احترام و تكريم سالمندان و ايجاد شرايط لازم براي تأمين سلامت و نگهداري آنان در خانواده و پيش‌بيني ساز و كار لازم براي بهره‌مندي از تجارب و توانمندي‌هاي سالمندان در عرصه‌هاي مناسب.</a:t>
            </a:r>
            <a:endParaRPr lang="en-US" sz="2100" dirty="0" smtClean="0">
              <a:cs typeface="B Mitra" pitchFamily="2" charset="-78"/>
            </a:endParaRPr>
          </a:p>
          <a:p>
            <a:pPr algn="justLow" rtl="1">
              <a:buNone/>
            </a:pPr>
            <a:r>
              <a:rPr lang="en-US" sz="2100" dirty="0" smtClean="0">
                <a:cs typeface="B Mitra" pitchFamily="2" charset="-78"/>
              </a:rPr>
              <a:t>	</a:t>
            </a:r>
            <a:r>
              <a:rPr lang="fa-IR" sz="2100" dirty="0" smtClean="0">
                <a:cs typeface="B Mitra" pitchFamily="2" charset="-78"/>
              </a:rPr>
              <a:t>8- توانمندسازي جمعيّت در سن كار با فرهنگ سازي و اصلاح، تقويت و سازگار كردن نظامات تربيتي و آموزش‌هاي عمومي، كارآفريني، فني ـ حرفه‌اي و تخصصي با نيازهاي جامعه و استعدادها و علايق آنان در جهت ايجاد اشتغال مؤثر و مولّد.</a:t>
            </a:r>
            <a:endParaRPr lang="en-US" sz="2100" dirty="0" smtClean="0">
              <a:cs typeface="B Mitra" pitchFamily="2" charset="-78"/>
            </a:endParaRPr>
          </a:p>
          <a:p>
            <a:pPr algn="justLow" rtl="1">
              <a:buNone/>
            </a:pPr>
            <a:r>
              <a:rPr lang="en-US" sz="2100" dirty="0" smtClean="0">
                <a:cs typeface="B Mitra" pitchFamily="2" charset="-78"/>
              </a:rPr>
              <a:t>	</a:t>
            </a:r>
            <a:r>
              <a:rPr lang="fa-IR" sz="2100" dirty="0" smtClean="0">
                <a:cs typeface="B Mitra" pitchFamily="2" charset="-78"/>
              </a:rPr>
              <a:t>9- باز توزيع فضايي و جغرافيايي جمعيّت، متناسب با ظرفيت زيستي با تأكيد بر تأمين آب با هدف توزيع متعادل و كاهش فشار جمعيّتي.</a:t>
            </a:r>
            <a:endParaRPr lang="en-US" sz="2100" dirty="0" smtClean="0">
              <a:cs typeface="B Mitra" pitchFamily="2" charset="-78"/>
            </a:endParaRPr>
          </a:p>
          <a:p>
            <a:pPr algn="justLow" rtl="1">
              <a:buNone/>
            </a:pPr>
            <a:r>
              <a:rPr lang="en-US" sz="2100" dirty="0" smtClean="0">
                <a:cs typeface="B Mitra" pitchFamily="2" charset="-78"/>
              </a:rPr>
              <a:t>	</a:t>
            </a:r>
            <a:r>
              <a:rPr lang="fa-IR" sz="2100" dirty="0" smtClean="0">
                <a:cs typeface="B Mitra" pitchFamily="2" charset="-78"/>
              </a:rPr>
              <a:t>10- حفظ و جذب جمعيّت در روستاها و مناطق مرزي و كم تراكم و ايجاد مراكز جديد جمعيّتي بويژه در جزاير و سواحل خليج فارس و درياي عمان از طريق توسعه شبكه‌هاي زيربنايي، حمايت و تشويق سرمايه‌گذاري و ايجاد فضاي كسب و كار با درآمد كافي.</a:t>
            </a:r>
            <a:endParaRPr lang="en-US" sz="2100" dirty="0" smtClean="0">
              <a:cs typeface="B Mitra" pitchFamily="2" charset="-78"/>
            </a:endParaRPr>
          </a:p>
          <a:p>
            <a:pPr algn="justLow" rtl="1">
              <a:buNone/>
            </a:pPr>
            <a:r>
              <a:rPr lang="en-US" sz="2100" dirty="0" smtClean="0">
                <a:cs typeface="B Mitra" pitchFamily="2" charset="-78"/>
              </a:rPr>
              <a:t>	</a:t>
            </a:r>
            <a:r>
              <a:rPr lang="fa-IR" sz="2100" dirty="0" smtClean="0">
                <a:cs typeface="B Mitra" pitchFamily="2" charset="-78"/>
              </a:rPr>
              <a:t>11- مديريت مهاجرت به داخل و خارج هماهنگ با سياست‌هاي كلي جمعيّت با تدوين و اجراي ساز و كارهاي مناسب. </a:t>
            </a:r>
            <a:endParaRPr lang="en-US" sz="2100" dirty="0" smtClean="0">
              <a:cs typeface="B Mitra" pitchFamily="2" charset="-78"/>
            </a:endParaRPr>
          </a:p>
          <a:p>
            <a:pPr algn="justLow" rtl="1">
              <a:buNone/>
            </a:pPr>
            <a:r>
              <a:rPr lang="en-US" sz="2100" dirty="0" smtClean="0">
                <a:cs typeface="B Mitra" pitchFamily="2" charset="-78"/>
              </a:rPr>
              <a:t>	</a:t>
            </a:r>
            <a:r>
              <a:rPr lang="fa-IR" sz="2100" dirty="0" smtClean="0">
                <a:cs typeface="B Mitra" pitchFamily="2" charset="-78"/>
              </a:rPr>
              <a:t>12- تشويق ايرانيان خارج از كشور براي حضور و سرمايه گذاري، و بهره‌گيري از ظرفيت‌ها و توانايي‌هاي آنان.</a:t>
            </a:r>
            <a:endParaRPr lang="en-US" sz="2100" dirty="0" smtClean="0">
              <a:cs typeface="B Mitra" pitchFamily="2" charset="-78"/>
            </a:endParaRPr>
          </a:p>
          <a:p>
            <a:pPr algn="justLow" rtl="1">
              <a:buNone/>
            </a:pPr>
            <a:r>
              <a:rPr lang="en-US" sz="2100" dirty="0" smtClean="0">
                <a:cs typeface="B Mitra" pitchFamily="2" charset="-78"/>
              </a:rPr>
              <a:t>	</a:t>
            </a:r>
            <a:r>
              <a:rPr lang="fa-IR" sz="2100" dirty="0" smtClean="0">
                <a:cs typeface="B Mitra" pitchFamily="2" charset="-78"/>
              </a:rPr>
              <a:t>13- تقويت مؤلفه‌هاي هويت‌بخش ملي (ايراني، اسلامي، انقلابي) و ارتقاء وفاق و همگرايي اجتماعي در پهنه سرزميني بويژه در ميان مرزنشينان ؛ و ايرانيان خارج از كشور.</a:t>
            </a:r>
            <a:endParaRPr lang="en-US" sz="2100" dirty="0" smtClean="0">
              <a:cs typeface="B Mitra" pitchFamily="2" charset="-78"/>
            </a:endParaRPr>
          </a:p>
          <a:p>
            <a:pPr algn="justLow" rtl="1">
              <a:buNone/>
            </a:pPr>
            <a:r>
              <a:rPr lang="en-US" sz="2100" dirty="0" smtClean="0">
                <a:cs typeface="B Mitra" pitchFamily="2" charset="-78"/>
              </a:rPr>
              <a:t>	</a:t>
            </a:r>
            <a:r>
              <a:rPr lang="fa-IR" sz="2100" dirty="0" smtClean="0">
                <a:cs typeface="B Mitra" pitchFamily="2" charset="-78"/>
              </a:rPr>
              <a:t>14- رصد مستمر سياست‌هاي جمعيّتي در ابعاد كمّي و كيفي با ايجاد ساز و كار مناسب و تدوين شاخص‌هاي بومي توسعه انساني و انجام پژوهش‌هاي جمعيّتي و توسعه انساني.</a:t>
            </a:r>
            <a:endParaRPr lang="en-US" sz="2100" dirty="0"/>
          </a:p>
        </p:txBody>
      </p:sp>
      <p:sp>
        <p:nvSpPr>
          <p:cNvPr id="4" name="Slide Number Placeholder 3"/>
          <p:cNvSpPr>
            <a:spLocks noGrp="1"/>
          </p:cNvSpPr>
          <p:nvPr>
            <p:ph type="sldNum" sz="quarter" idx="12"/>
          </p:nvPr>
        </p:nvSpPr>
        <p:spPr/>
        <p:txBody>
          <a:bodyPr/>
          <a:lstStyle/>
          <a:p>
            <a:fld id="{A08E8C43-68F8-4728-90F2-738ACDDF4809}"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50</a:t>
            </a:fld>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0" y="0"/>
            <a:ext cx="9144000" cy="7000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51</a:t>
            </a:fld>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27307" y="0"/>
            <a:ext cx="911669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52</a:t>
            </a:fld>
            <a:endParaRPr lang="en-US"/>
          </a:p>
        </p:txBody>
      </p:sp>
      <p:pic>
        <p:nvPicPr>
          <p:cNvPr id="5122" name="Picture 2"/>
          <p:cNvPicPr>
            <a:picLocks noGrp="1" noChangeAspect="1" noChangeArrowheads="1"/>
          </p:cNvPicPr>
          <p:nvPr>
            <p:ph idx="1"/>
          </p:nvPr>
        </p:nvPicPr>
        <p:blipFill>
          <a:blip r:embed="rId2"/>
          <a:srcRect/>
          <a:stretch>
            <a:fillRect/>
          </a:stretch>
        </p:blipFill>
        <p:spPr bwMode="auto">
          <a:xfrm>
            <a:off x="-70339" y="0"/>
            <a:ext cx="921433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53</a:t>
            </a:fld>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0" y="-1"/>
            <a:ext cx="9144000" cy="70166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54</a:t>
            </a:fld>
            <a:endParaRPr lang="en-US"/>
          </a:p>
        </p:txBody>
      </p:sp>
      <p:pic>
        <p:nvPicPr>
          <p:cNvPr id="7170" name="Picture 2"/>
          <p:cNvPicPr>
            <a:picLocks noGrp="1" noChangeAspect="1" noChangeArrowheads="1"/>
          </p:cNvPicPr>
          <p:nvPr>
            <p:ph idx="1"/>
          </p:nvPr>
        </p:nvPicPr>
        <p:blipFill>
          <a:blip r:embed="rId2"/>
          <a:srcRect/>
          <a:stretch>
            <a:fillRect/>
          </a:stretch>
        </p:blipFill>
        <p:spPr bwMode="auto">
          <a:xfrm>
            <a:off x="1" y="0"/>
            <a:ext cx="9144000" cy="69340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55</a:t>
            </a:fld>
            <a:endParaRPr lang="en-US"/>
          </a:p>
        </p:txBody>
      </p:sp>
      <p:pic>
        <p:nvPicPr>
          <p:cNvPr id="8194" name="Picture 2"/>
          <p:cNvPicPr>
            <a:picLocks noGrp="1" noChangeAspect="1" noChangeArrowheads="1"/>
          </p:cNvPicPr>
          <p:nvPr>
            <p:ph idx="1"/>
          </p:nvPr>
        </p:nvPicPr>
        <p:blipFill>
          <a:blip r:embed="rId2"/>
          <a:srcRect/>
          <a:stretch>
            <a:fillRect/>
          </a:stretch>
        </p:blipFill>
        <p:spPr bwMode="auto">
          <a:xfrm>
            <a:off x="1" y="0"/>
            <a:ext cx="9144000" cy="70482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56</a:t>
            </a:fld>
            <a:endParaRPr lang="en-US"/>
          </a:p>
        </p:txBody>
      </p:sp>
      <p:pic>
        <p:nvPicPr>
          <p:cNvPr id="9218" name="Picture 2"/>
          <p:cNvPicPr>
            <a:picLocks noGrp="1" noChangeAspect="1" noChangeArrowheads="1"/>
          </p:cNvPicPr>
          <p:nvPr>
            <p:ph idx="1"/>
          </p:nvPr>
        </p:nvPicPr>
        <p:blipFill>
          <a:blip r:embed="rId2"/>
          <a:srcRect/>
          <a:stretch>
            <a:fillRect/>
          </a:stretch>
        </p:blipFill>
        <p:spPr bwMode="auto">
          <a:xfrm>
            <a:off x="0" y="0"/>
            <a:ext cx="9144000" cy="68958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57</a:t>
            </a:fld>
            <a:endParaRPr lang="en-US"/>
          </a:p>
        </p:txBody>
      </p:sp>
      <p:pic>
        <p:nvPicPr>
          <p:cNvPr id="10242" name="Picture 2"/>
          <p:cNvPicPr>
            <a:picLocks noGrp="1" noChangeAspect="1" noChangeArrowheads="1"/>
          </p:cNvPicPr>
          <p:nvPr>
            <p:ph idx="1"/>
          </p:nvPr>
        </p:nvPicPr>
        <p:blipFill>
          <a:blip r:embed="rId2"/>
          <a:srcRect/>
          <a:stretch>
            <a:fillRect/>
          </a:stretch>
        </p:blipFill>
        <p:spPr bwMode="auto">
          <a:xfrm>
            <a:off x="1" y="0"/>
            <a:ext cx="9144000" cy="69657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58</a:t>
            </a:fld>
            <a:endParaRPr lang="en-US"/>
          </a:p>
        </p:txBody>
      </p:sp>
      <p:pic>
        <p:nvPicPr>
          <p:cNvPr id="11266" name="Picture 2"/>
          <p:cNvPicPr>
            <a:picLocks noGrp="1" noChangeAspect="1" noChangeArrowheads="1"/>
          </p:cNvPicPr>
          <p:nvPr>
            <p:ph idx="1"/>
          </p:nvPr>
        </p:nvPicPr>
        <p:blipFill>
          <a:blip r:embed="rId2"/>
          <a:srcRect/>
          <a:stretch>
            <a:fillRect/>
          </a:stretch>
        </p:blipFill>
        <p:spPr bwMode="auto">
          <a:xfrm>
            <a:off x="0" y="0"/>
            <a:ext cx="9144000" cy="68958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59</a:t>
            </a:fld>
            <a:endParaRPr lang="en-US"/>
          </a:p>
        </p:txBody>
      </p:sp>
      <p:pic>
        <p:nvPicPr>
          <p:cNvPr id="12290" name="Picture 2"/>
          <p:cNvPicPr>
            <a:picLocks noGrp="1" noChangeAspect="1" noChangeArrowheads="1"/>
          </p:cNvPicPr>
          <p:nvPr>
            <p:ph idx="1"/>
          </p:nvPr>
        </p:nvPicPr>
        <p:blipFill>
          <a:blip r:embed="rId2"/>
          <a:srcRect/>
          <a:stretch>
            <a:fillRect/>
          </a:stretch>
        </p:blipFill>
        <p:spPr bwMode="auto">
          <a:xfrm>
            <a:off x="0" y="-1"/>
            <a:ext cx="914400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6</a:t>
            </a:fld>
            <a:endParaRPr lang="en-US"/>
          </a:p>
        </p:txBody>
      </p:sp>
      <p:sp>
        <p:nvSpPr>
          <p:cNvPr id="1025" name="Rectangle 1"/>
          <p:cNvSpPr>
            <a:spLocks noChangeArrowheads="1"/>
          </p:cNvSpPr>
          <p:nvPr/>
        </p:nvSpPr>
        <p:spPr bwMode="auto">
          <a:xfrm>
            <a:off x="2000232" y="357166"/>
            <a:ext cx="5740675" cy="52322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accent1"/>
                </a:solidFill>
                <a:effectLst/>
                <a:latin typeface="Calibri" pitchFamily="34" charset="0"/>
                <a:ea typeface="Calibri" pitchFamily="34" charset="0"/>
                <a:cs typeface="B Titr" pitchFamily="2" charset="-78"/>
              </a:rPr>
              <a:t>نظرات علما در رابطه با طرح افزایش جمعیت</a:t>
            </a:r>
            <a:endParaRPr kumimoji="0" lang="fa-IR" sz="2800" b="0" i="0" u="none" strike="noStrike" cap="none" normalizeH="0" baseline="0" dirty="0" smtClean="0">
              <a:ln>
                <a:noFill/>
              </a:ln>
              <a:solidFill>
                <a:schemeClr val="accent1"/>
              </a:solidFill>
              <a:effectLst/>
              <a:latin typeface="Arial" pitchFamily="34" charset="0"/>
              <a:cs typeface="Arial" pitchFamily="34" charset="0"/>
            </a:endParaRPr>
          </a:p>
        </p:txBody>
      </p:sp>
      <p:graphicFrame>
        <p:nvGraphicFramePr>
          <p:cNvPr id="6" name="Table 5"/>
          <p:cNvGraphicFramePr>
            <a:graphicFrameLocks noGrp="1"/>
          </p:cNvGraphicFramePr>
          <p:nvPr/>
        </p:nvGraphicFramePr>
        <p:xfrm>
          <a:off x="1285852" y="1214422"/>
          <a:ext cx="7643867" cy="5293073"/>
        </p:xfrm>
        <a:graphic>
          <a:graphicData uri="http://schemas.openxmlformats.org/drawingml/2006/table">
            <a:tbl>
              <a:tblPr rtl="1"/>
              <a:tblGrid>
                <a:gridCol w="465144"/>
                <a:gridCol w="2375833"/>
                <a:gridCol w="2401445"/>
                <a:gridCol w="2401445"/>
              </a:tblGrid>
              <a:tr h="313124">
                <a:tc>
                  <a:txBody>
                    <a:bodyPr/>
                    <a:lstStyle/>
                    <a:p>
                      <a:pPr algn="ctr" rtl="1">
                        <a:lnSpc>
                          <a:spcPct val="110000"/>
                        </a:lnSpc>
                        <a:spcAft>
                          <a:spcPts val="0"/>
                        </a:spcAft>
                      </a:pPr>
                      <a:r>
                        <a:rPr lang="ar-SA" sz="1500" b="1" dirty="0">
                          <a:latin typeface="Calibri"/>
                          <a:ea typeface="Calibri"/>
                          <a:cs typeface="B Nazanin"/>
                        </a:rPr>
                        <a:t>ردیف</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rtl="1">
                        <a:lnSpc>
                          <a:spcPct val="110000"/>
                        </a:lnSpc>
                        <a:spcAft>
                          <a:spcPts val="0"/>
                        </a:spcAft>
                      </a:pPr>
                      <a:r>
                        <a:rPr lang="ar-SA" sz="1500" b="1" dirty="0">
                          <a:latin typeface="Calibri"/>
                          <a:ea typeface="Calibri"/>
                          <a:cs typeface="B Nazanin"/>
                        </a:rPr>
                        <a:t>سوال</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rtl="1">
                        <a:lnSpc>
                          <a:spcPct val="115000"/>
                        </a:lnSpc>
                        <a:spcAft>
                          <a:spcPts val="0"/>
                        </a:spcAft>
                      </a:pPr>
                      <a:r>
                        <a:rPr lang="fa-IR" sz="1500" b="1" dirty="0">
                          <a:latin typeface="Calibri"/>
                          <a:ea typeface="Calibri"/>
                          <a:cs typeface="B Nazanin"/>
                        </a:rPr>
                        <a:t>نام علما</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rtl="1">
                        <a:lnSpc>
                          <a:spcPct val="115000"/>
                        </a:lnSpc>
                        <a:spcAft>
                          <a:spcPts val="0"/>
                        </a:spcAft>
                      </a:pPr>
                      <a:r>
                        <a:rPr lang="fa-IR" sz="1500" b="1" dirty="0">
                          <a:latin typeface="Calibri"/>
                          <a:ea typeface="Calibri"/>
                          <a:cs typeface="B Nazanin"/>
                        </a:rPr>
                        <a:t>پاسخ علما</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773739">
                <a:tc rowSpan="3">
                  <a:txBody>
                    <a:bodyPr/>
                    <a:lstStyle/>
                    <a:p>
                      <a:pPr algn="just" rtl="1">
                        <a:lnSpc>
                          <a:spcPct val="110000"/>
                        </a:lnSpc>
                        <a:spcAft>
                          <a:spcPts val="0"/>
                        </a:spcAft>
                      </a:pPr>
                      <a:endParaRPr lang="ar-SA" sz="1500" dirty="0">
                        <a:latin typeface="Calibri"/>
                        <a:ea typeface="Calibri"/>
                        <a:cs typeface="B Mitra"/>
                      </a:endParaRPr>
                    </a:p>
                    <a:p>
                      <a:pPr algn="just" rtl="1">
                        <a:lnSpc>
                          <a:spcPct val="110000"/>
                        </a:lnSpc>
                        <a:spcAft>
                          <a:spcPts val="0"/>
                        </a:spcAft>
                      </a:pPr>
                      <a:r>
                        <a:rPr lang="ar-SA" sz="1500" b="1" dirty="0">
                          <a:latin typeface="Calibri"/>
                          <a:ea typeface="Calibri"/>
                          <a:cs typeface="B Mitra"/>
                        </a:rPr>
                        <a:t>1</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rtl="1">
                        <a:lnSpc>
                          <a:spcPct val="110000"/>
                        </a:lnSpc>
                        <a:spcAft>
                          <a:spcPts val="0"/>
                        </a:spcAft>
                      </a:pPr>
                      <a:endParaRPr lang="ar-SA" sz="1500" dirty="0">
                        <a:latin typeface="Calibri"/>
                        <a:ea typeface="Calibri"/>
                        <a:cs typeface="B Mitra"/>
                      </a:endParaRPr>
                    </a:p>
                    <a:p>
                      <a:pPr algn="r" rtl="1">
                        <a:lnSpc>
                          <a:spcPct val="110000"/>
                        </a:lnSpc>
                        <a:spcAft>
                          <a:spcPts val="0"/>
                        </a:spcAft>
                      </a:pPr>
                      <a:r>
                        <a:rPr lang="ar-SA" sz="1500" b="1" dirty="0">
                          <a:latin typeface="Calibri"/>
                          <a:ea typeface="Calibri"/>
                          <a:cs typeface="B Mitra"/>
                        </a:rPr>
                        <a:t>آیا ادامه سیاستهای قبلی (کنترلی) جایز است؟</a:t>
                      </a:r>
                      <a:endParaRPr lang="en-US" sz="1500" dirty="0">
                        <a:latin typeface="Calibri"/>
                        <a:ea typeface="Calibri"/>
                        <a:cs typeface="Arial"/>
                      </a:endParaRPr>
                    </a:p>
                    <a:p>
                      <a:pPr algn="r" rtl="1">
                        <a:lnSpc>
                          <a:spcPct val="115000"/>
                        </a:lnSpc>
                        <a:spcAft>
                          <a:spcPts val="0"/>
                        </a:spcAft>
                      </a:pPr>
                      <a:r>
                        <a:rPr lang="ar-SA" sz="1500" b="1" dirty="0">
                          <a:latin typeface="Calibri"/>
                          <a:ea typeface="Calibri"/>
                          <a:cs typeface="B Mitra"/>
                        </a:rPr>
                        <a:t>تعلل و تأخير در انجام اقدامات اصلاحي چه حكمي دارد؟</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ar-SA" sz="1500" dirty="0">
                          <a:latin typeface="IranNastaliq"/>
                          <a:ea typeface="Calibri"/>
                          <a:cs typeface="B Nazanin"/>
                        </a:rPr>
                        <a:t>آیت‌الله‌العظمی </a:t>
                      </a:r>
                      <a:r>
                        <a:rPr lang="ar-SA" sz="1500" b="1" dirty="0">
                          <a:latin typeface="IranNastaliq"/>
                          <a:ea typeface="Calibri"/>
                          <a:cs typeface="B Nazanin"/>
                        </a:rPr>
                        <a:t>مکارم‌شیرازی</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80000"/>
                        </a:lnSpc>
                        <a:spcAft>
                          <a:spcPts val="0"/>
                        </a:spcAft>
                      </a:pPr>
                      <a:r>
                        <a:rPr lang="ar-SA" sz="1500">
                          <a:latin typeface="Calibri"/>
                          <a:ea typeface="Calibri"/>
                          <a:cs typeface="B Nazanin"/>
                        </a:rPr>
                        <a:t>1. ادامه سیاست قبلی </a:t>
                      </a:r>
                      <a:r>
                        <a:rPr lang="ar-SA" sz="1500" b="1">
                          <a:latin typeface="Calibri"/>
                          <a:ea typeface="Calibri"/>
                          <a:cs typeface="B Nazanin"/>
                        </a:rPr>
                        <a:t>شرعاً جایز نیست</a:t>
                      </a:r>
                      <a:r>
                        <a:rPr lang="ar-SA" sz="1500">
                          <a:latin typeface="Calibri"/>
                          <a:ea typeface="Calibri"/>
                          <a:cs typeface="B Nazanin"/>
                        </a:rPr>
                        <a:t>.</a:t>
                      </a:r>
                      <a:endParaRPr lang="en-US" sz="1500">
                        <a:latin typeface="Calibri"/>
                        <a:ea typeface="Calibri"/>
                        <a:cs typeface="Arial"/>
                      </a:endParaRPr>
                    </a:p>
                    <a:p>
                      <a:pPr algn="r" rtl="1">
                        <a:lnSpc>
                          <a:spcPct val="115000"/>
                        </a:lnSpc>
                        <a:spcAft>
                          <a:spcPts val="0"/>
                        </a:spcAft>
                      </a:pPr>
                      <a:r>
                        <a:rPr lang="ar-SA" sz="1500">
                          <a:latin typeface="Calibri"/>
                          <a:ea typeface="Calibri"/>
                          <a:cs typeface="B Nazanin"/>
                        </a:rPr>
                        <a:t>2. باید پرسنل وزرات بهداشت از آن خودداری کنند</a:t>
                      </a:r>
                      <a:endParaRPr lang="en-US" sz="150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6093">
                <a:tc vMerge="1">
                  <a:txBody>
                    <a:bodyPr/>
                    <a:lstStyle/>
                    <a:p>
                      <a:endParaRPr lang="en-US"/>
                    </a:p>
                  </a:txBody>
                  <a:tcPr/>
                </a:tc>
                <a:tc vMerge="1">
                  <a:txBody>
                    <a:bodyPr/>
                    <a:lstStyle/>
                    <a:p>
                      <a:endParaRPr lang="en-US"/>
                    </a:p>
                  </a:txBody>
                  <a:tcPr/>
                </a:tc>
                <a:tc>
                  <a:txBody>
                    <a:bodyPr/>
                    <a:lstStyle/>
                    <a:p>
                      <a:pPr algn="r" rtl="1">
                        <a:lnSpc>
                          <a:spcPct val="115000"/>
                        </a:lnSpc>
                        <a:spcAft>
                          <a:spcPts val="0"/>
                        </a:spcAft>
                      </a:pPr>
                      <a:r>
                        <a:rPr lang="ar-SA" sz="1500" dirty="0">
                          <a:latin typeface="IranNastaliq"/>
                          <a:ea typeface="Calibri"/>
                          <a:cs typeface="B Nazanin"/>
                        </a:rPr>
                        <a:t>آیت‌الله‌العظمی </a:t>
                      </a:r>
                      <a:r>
                        <a:rPr lang="ar-SA" sz="1500" b="1" dirty="0">
                          <a:latin typeface="IranNastaliq"/>
                          <a:ea typeface="Calibri"/>
                          <a:cs typeface="B Nazanin"/>
                        </a:rPr>
                        <a:t>نوری‌ همدانی</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80000"/>
                        </a:lnSpc>
                        <a:spcAft>
                          <a:spcPts val="0"/>
                        </a:spcAft>
                      </a:pPr>
                      <a:r>
                        <a:rPr lang="ar-SA" sz="1500" dirty="0">
                          <a:latin typeface="Calibri"/>
                          <a:ea typeface="Calibri"/>
                          <a:cs typeface="B Mitra"/>
                        </a:rPr>
                        <a:t>1</a:t>
                      </a:r>
                      <a:r>
                        <a:rPr lang="ar-SA" sz="1500" dirty="0">
                          <a:latin typeface="Calibri"/>
                          <a:ea typeface="Calibri"/>
                          <a:cs typeface="B Nazanin"/>
                        </a:rPr>
                        <a:t>. در فرض سوال </a:t>
                      </a:r>
                      <a:r>
                        <a:rPr lang="ar-SA" sz="1500" b="1" dirty="0">
                          <a:latin typeface="Calibri"/>
                          <a:ea typeface="Calibri"/>
                          <a:cs typeface="B Nazanin"/>
                        </a:rPr>
                        <a:t>تعلل و تاخیر جایز نیست.</a:t>
                      </a:r>
                      <a:endParaRPr lang="en-US" sz="1500" dirty="0">
                        <a:latin typeface="Calibri"/>
                        <a:ea typeface="Calibri"/>
                        <a:cs typeface="Arial"/>
                      </a:endParaRPr>
                    </a:p>
                    <a:p>
                      <a:pPr algn="just" rtl="1">
                        <a:lnSpc>
                          <a:spcPct val="80000"/>
                        </a:lnSpc>
                        <a:spcAft>
                          <a:spcPts val="0"/>
                        </a:spcAft>
                      </a:pPr>
                      <a:r>
                        <a:rPr lang="ar-SA" sz="1500" dirty="0">
                          <a:latin typeface="Calibri"/>
                          <a:ea typeface="Calibri"/>
                          <a:cs typeface="B Nazanin"/>
                        </a:rPr>
                        <a:t>2. لازم است که یک تصمیم همگانی صورت بگیرد و اطاعت از مقام‌ معظم رهبری واجب است. 1</a:t>
                      </a:r>
                      <a:r>
                        <a:rPr lang="en-US" sz="1500" dirty="0">
                          <a:latin typeface="Calibri"/>
                          <a:ea typeface="Calibri"/>
                          <a:cs typeface="B Nazanin"/>
                        </a:rPr>
                        <a:t>.</a:t>
                      </a:r>
                      <a:r>
                        <a:rPr lang="ar-SA" sz="1500" dirty="0">
                          <a:latin typeface="Calibri"/>
                          <a:ea typeface="Calibri"/>
                          <a:cs typeface="B Nazanin"/>
                        </a:rPr>
                        <a:t> کمک‌های حکومت اسلامی در راه </a:t>
                      </a:r>
                      <a:r>
                        <a:rPr lang="ar-SA" sz="1500" b="1" dirty="0">
                          <a:latin typeface="Calibri"/>
                          <a:ea typeface="Calibri"/>
                          <a:cs typeface="B Nazanin"/>
                        </a:rPr>
                        <a:t>ایجاد کار و اشتغال برای جوانان و حل موضوع مسکن</a:t>
                      </a:r>
                      <a:r>
                        <a:rPr lang="ar-SA" sz="1500" dirty="0">
                          <a:latin typeface="Calibri"/>
                          <a:ea typeface="Calibri"/>
                          <a:cs typeface="B Nazanin"/>
                        </a:rPr>
                        <a:t> و تامین احتیاجات 2. </a:t>
                      </a:r>
                      <a:r>
                        <a:rPr lang="ar-SA" sz="1500" b="1" dirty="0">
                          <a:latin typeface="Calibri"/>
                          <a:ea typeface="Calibri"/>
                          <a:cs typeface="B Nazanin"/>
                        </a:rPr>
                        <a:t>فرهنگ سازی نسبت به مردم</a:t>
                      </a:r>
                      <a:r>
                        <a:rPr lang="ar-SA" sz="1500" dirty="0">
                          <a:latin typeface="Calibri"/>
                          <a:ea typeface="Calibri"/>
                          <a:cs typeface="B Nazanin"/>
                        </a:rPr>
                        <a:t> برای تسهیلات امر ازدواج و حذف تشریفات و تقلیل مهریه 3. </a:t>
                      </a:r>
                      <a:r>
                        <a:rPr lang="ar-SA" sz="1500" b="1" dirty="0">
                          <a:latin typeface="Calibri"/>
                          <a:ea typeface="Calibri"/>
                          <a:cs typeface="B Nazanin"/>
                        </a:rPr>
                        <a:t>ترغیب به تولید نسل و اعطای مزایا</a:t>
                      </a:r>
                      <a:r>
                        <a:rPr lang="ar-SA" sz="1500" dirty="0">
                          <a:latin typeface="Calibri"/>
                          <a:ea typeface="Calibri"/>
                          <a:cs typeface="B Nazanin"/>
                        </a:rPr>
                        <a:t> برای فرزندهایی که بوجود می آید با اولویت‌هایی در تعداد.</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2316">
                <a:tc vMerge="1">
                  <a:txBody>
                    <a:bodyPr/>
                    <a:lstStyle/>
                    <a:p>
                      <a:endParaRPr lang="en-US"/>
                    </a:p>
                  </a:txBody>
                  <a:tcPr/>
                </a:tc>
                <a:tc vMerge="1">
                  <a:txBody>
                    <a:bodyPr/>
                    <a:lstStyle/>
                    <a:p>
                      <a:endParaRPr lang="en-US"/>
                    </a:p>
                  </a:txBody>
                  <a:tcPr/>
                </a:tc>
                <a:tc>
                  <a:txBody>
                    <a:bodyPr/>
                    <a:lstStyle/>
                    <a:p>
                      <a:pPr algn="r" rtl="1">
                        <a:lnSpc>
                          <a:spcPct val="115000"/>
                        </a:lnSpc>
                        <a:spcAft>
                          <a:spcPts val="0"/>
                        </a:spcAft>
                      </a:pPr>
                      <a:r>
                        <a:rPr lang="ar-SA" sz="1500" dirty="0">
                          <a:latin typeface="IranNastaliq"/>
                          <a:ea typeface="Calibri"/>
                          <a:cs typeface="B Nazanin"/>
                        </a:rPr>
                        <a:t>آیت الله </a:t>
                      </a:r>
                      <a:r>
                        <a:rPr lang="ar-SA" sz="1500" b="1" dirty="0">
                          <a:latin typeface="IranNastaliq"/>
                          <a:ea typeface="Calibri"/>
                          <a:cs typeface="B Nazanin"/>
                        </a:rPr>
                        <a:t>العظمی علوی گرگانی</a:t>
                      </a:r>
                      <a:r>
                        <a:rPr lang="ar-SA" sz="1500" dirty="0">
                          <a:latin typeface="Calibri"/>
                          <a:ea typeface="Calibri"/>
                          <a:cs typeface="B Nazanin"/>
                        </a:rPr>
                        <a:t> </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80000"/>
                        </a:lnSpc>
                        <a:spcAft>
                          <a:spcPts val="0"/>
                        </a:spcAft>
                      </a:pPr>
                      <a:r>
                        <a:rPr lang="ar-SA" sz="1500" dirty="0">
                          <a:latin typeface="Calibri"/>
                          <a:ea typeface="Calibri"/>
                          <a:cs typeface="B Mitra"/>
                        </a:rPr>
                        <a:t>1</a:t>
                      </a:r>
                      <a:r>
                        <a:rPr lang="ar-SA" sz="1500" dirty="0">
                          <a:latin typeface="Calibri"/>
                          <a:ea typeface="Calibri"/>
                          <a:cs typeface="B Nazanin"/>
                        </a:rPr>
                        <a:t>. لازم است که تمامی افرادی که در این زمینه کمترین فعالیتی دارند نسبت به وظائف خویش در جهت تشویق و ترغیب مردم و مراجعین آنها به کثرت جمعیت اقدام نمایند.</a:t>
                      </a:r>
                      <a:endParaRPr lang="en-US" sz="1500" dirty="0">
                        <a:latin typeface="Calibri"/>
                        <a:ea typeface="Calibri"/>
                        <a:cs typeface="Arial"/>
                      </a:endParaRPr>
                    </a:p>
                    <a:p>
                      <a:pPr algn="just" rtl="1">
                        <a:lnSpc>
                          <a:spcPct val="80000"/>
                        </a:lnSpc>
                        <a:spcAft>
                          <a:spcPts val="0"/>
                        </a:spcAft>
                      </a:pPr>
                      <a:r>
                        <a:rPr lang="ar-SA" sz="1500" dirty="0">
                          <a:latin typeface="Calibri"/>
                          <a:ea typeface="Calibri"/>
                          <a:cs typeface="B Nazanin"/>
                        </a:rPr>
                        <a:t>2. </a:t>
                      </a:r>
                      <a:r>
                        <a:rPr lang="ar-SA" sz="1500" b="1" dirty="0">
                          <a:latin typeface="Calibri"/>
                          <a:ea typeface="Calibri"/>
                          <a:cs typeface="B Nazanin"/>
                        </a:rPr>
                        <a:t>تعلل و تاخیر در این کار ضمانت آور است</a:t>
                      </a:r>
                      <a:r>
                        <a:rPr lang="ar-SA" sz="1500" dirty="0">
                          <a:latin typeface="Calibri"/>
                          <a:ea typeface="Calibri"/>
                          <a:cs typeface="B Nazanin"/>
                        </a:rPr>
                        <a:t>.</a:t>
                      </a:r>
                      <a:endParaRPr lang="en-US" sz="1500" dirty="0">
                        <a:latin typeface="Calibri"/>
                        <a:ea typeface="Calibri"/>
                        <a:cs typeface="Arial"/>
                      </a:endParaRPr>
                    </a:p>
                    <a:p>
                      <a:pPr algn="just" rtl="1">
                        <a:lnSpc>
                          <a:spcPct val="80000"/>
                        </a:lnSpc>
                        <a:spcAft>
                          <a:spcPts val="0"/>
                        </a:spcAft>
                      </a:pPr>
                      <a:r>
                        <a:rPr lang="ar-SA" sz="1500" dirty="0">
                          <a:latin typeface="Calibri"/>
                          <a:ea typeface="Calibri"/>
                          <a:cs typeface="B Nazanin"/>
                        </a:rPr>
                        <a:t>3. باید بدانند که </a:t>
                      </a:r>
                      <a:r>
                        <a:rPr lang="ar-SA" sz="1500" b="1" dirty="0">
                          <a:latin typeface="Calibri"/>
                          <a:ea typeface="Calibri"/>
                          <a:cs typeface="B Nazanin"/>
                        </a:rPr>
                        <a:t>حقوق دریافتی آنها شبه دار</a:t>
                      </a:r>
                      <a:r>
                        <a:rPr lang="ar-SA" sz="1500" dirty="0">
                          <a:latin typeface="Calibri"/>
                          <a:ea typeface="Calibri"/>
                          <a:cs typeface="B Nazanin"/>
                        </a:rPr>
                        <a:t> خواهد بود.</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60</a:t>
            </a:fld>
            <a:endParaRPr lang="en-US"/>
          </a:p>
        </p:txBody>
      </p:sp>
      <p:pic>
        <p:nvPicPr>
          <p:cNvPr id="13314" name="Picture 2"/>
          <p:cNvPicPr>
            <a:picLocks noGrp="1" noChangeAspect="1" noChangeArrowheads="1"/>
          </p:cNvPicPr>
          <p:nvPr>
            <p:ph idx="1"/>
          </p:nvPr>
        </p:nvPicPr>
        <p:blipFill>
          <a:blip r:embed="rId2"/>
          <a:srcRect/>
          <a:stretch>
            <a:fillRect/>
          </a:stretch>
        </p:blipFill>
        <p:spPr bwMode="auto">
          <a:xfrm>
            <a:off x="1" y="0"/>
            <a:ext cx="9144000" cy="6846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61</a:t>
            </a:fld>
            <a:endParaRPr lang="en-US"/>
          </a:p>
        </p:txBody>
      </p:sp>
      <p:pic>
        <p:nvPicPr>
          <p:cNvPr id="14338" name="Picture 2"/>
          <p:cNvPicPr>
            <a:picLocks noGrp="1" noChangeAspect="1" noChangeArrowheads="1"/>
          </p:cNvPicPr>
          <p:nvPr>
            <p:ph idx="1"/>
          </p:nvPr>
        </p:nvPicPr>
        <p:blipFill>
          <a:blip r:embed="rId2"/>
          <a:srcRect/>
          <a:stretch>
            <a:fillRect/>
          </a:stretch>
        </p:blipFill>
        <p:spPr bwMode="auto">
          <a:xfrm>
            <a:off x="0" y="-1"/>
            <a:ext cx="9144000" cy="70009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62</a:t>
            </a:fld>
            <a:endParaRPr lang="en-US"/>
          </a:p>
        </p:txBody>
      </p:sp>
      <p:pic>
        <p:nvPicPr>
          <p:cNvPr id="15362" name="Picture 2"/>
          <p:cNvPicPr>
            <a:picLocks noGrp="1" noChangeAspect="1" noChangeArrowheads="1"/>
          </p:cNvPicPr>
          <p:nvPr>
            <p:ph idx="1"/>
          </p:nvPr>
        </p:nvPicPr>
        <p:blipFill>
          <a:blip r:embed="rId2"/>
          <a:srcRect/>
          <a:stretch>
            <a:fillRect/>
          </a:stretch>
        </p:blipFill>
        <p:spPr bwMode="auto">
          <a:xfrm>
            <a:off x="0" y="-1"/>
            <a:ext cx="914400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63</a:t>
            </a:fld>
            <a:endParaRPr lang="en-US"/>
          </a:p>
        </p:txBody>
      </p:sp>
      <p:pic>
        <p:nvPicPr>
          <p:cNvPr id="16386" name="Picture 2"/>
          <p:cNvPicPr>
            <a:picLocks noGrp="1" noChangeAspect="1" noChangeArrowheads="1"/>
          </p:cNvPicPr>
          <p:nvPr>
            <p:ph idx="1"/>
          </p:nvPr>
        </p:nvPicPr>
        <p:blipFill>
          <a:blip r:embed="rId2"/>
          <a:srcRect/>
          <a:stretch>
            <a:fillRect/>
          </a:stretch>
        </p:blipFill>
        <p:spPr bwMode="auto">
          <a:xfrm>
            <a:off x="1" y="-1"/>
            <a:ext cx="914400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64</a:t>
            </a:fld>
            <a:endParaRPr lang="en-US"/>
          </a:p>
        </p:txBody>
      </p:sp>
      <p:pic>
        <p:nvPicPr>
          <p:cNvPr id="17410" name="Picture 2"/>
          <p:cNvPicPr>
            <a:picLocks noGrp="1" noChangeAspect="1" noChangeArrowheads="1"/>
          </p:cNvPicPr>
          <p:nvPr>
            <p:ph idx="1"/>
          </p:nvPr>
        </p:nvPicPr>
        <p:blipFill>
          <a:blip r:embed="rId2"/>
          <a:srcRect/>
          <a:stretch>
            <a:fillRect/>
          </a:stretch>
        </p:blipFill>
        <p:spPr bwMode="auto">
          <a:xfrm>
            <a:off x="0" y="-1"/>
            <a:ext cx="9144000" cy="6831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65</a:t>
            </a:fld>
            <a:endParaRPr lang="en-US"/>
          </a:p>
        </p:txBody>
      </p:sp>
      <p:pic>
        <p:nvPicPr>
          <p:cNvPr id="18434"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66</a:t>
            </a:fld>
            <a:endParaRPr lang="en-US"/>
          </a:p>
        </p:txBody>
      </p:sp>
      <p:pic>
        <p:nvPicPr>
          <p:cNvPr id="19458"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2976" y="285728"/>
            <a:ext cx="7790712" cy="6286544"/>
          </a:xfrm>
        </p:spPr>
        <p:txBody>
          <a:bodyPr>
            <a:noAutofit/>
          </a:bodyPr>
          <a:lstStyle/>
          <a:p>
            <a:pPr algn="ctr" rtl="1">
              <a:buNone/>
            </a:pPr>
            <a:endParaRPr lang="fa-IR" sz="2500" b="1" dirty="0" smtClean="0">
              <a:solidFill>
                <a:schemeClr val="accent1"/>
              </a:solidFill>
              <a:cs typeface="B Titr" pitchFamily="2" charset="-78"/>
            </a:endParaRPr>
          </a:p>
          <a:p>
            <a:pPr algn="ctr" rtl="1">
              <a:buNone/>
            </a:pPr>
            <a:r>
              <a:rPr lang="fa-IR" sz="3500" b="1" dirty="0" smtClean="0">
                <a:solidFill>
                  <a:schemeClr val="accent1"/>
                </a:solidFill>
                <a:cs typeface="B Titr" pitchFamily="2" charset="-78"/>
              </a:rPr>
              <a:t>نقد و بررسی طرح جامع جمعیت و تعالی خانواده</a:t>
            </a:r>
            <a:endParaRPr lang="en-US" sz="3500" b="1" dirty="0" smtClean="0">
              <a:solidFill>
                <a:schemeClr val="accent1"/>
              </a:solidFill>
              <a:cs typeface="B Titr" pitchFamily="2" charset="-78"/>
            </a:endParaRPr>
          </a:p>
          <a:p>
            <a:pPr algn="justLow" rtl="1">
              <a:buNone/>
            </a:pPr>
            <a:r>
              <a:rPr lang="fa-IR" sz="2400" dirty="0" smtClean="0">
                <a:cs typeface="B Mitra" pitchFamily="2" charset="-78"/>
              </a:rPr>
              <a:t>	پس از بررسی کارشناسی «طرح جامع جمعيت و تعالي خانواده» 55 ماده ای مجلس شورای اسلامی اشکالاتی به شرح ذیل در آن احصاء گردید:</a:t>
            </a:r>
            <a:endParaRPr lang="en-US" sz="2400" dirty="0" smtClean="0">
              <a:cs typeface="B Mitra" pitchFamily="2" charset="-78"/>
            </a:endParaRPr>
          </a:p>
          <a:p>
            <a:pPr algn="justLow" rtl="1">
              <a:buNone/>
            </a:pPr>
            <a:r>
              <a:rPr lang="fa-IR" sz="2400" dirty="0" smtClean="0">
                <a:cs typeface="B Mitra" pitchFamily="2" charset="-78"/>
              </a:rPr>
              <a:t>	1- هدفگذاري طرح مغاير با سياستهاي ابلاغي است زيرا سياستهاي ابلاغي بالاتر از حد جانشيني را هدف قرار داده ولي اين طرح با تعيين نرخ 2/5 و تعريف حد جانشيني و تعريف جمعيت مطلوب و باروري مطلوب عملاً زمينه حفظ حد جانشيني يعني </a:t>
            </a:r>
            <a:r>
              <a:rPr lang="fa-IR" sz="2400" b="1" dirty="0" smtClean="0">
                <a:cs typeface="B Mitra" pitchFamily="2" charset="-78"/>
              </a:rPr>
              <a:t>صفر</a:t>
            </a:r>
            <a:r>
              <a:rPr lang="fa-IR" sz="2400" dirty="0" smtClean="0">
                <a:cs typeface="B Mitra" pitchFamily="2" charset="-78"/>
              </a:rPr>
              <a:t> را دنبال مي‌كند كه در صورت تداوم تا سال 95 وارد چاله جمعيتي مي‌شويم.</a:t>
            </a:r>
            <a:endParaRPr lang="en-US" sz="2400" dirty="0" smtClean="0">
              <a:cs typeface="B Mitra" pitchFamily="2" charset="-78"/>
            </a:endParaRPr>
          </a:p>
          <a:p>
            <a:pPr algn="justLow" rtl="1">
              <a:buNone/>
            </a:pPr>
            <a:r>
              <a:rPr lang="fa-IR" sz="2400" dirty="0" smtClean="0">
                <a:cs typeface="B Mitra" pitchFamily="2" charset="-78"/>
              </a:rPr>
              <a:t>	2- در تعاريف اين طرح به </a:t>
            </a:r>
            <a:r>
              <a:rPr lang="fa-IR" sz="2400" b="1" dirty="0" smtClean="0">
                <a:cs typeface="B Mitra" pitchFamily="2" charset="-78"/>
              </a:rPr>
              <a:t>باروري مطلوب</a:t>
            </a:r>
            <a:r>
              <a:rPr lang="fa-IR" sz="2400" dirty="0" smtClean="0">
                <a:cs typeface="B Mitra" pitchFamily="2" charset="-78"/>
              </a:rPr>
              <a:t> اشاره شده و در آن قيد گرديده با لحاظ كليه مسائل </a:t>
            </a:r>
            <a:r>
              <a:rPr lang="fa-IR" sz="2400" b="1" dirty="0" smtClean="0">
                <a:cs typeface="B Mitra" pitchFamily="2" charset="-78"/>
              </a:rPr>
              <a:t>اجتماعي، فرهنگي و جسماني</a:t>
            </a:r>
            <a:r>
              <a:rPr lang="fa-IR" sz="2400" dirty="0" smtClean="0">
                <a:cs typeface="B Mitra" pitchFamily="2" charset="-78"/>
              </a:rPr>
              <a:t>. كليه </a:t>
            </a:r>
            <a:r>
              <a:rPr lang="fa-IR" sz="2400" b="1" dirty="0" smtClean="0">
                <a:cs typeface="B Mitra" pitchFamily="2" charset="-78"/>
              </a:rPr>
              <a:t>مسائل اجتماعي و فرهنگي </a:t>
            </a:r>
            <a:r>
              <a:rPr lang="fa-IR" sz="2400" dirty="0" smtClean="0">
                <a:cs typeface="B Mitra" pitchFamily="2" charset="-78"/>
              </a:rPr>
              <a:t>كلي و مبهم است و در چه حد و ميزان باروري را نامطلوب مي كند و چه حد از مسائل اقتصادي نامطلوب است براي جمعيت؟ در كدام منطقه؟ و با چه عرفی؟ اين حد اقتصادي فرزندآوری را منفي مي كند؟ در برخی از تعاریف </a:t>
            </a:r>
            <a:r>
              <a:rPr lang="fa-IR" sz="2400" b="1" dirty="0" smtClean="0">
                <a:cs typeface="B Mitra" pitchFamily="2" charset="-78"/>
              </a:rPr>
              <a:t>بارداری پرخطر </a:t>
            </a:r>
            <a:r>
              <a:rPr lang="fa-IR" sz="2400" dirty="0" smtClean="0">
                <a:cs typeface="B Mitra" pitchFamily="2" charset="-78"/>
              </a:rPr>
              <a:t>عبارتست از بارداری طبقه ضعیف از نظر امكانات اقتصادی.</a:t>
            </a:r>
            <a:endParaRPr lang="en-US" sz="24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5852" y="214290"/>
            <a:ext cx="7498080" cy="6572272"/>
          </a:xfrm>
        </p:spPr>
        <p:txBody>
          <a:bodyPr>
            <a:noAutofit/>
          </a:bodyPr>
          <a:lstStyle/>
          <a:p>
            <a:pPr algn="justLow" rtl="1"/>
            <a:r>
              <a:rPr lang="fa-IR" sz="2400" dirty="0" smtClean="0">
                <a:cs typeface="B Mitra" pitchFamily="2" charset="-78"/>
              </a:rPr>
              <a:t>با توجه به بندهاي ماده 13- 14 و تبصره آن ماده 15 و سه تبصره آن ماده 24 و تبصره هاي آن، ماده 28 و 29 و 33 و... كه از نظر </a:t>
            </a:r>
            <a:r>
              <a:rPr lang="fa-IR" sz="2400" b="1" dirty="0" smtClean="0">
                <a:cs typeface="B Mitra" pitchFamily="2" charset="-78"/>
              </a:rPr>
              <a:t>مالي بار زيادي </a:t>
            </a:r>
            <a:r>
              <a:rPr lang="fa-IR" sz="2400" dirty="0" smtClean="0">
                <a:cs typeface="B Mitra" pitchFamily="2" charset="-78"/>
              </a:rPr>
              <a:t>به دولت تحميل خواهد كرد و عملاً با مخالفت شوراي نگهبان و دولت و ساير دستگاههاي ذيربط روبرو خواهد شد و در نهايت موجب رد اين طرح مي گردد.</a:t>
            </a:r>
            <a:endParaRPr lang="en-US" sz="2400" dirty="0" smtClean="0">
              <a:cs typeface="B Mitra" pitchFamily="2" charset="-78"/>
            </a:endParaRPr>
          </a:p>
          <a:p>
            <a:pPr algn="justLow" rtl="1"/>
            <a:r>
              <a:rPr lang="fa-IR" sz="2400" b="1" dirty="0" smtClean="0">
                <a:cs typeface="B Mitra" pitchFamily="2" charset="-78"/>
              </a:rPr>
              <a:t>جمعيت مطلوب</a:t>
            </a:r>
            <a:r>
              <a:rPr lang="fa-IR" sz="2400" dirty="0" smtClean="0">
                <a:cs typeface="B Mitra" pitchFamily="2" charset="-78"/>
              </a:rPr>
              <a:t> يكي ديگر از تعاريف مطرح شده در طرح جامع است و در آن قيد امكانات مناسب زندگي از قبيل </a:t>
            </a:r>
            <a:r>
              <a:rPr lang="fa-IR" sz="2400" b="1" dirty="0" smtClean="0">
                <a:cs typeface="B Mitra" pitchFamily="2" charset="-78"/>
              </a:rPr>
              <a:t>بهداشت، مسكن، رفاه </a:t>
            </a:r>
            <a:r>
              <a:rPr lang="fa-IR" sz="2400" dirty="0" smtClean="0">
                <a:cs typeface="B Mitra" pitchFamily="2" charset="-78"/>
              </a:rPr>
              <a:t>و... آورده شده و برخورداری از </a:t>
            </a:r>
            <a:r>
              <a:rPr lang="fa-IR" sz="2400" b="1" dirty="0" smtClean="0">
                <a:cs typeface="B Mitra" pitchFamily="2" charset="-78"/>
              </a:rPr>
              <a:t>بيشترين زمينه رشد مادي و معنوي </a:t>
            </a:r>
            <a:r>
              <a:rPr lang="fa-IR" sz="2400" dirty="0" smtClean="0">
                <a:cs typeface="B Mitra" pitchFamily="2" charset="-78"/>
              </a:rPr>
              <a:t>به عنوان جمعيت مطلوب ذكر شده است. آيا ارتقاي كيفي جمعيت با اين تعاريف امكان دارد؟ و اگر كشوری اين امكانات را نداشته باشد جمعيت مطلوبي نخواهد داشت؟ آیا کل کشورهایی که سیاست افزایش جمعیت دارند این همه امکانات را تضمینی فراهم کرده­اند؟</a:t>
            </a:r>
            <a:endParaRPr lang="en-US" sz="2400" dirty="0" smtClean="0">
              <a:cs typeface="B Mitra" pitchFamily="2" charset="-78"/>
            </a:endParaRPr>
          </a:p>
          <a:p>
            <a:pPr algn="justLow" rtl="1">
              <a:buNone/>
            </a:pPr>
            <a:r>
              <a:rPr lang="fa-IR" sz="2400" dirty="0" smtClean="0">
                <a:cs typeface="B Mitra" pitchFamily="2" charset="-78"/>
              </a:rPr>
              <a:t>	3- با توجه به بندهاي 10 و 11 ذكر شده در طرح که خلاف شرع و منطق و قانون اساسی است، زمینه ساز ظلم بر زنان و ایجاد جریان مخالف با اهداف طرح خواهد شد و مانع استخدام اساتيد مورد نياز دانشگاه مي‌‌شود و در مقابل زنان متأهل و داراي فرزند را تشويق به رها كردن تربيت فرزند و شتاب براي اولويت اشتغال مي‌كند در حاليكه مقام معظم رهبري فرمودند: اشتغال اولويت اول زنان نيست اما با رعايت شئون، امكانات، مصالح نظام و خانواده و زنان مي‌بايست آنها را به حق انساني و اسلامي‌شان برسانند.</a:t>
            </a:r>
            <a:endParaRPr lang="en-US" sz="2400" dirty="0" smtClean="0">
              <a:cs typeface="B Mitra" pitchFamily="2" charset="-78"/>
            </a:endParaRPr>
          </a:p>
          <a:p>
            <a:pPr algn="justLow">
              <a:buNone/>
            </a:pPr>
            <a:endParaRPr lang="en-US" sz="24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357166"/>
            <a:ext cx="7498080" cy="5891234"/>
          </a:xfrm>
        </p:spPr>
        <p:txBody>
          <a:bodyPr>
            <a:noAutofit/>
          </a:bodyPr>
          <a:lstStyle/>
          <a:p>
            <a:pPr algn="justLow" rtl="1">
              <a:buNone/>
            </a:pPr>
            <a:r>
              <a:rPr lang="fa-IR" sz="2400" dirty="0" smtClean="0">
                <a:cs typeface="B Mitra" pitchFamily="2" charset="-78"/>
              </a:rPr>
              <a:t>	4- بسياري از موارد مطرح شده در ماده ها متعارض با قانون اساسي كشور است و سیر لازم در بررسی قانونی در ادارات تدوین و تقیح قوانین را طی نکرده است و عجولانه و غیر علمی تهیه و به صحن آمده است.</a:t>
            </a:r>
          </a:p>
          <a:p>
            <a:pPr algn="justLow" rtl="1">
              <a:buNone/>
            </a:pPr>
            <a:r>
              <a:rPr lang="fa-IR" sz="2400" dirty="0" smtClean="0">
                <a:cs typeface="B Mitra" pitchFamily="2" charset="-78"/>
              </a:rPr>
              <a:t>	5- يكي از بحثهاي مطرح شده ژن نخبگي است كه مسلماً باعث اعتراضات مردم خواهد شد و نوعي نگاه </a:t>
            </a:r>
            <a:r>
              <a:rPr lang="fa-IR" sz="2400" dirty="0" smtClean="0">
                <a:cs typeface="B Mitra" pitchFamily="2" charset="-78"/>
              </a:rPr>
              <a:t>نژادپرستانه </a:t>
            </a:r>
            <a:r>
              <a:rPr lang="fa-IR" sz="2400" dirty="0" smtClean="0">
                <a:cs typeface="B Mitra" pitchFamily="2" charset="-78"/>
              </a:rPr>
              <a:t>در اين بند مشاهده مي شود در حالي كه در رهنمودهای مقام معظم رهبري چنين نظراتي نبوده است. ضمناً امكان تحقیق آن از نظر علمي نیز  وجود ندارد. به دليل اينكه دانشمندان معتقدند در صورت ازدواج نخبه با نخبه تا به امروز بايد شاهد غول هاي علمي در جامعه باشيم. </a:t>
            </a:r>
            <a:r>
              <a:rPr lang="fa-IR" sz="2400" b="1" dirty="0" smtClean="0">
                <a:cs typeface="B Mitra" pitchFamily="2" charset="-78"/>
              </a:rPr>
              <a:t>اين مسأله تفكري است كه سالهاي سال دولت اشغالگر رژيم صهيونيستي به دنبال آن بوده است. </a:t>
            </a:r>
            <a:r>
              <a:rPr lang="fa-IR" sz="2400" dirty="0" smtClean="0">
                <a:cs typeface="B Mitra" pitchFamily="2" charset="-78"/>
              </a:rPr>
              <a:t>براي مثال دو نفر كه مادر و پدر قدبلند دارند بايد فرزندان آنها بلندتر از والدين خود مي شد و به همين ترتيب افزايش قد در نسل هاي بعدي مرتباً ديده شود در حالي كه دست حكمت الهي در نظم حكيمانه طبيعت عملاً تعادل و اصلاح را انجام داده است. در بحث نخبگي، هوش و </a:t>
            </a:r>
            <a:r>
              <a:rPr lang="en-US" sz="2400" dirty="0" smtClean="0">
                <a:cs typeface="B Mitra" pitchFamily="2" charset="-78"/>
              </a:rPr>
              <a:t>IQ</a:t>
            </a:r>
            <a:r>
              <a:rPr lang="fa-IR" sz="2400" dirty="0" smtClean="0">
                <a:cs typeface="B Mitra" pitchFamily="2" charset="-78"/>
              </a:rPr>
              <a:t> نيز نتايج علمی تحقيقات قابل مشاهده است و طرح این مسئله که صرفاً نخبگان باید فرزندآوری داشته باشند باعث اهانت به اکثریت مردم و ایجاد مخاطرات عدیده است و به تناقض هاي زير منجر مي‌شود:</a:t>
            </a:r>
            <a:endParaRPr lang="en-US" sz="2400" dirty="0" smtClean="0">
              <a:cs typeface="B Mitra" pitchFamily="2" charset="-78"/>
            </a:endParaRPr>
          </a:p>
          <a:p>
            <a:pPr algn="justLow" rtl="1">
              <a:buNone/>
            </a:pPr>
            <a:endParaRPr lang="en-US" sz="24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7</a:t>
            </a:fld>
            <a:endParaRPr lang="en-US"/>
          </a:p>
        </p:txBody>
      </p:sp>
      <p:graphicFrame>
        <p:nvGraphicFramePr>
          <p:cNvPr id="5" name="Table 4"/>
          <p:cNvGraphicFramePr>
            <a:graphicFrameLocks noGrp="1"/>
          </p:cNvGraphicFramePr>
          <p:nvPr/>
        </p:nvGraphicFramePr>
        <p:xfrm>
          <a:off x="1214414" y="500041"/>
          <a:ext cx="7572427" cy="5975089"/>
        </p:xfrm>
        <a:graphic>
          <a:graphicData uri="http://schemas.openxmlformats.org/drawingml/2006/table">
            <a:tbl>
              <a:tblPr rtl="1"/>
              <a:tblGrid>
                <a:gridCol w="910043"/>
                <a:gridCol w="1904382"/>
                <a:gridCol w="2379001"/>
                <a:gridCol w="2379001"/>
              </a:tblGrid>
              <a:tr h="532576">
                <a:tc rowSpan="3">
                  <a:txBody>
                    <a:bodyPr/>
                    <a:lstStyle/>
                    <a:p>
                      <a:pPr algn="r" rtl="1">
                        <a:lnSpc>
                          <a:spcPct val="115000"/>
                        </a:lnSpc>
                        <a:spcAft>
                          <a:spcPts val="0"/>
                        </a:spcAft>
                      </a:pPr>
                      <a:endParaRPr lang="fa-IR" sz="1800" dirty="0">
                        <a:latin typeface="Calibri"/>
                        <a:ea typeface="Calibri"/>
                        <a:cs typeface="Arial"/>
                      </a:endParaRPr>
                    </a:p>
                    <a:p>
                      <a:pPr algn="ctr" rtl="1">
                        <a:lnSpc>
                          <a:spcPct val="115000"/>
                        </a:lnSpc>
                        <a:spcAft>
                          <a:spcPts val="0"/>
                        </a:spcAft>
                      </a:pPr>
                      <a:r>
                        <a:rPr lang="fa-IR" sz="1800" dirty="0">
                          <a:latin typeface="Calibri"/>
                          <a:ea typeface="Calibri"/>
                          <a:cs typeface="Arial"/>
                        </a:rPr>
                        <a:t>2</a:t>
                      </a:r>
                      <a:endParaRPr lang="en-US" sz="18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rtl="1">
                        <a:lnSpc>
                          <a:spcPct val="80000"/>
                        </a:lnSpc>
                        <a:spcAft>
                          <a:spcPts val="0"/>
                        </a:spcAft>
                      </a:pPr>
                      <a:endParaRPr lang="ar-SA" sz="1800" dirty="0">
                        <a:latin typeface="Calibri"/>
                        <a:ea typeface="Calibri"/>
                        <a:cs typeface="B Nazanin"/>
                      </a:endParaRPr>
                    </a:p>
                    <a:p>
                      <a:pPr algn="just" rtl="1">
                        <a:lnSpc>
                          <a:spcPct val="80000"/>
                        </a:lnSpc>
                        <a:spcAft>
                          <a:spcPts val="0"/>
                        </a:spcAft>
                      </a:pPr>
                      <a:r>
                        <a:rPr lang="ar-SA" sz="1800" b="1" dirty="0">
                          <a:latin typeface="Calibri"/>
                          <a:ea typeface="Calibri"/>
                          <a:cs typeface="B Nazanin"/>
                        </a:rPr>
                        <a:t>آیا استفاده از روشهای پیشگیری از </a:t>
                      </a:r>
                      <a:r>
                        <a:rPr lang="ar-SA" sz="1800" b="1" dirty="0" smtClean="0">
                          <a:latin typeface="Calibri"/>
                          <a:ea typeface="Calibri"/>
                          <a:cs typeface="B Nazanin"/>
                        </a:rPr>
                        <a:t>با</a:t>
                      </a:r>
                      <a:r>
                        <a:rPr lang="fa-IR" sz="1800" b="1" dirty="0" smtClean="0">
                          <a:latin typeface="Calibri"/>
                          <a:ea typeface="Calibri"/>
                          <a:cs typeface="B Nazanin"/>
                        </a:rPr>
                        <a:t>رد</a:t>
                      </a:r>
                      <a:r>
                        <a:rPr lang="ar-SA" sz="1800" b="1" dirty="0" smtClean="0">
                          <a:latin typeface="Calibri"/>
                          <a:ea typeface="Calibri"/>
                          <a:cs typeface="B Nazanin"/>
                        </a:rPr>
                        <a:t>اری(11 </a:t>
                      </a:r>
                      <a:r>
                        <a:rPr lang="ar-SA" sz="1800" b="1" dirty="0">
                          <a:latin typeface="Calibri"/>
                          <a:ea typeface="Calibri"/>
                          <a:cs typeface="B Nazanin"/>
                        </a:rPr>
                        <a:t>روش) و به ويژه </a:t>
                      </a:r>
                      <a:r>
                        <a:rPr lang="ar-SA" sz="1800" b="1" i="1" u="none" dirty="0">
                          <a:latin typeface="Calibri"/>
                          <a:ea typeface="Calibri"/>
                          <a:cs typeface="B Nazanin"/>
                        </a:rPr>
                        <a:t>عقيم‌ساز‌ي‌هاي دائمي</a:t>
                      </a:r>
                      <a:r>
                        <a:rPr lang="ar-SA" sz="1800" b="1" u="none" dirty="0">
                          <a:latin typeface="Calibri"/>
                          <a:ea typeface="Calibri"/>
                          <a:cs typeface="B Nazanin"/>
                        </a:rPr>
                        <a:t> جایز است؟</a:t>
                      </a:r>
                      <a:endParaRPr lang="en-US" sz="1800" u="none"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ar-SA" sz="1800">
                          <a:latin typeface="IranNastaliq"/>
                          <a:ea typeface="Calibri"/>
                          <a:cs typeface="B Nazanin"/>
                        </a:rPr>
                        <a:t>آیت‌الله‌العظمی </a:t>
                      </a:r>
                      <a:r>
                        <a:rPr lang="ar-SA" sz="1800" b="1">
                          <a:latin typeface="IranNastaliq"/>
                          <a:ea typeface="Calibri"/>
                          <a:cs typeface="B Nazanin"/>
                        </a:rPr>
                        <a:t>مکارم‌شیرازی</a:t>
                      </a:r>
                      <a:endParaRPr lang="en-US" sz="180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80000"/>
                        </a:lnSpc>
                        <a:spcAft>
                          <a:spcPts val="0"/>
                        </a:spcAft>
                      </a:pPr>
                      <a:r>
                        <a:rPr lang="ar-SA" sz="1800">
                          <a:latin typeface="Calibri"/>
                          <a:ea typeface="Calibri"/>
                          <a:cs typeface="B Nazanin"/>
                        </a:rPr>
                        <a:t>در شرایط فعلی واجب است ا</a:t>
                      </a:r>
                      <a:r>
                        <a:rPr lang="ar-SA" sz="1800" b="1">
                          <a:latin typeface="Calibri"/>
                          <a:ea typeface="Calibri"/>
                          <a:cs typeface="B Nazanin"/>
                        </a:rPr>
                        <a:t>ز تمام این روش ها پرهیز شود.</a:t>
                      </a:r>
                      <a:endParaRPr lang="en-US" sz="180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799">
                <a:tc vMerge="1">
                  <a:txBody>
                    <a:bodyPr/>
                    <a:lstStyle/>
                    <a:p>
                      <a:endParaRPr lang="en-US"/>
                    </a:p>
                  </a:txBody>
                  <a:tcPr/>
                </a:tc>
                <a:tc vMerge="1">
                  <a:txBody>
                    <a:bodyPr/>
                    <a:lstStyle/>
                    <a:p>
                      <a:endParaRPr lang="en-US"/>
                    </a:p>
                  </a:txBody>
                  <a:tcPr/>
                </a:tc>
                <a:tc>
                  <a:txBody>
                    <a:bodyPr/>
                    <a:lstStyle/>
                    <a:p>
                      <a:pPr algn="r" rtl="1">
                        <a:lnSpc>
                          <a:spcPct val="115000"/>
                        </a:lnSpc>
                        <a:spcAft>
                          <a:spcPts val="0"/>
                        </a:spcAft>
                      </a:pPr>
                      <a:r>
                        <a:rPr lang="ar-SA" sz="1800" dirty="0">
                          <a:latin typeface="IranNastaliq"/>
                          <a:ea typeface="Calibri"/>
                          <a:cs typeface="B Nazanin"/>
                        </a:rPr>
                        <a:t>آیت‌الله‌العظمی </a:t>
                      </a:r>
                      <a:r>
                        <a:rPr lang="ar-SA" sz="1800" b="1" dirty="0">
                          <a:latin typeface="IranNastaliq"/>
                          <a:ea typeface="Calibri"/>
                          <a:cs typeface="B Nazanin"/>
                        </a:rPr>
                        <a:t>نوری‌ همدانی</a:t>
                      </a:r>
                      <a:endParaRPr lang="en-US" sz="18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ar-SA" sz="1800">
                          <a:latin typeface="Calibri"/>
                          <a:ea typeface="Calibri"/>
                          <a:cs typeface="B Nazanin"/>
                        </a:rPr>
                        <a:t>خیر، </a:t>
                      </a:r>
                      <a:r>
                        <a:rPr lang="ar-SA" sz="1800" b="1">
                          <a:latin typeface="Calibri"/>
                          <a:ea typeface="Calibri"/>
                          <a:cs typeface="B Nazanin"/>
                        </a:rPr>
                        <a:t>جایز نیست</a:t>
                      </a:r>
                      <a:endParaRPr lang="en-US" sz="180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0007">
                <a:tc vMerge="1">
                  <a:txBody>
                    <a:bodyPr/>
                    <a:lstStyle/>
                    <a:p>
                      <a:endParaRPr lang="en-US"/>
                    </a:p>
                  </a:txBody>
                  <a:tcPr/>
                </a:tc>
                <a:tc vMerge="1">
                  <a:txBody>
                    <a:bodyPr/>
                    <a:lstStyle/>
                    <a:p>
                      <a:endParaRPr lang="en-US"/>
                    </a:p>
                  </a:txBody>
                  <a:tcPr/>
                </a:tc>
                <a:tc>
                  <a:txBody>
                    <a:bodyPr/>
                    <a:lstStyle/>
                    <a:p>
                      <a:pPr algn="r" rtl="1">
                        <a:lnSpc>
                          <a:spcPct val="115000"/>
                        </a:lnSpc>
                        <a:spcAft>
                          <a:spcPts val="0"/>
                        </a:spcAft>
                      </a:pPr>
                      <a:r>
                        <a:rPr lang="ar-SA" sz="1800" dirty="0">
                          <a:latin typeface="IranNastaliq"/>
                          <a:ea typeface="Calibri"/>
                          <a:cs typeface="B Nazanin"/>
                        </a:rPr>
                        <a:t>آیت الله العظمی </a:t>
                      </a:r>
                      <a:r>
                        <a:rPr lang="ar-SA" sz="1800" b="1" dirty="0">
                          <a:latin typeface="IranNastaliq"/>
                          <a:ea typeface="Calibri"/>
                          <a:cs typeface="B Nazanin"/>
                        </a:rPr>
                        <a:t>علوی گرگانی</a:t>
                      </a:r>
                      <a:r>
                        <a:rPr lang="ar-SA" sz="1800" dirty="0">
                          <a:latin typeface="Calibri"/>
                          <a:ea typeface="Calibri"/>
                          <a:cs typeface="B Nazanin"/>
                        </a:rPr>
                        <a:t> </a:t>
                      </a:r>
                      <a:endParaRPr lang="en-US" sz="18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80000"/>
                        </a:lnSpc>
                        <a:spcAft>
                          <a:spcPts val="0"/>
                        </a:spcAft>
                      </a:pPr>
                      <a:r>
                        <a:rPr lang="ar-SA" sz="1800" dirty="0">
                          <a:latin typeface="Calibri"/>
                          <a:ea typeface="Calibri"/>
                          <a:cs typeface="B Mitra"/>
                        </a:rPr>
                        <a:t>1. بستن لوله اگر موجب نقص عضو شود </a:t>
                      </a:r>
                      <a:r>
                        <a:rPr lang="ar-SA" sz="1800" b="1" dirty="0">
                          <a:latin typeface="Calibri"/>
                          <a:ea typeface="Calibri"/>
                          <a:cs typeface="B Mitra"/>
                        </a:rPr>
                        <a:t>حرام</a:t>
                      </a:r>
                      <a:r>
                        <a:rPr lang="ar-SA" sz="1800" dirty="0">
                          <a:latin typeface="Calibri"/>
                          <a:ea typeface="Calibri"/>
                          <a:cs typeface="B Mitra"/>
                        </a:rPr>
                        <a:t> و </a:t>
                      </a:r>
                      <a:endParaRPr lang="en-US" sz="1800" dirty="0">
                        <a:latin typeface="Calibri"/>
                        <a:ea typeface="Calibri"/>
                        <a:cs typeface="Arial"/>
                      </a:endParaRPr>
                    </a:p>
                    <a:p>
                      <a:pPr algn="r" rtl="1">
                        <a:lnSpc>
                          <a:spcPct val="115000"/>
                        </a:lnSpc>
                        <a:spcAft>
                          <a:spcPts val="0"/>
                        </a:spcAft>
                      </a:pPr>
                      <a:r>
                        <a:rPr lang="ar-SA" sz="1800" dirty="0">
                          <a:latin typeface="Calibri"/>
                          <a:ea typeface="Calibri"/>
                          <a:cs typeface="B Mitra"/>
                        </a:rPr>
                        <a:t>2. </a:t>
                      </a:r>
                      <a:r>
                        <a:rPr lang="ar-SA" sz="1800" b="1" dirty="0">
                          <a:latin typeface="Calibri"/>
                          <a:ea typeface="Calibri"/>
                          <a:cs typeface="B Mitra"/>
                        </a:rPr>
                        <a:t>پزشک مجری این کار مرتکب فعل حرام شده و ضمانت هم دارد</a:t>
                      </a:r>
                      <a:r>
                        <a:rPr lang="en-US" sz="1800" dirty="0">
                          <a:latin typeface="Calibri"/>
                          <a:ea typeface="Calibri"/>
                          <a:cs typeface="B Mitra"/>
                        </a:rPr>
                        <a:t>.</a:t>
                      </a:r>
                      <a:endParaRPr lang="en-US" sz="18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190">
                <a:tc rowSpan="3">
                  <a:txBody>
                    <a:bodyPr/>
                    <a:lstStyle/>
                    <a:p>
                      <a:pPr algn="r" rtl="1">
                        <a:lnSpc>
                          <a:spcPct val="115000"/>
                        </a:lnSpc>
                        <a:spcAft>
                          <a:spcPts val="0"/>
                        </a:spcAft>
                      </a:pPr>
                      <a:endParaRPr lang="fa-IR" sz="1800">
                        <a:latin typeface="Calibri"/>
                        <a:ea typeface="Calibri"/>
                        <a:cs typeface="Arial"/>
                      </a:endParaRPr>
                    </a:p>
                    <a:p>
                      <a:pPr algn="ctr" rtl="1">
                        <a:lnSpc>
                          <a:spcPct val="115000"/>
                        </a:lnSpc>
                        <a:spcAft>
                          <a:spcPts val="0"/>
                        </a:spcAft>
                      </a:pPr>
                      <a:r>
                        <a:rPr lang="fa-IR" sz="1800">
                          <a:latin typeface="Calibri"/>
                          <a:ea typeface="Calibri"/>
                          <a:cs typeface="Arial"/>
                        </a:rPr>
                        <a:t>3</a:t>
                      </a:r>
                      <a:endParaRPr lang="en-US" sz="180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r" rtl="1">
                        <a:lnSpc>
                          <a:spcPct val="115000"/>
                        </a:lnSpc>
                        <a:spcAft>
                          <a:spcPts val="0"/>
                        </a:spcAft>
                      </a:pPr>
                      <a:endParaRPr lang="ar-SA" sz="1800" dirty="0">
                        <a:latin typeface="Calibri"/>
                        <a:ea typeface="Calibri"/>
                        <a:cs typeface="B Nazanin"/>
                      </a:endParaRPr>
                    </a:p>
                    <a:p>
                      <a:pPr algn="r" rtl="1">
                        <a:lnSpc>
                          <a:spcPct val="115000"/>
                        </a:lnSpc>
                        <a:spcAft>
                          <a:spcPts val="0"/>
                        </a:spcAft>
                      </a:pPr>
                      <a:r>
                        <a:rPr lang="ar-SA" sz="1800" b="1" dirty="0">
                          <a:latin typeface="Calibri"/>
                          <a:ea typeface="Calibri"/>
                          <a:cs typeface="B Nazanin"/>
                        </a:rPr>
                        <a:t>اقدام به جراحي دائمي در جلوگيري از بارداري ولو با رضايت بيمار توسط پزشك معالج چه حكمي دارد؟</a:t>
                      </a:r>
                      <a:endParaRPr lang="en-US" sz="18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ar-SA" sz="1800" dirty="0">
                          <a:latin typeface="IranNastaliq"/>
                          <a:ea typeface="Calibri"/>
                          <a:cs typeface="B Nazanin"/>
                        </a:rPr>
                        <a:t>آیت‌الله‌العظمی </a:t>
                      </a:r>
                      <a:r>
                        <a:rPr lang="ar-SA" sz="1800" b="1" dirty="0">
                          <a:latin typeface="IranNastaliq"/>
                          <a:ea typeface="Calibri"/>
                          <a:cs typeface="B Nazanin"/>
                        </a:rPr>
                        <a:t>مکارم‌شیرازی</a:t>
                      </a:r>
                      <a:endParaRPr lang="en-US" sz="18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ar-SA" sz="1800" dirty="0">
                          <a:latin typeface="Calibri"/>
                          <a:ea typeface="Calibri"/>
                          <a:cs typeface="B Mitra"/>
                        </a:rPr>
                        <a:t>این کار </a:t>
                      </a:r>
                      <a:r>
                        <a:rPr lang="ar-SA" sz="1800" b="1" dirty="0">
                          <a:latin typeface="Calibri"/>
                          <a:ea typeface="Calibri"/>
                          <a:cs typeface="B Mitra"/>
                        </a:rPr>
                        <a:t>جایز نیست</a:t>
                      </a:r>
                      <a:r>
                        <a:rPr lang="en-US" sz="1800" b="1" dirty="0">
                          <a:latin typeface="Calibri"/>
                          <a:ea typeface="Calibri"/>
                          <a:cs typeface="B Mitra"/>
                        </a:rPr>
                        <a:t>.</a:t>
                      </a:r>
                      <a:endParaRPr lang="en-US" sz="18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569">
                <a:tc vMerge="1">
                  <a:txBody>
                    <a:bodyPr/>
                    <a:lstStyle/>
                    <a:p>
                      <a:endParaRPr lang="en-US"/>
                    </a:p>
                  </a:txBody>
                  <a:tcPr/>
                </a:tc>
                <a:tc vMerge="1">
                  <a:txBody>
                    <a:bodyPr/>
                    <a:lstStyle/>
                    <a:p>
                      <a:endParaRPr lang="en-US"/>
                    </a:p>
                  </a:txBody>
                  <a:tcPr/>
                </a:tc>
                <a:tc>
                  <a:txBody>
                    <a:bodyPr/>
                    <a:lstStyle/>
                    <a:p>
                      <a:pPr algn="r" rtl="1">
                        <a:lnSpc>
                          <a:spcPct val="115000"/>
                        </a:lnSpc>
                        <a:spcAft>
                          <a:spcPts val="0"/>
                        </a:spcAft>
                      </a:pPr>
                      <a:r>
                        <a:rPr lang="ar-SA" sz="1800" dirty="0">
                          <a:latin typeface="IranNastaliq"/>
                          <a:ea typeface="Calibri"/>
                          <a:cs typeface="B Nazanin"/>
                        </a:rPr>
                        <a:t>آیت‌الله‌العظمی </a:t>
                      </a:r>
                      <a:r>
                        <a:rPr lang="ar-SA" sz="1800" b="1" dirty="0">
                          <a:latin typeface="IranNastaliq"/>
                          <a:ea typeface="Calibri"/>
                          <a:cs typeface="B Nazanin"/>
                        </a:rPr>
                        <a:t>نوری‌ همدانی</a:t>
                      </a:r>
                      <a:endParaRPr lang="en-US" sz="18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pPr>
                      <a:r>
                        <a:rPr lang="ar-SA" sz="1800" dirty="0">
                          <a:latin typeface="Calibri"/>
                          <a:ea typeface="Calibri"/>
                          <a:cs typeface="B Mitra"/>
                        </a:rPr>
                        <a:t>رعایت قوانین اسلامی کشور لازم است و </a:t>
                      </a:r>
                      <a:r>
                        <a:rPr lang="ar-SA" sz="1800" b="1" dirty="0">
                          <a:latin typeface="Calibri"/>
                          <a:ea typeface="Calibri"/>
                          <a:cs typeface="B Mitra"/>
                        </a:rPr>
                        <a:t>تخلف از آن از هر کس باشد جایز نیست</a:t>
                      </a:r>
                      <a:r>
                        <a:rPr lang="en-US" sz="1800" b="1" dirty="0">
                          <a:latin typeface="Calibri"/>
                          <a:ea typeface="Calibri"/>
                          <a:cs typeface="B Mitra"/>
                        </a:rPr>
                        <a:t>.</a:t>
                      </a:r>
                      <a:endParaRPr lang="en-US" sz="18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5948">
                <a:tc vMerge="1">
                  <a:txBody>
                    <a:bodyPr/>
                    <a:lstStyle/>
                    <a:p>
                      <a:endParaRPr lang="en-US"/>
                    </a:p>
                  </a:txBody>
                  <a:tcPr/>
                </a:tc>
                <a:tc vMerge="1">
                  <a:txBody>
                    <a:bodyPr/>
                    <a:lstStyle/>
                    <a:p>
                      <a:endParaRPr lang="en-US"/>
                    </a:p>
                  </a:txBody>
                  <a:tcPr/>
                </a:tc>
                <a:tc>
                  <a:txBody>
                    <a:bodyPr/>
                    <a:lstStyle/>
                    <a:p>
                      <a:pPr algn="r" rtl="1">
                        <a:lnSpc>
                          <a:spcPct val="115000"/>
                        </a:lnSpc>
                        <a:spcAft>
                          <a:spcPts val="0"/>
                        </a:spcAft>
                      </a:pPr>
                      <a:r>
                        <a:rPr lang="ar-SA" sz="1800" dirty="0">
                          <a:latin typeface="IranNastaliq"/>
                          <a:ea typeface="Calibri"/>
                          <a:cs typeface="B Nazanin"/>
                        </a:rPr>
                        <a:t>آیت الله العظمی </a:t>
                      </a:r>
                      <a:r>
                        <a:rPr lang="ar-SA" sz="1800" b="1" dirty="0">
                          <a:latin typeface="IranNastaliq"/>
                          <a:ea typeface="Calibri"/>
                          <a:cs typeface="B Nazanin"/>
                        </a:rPr>
                        <a:t>علوی گرگانی</a:t>
                      </a:r>
                      <a:endParaRPr lang="en-US" sz="18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pPr>
                      <a:r>
                        <a:rPr lang="ar-SA" sz="1800" b="1" dirty="0">
                          <a:latin typeface="Calibri"/>
                          <a:ea typeface="Calibri"/>
                          <a:cs typeface="B Mitra"/>
                        </a:rPr>
                        <a:t>جراحی دائمی حرام است</a:t>
                      </a:r>
                      <a:r>
                        <a:rPr lang="ar-SA" sz="1800" dirty="0">
                          <a:latin typeface="Calibri"/>
                          <a:ea typeface="Calibri"/>
                          <a:cs typeface="B Mitra"/>
                        </a:rPr>
                        <a:t> و رضایت بیمار دلیل بر ارتکاب این عمل نمی‌شود و </a:t>
                      </a:r>
                      <a:r>
                        <a:rPr lang="ar-SA" sz="1800" b="1" dirty="0">
                          <a:latin typeface="Calibri"/>
                          <a:ea typeface="Calibri"/>
                          <a:cs typeface="B Mitra"/>
                        </a:rPr>
                        <a:t>پزشک مرتکب فعل حرام شده و ضامن هم می باشند</a:t>
                      </a:r>
                      <a:r>
                        <a:rPr lang="en-US" sz="1800" dirty="0">
                          <a:latin typeface="Calibri"/>
                          <a:ea typeface="Calibri"/>
                          <a:cs typeface="B Mitra"/>
                        </a:rPr>
                        <a:t>.</a:t>
                      </a:r>
                      <a:endParaRPr lang="en-US" sz="18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nvGraphicFramePr>
        <p:xfrm>
          <a:off x="1214412" y="142852"/>
          <a:ext cx="7572430" cy="313124"/>
        </p:xfrm>
        <a:graphic>
          <a:graphicData uri="http://schemas.openxmlformats.org/drawingml/2006/table">
            <a:tbl>
              <a:tblPr rtl="1"/>
              <a:tblGrid>
                <a:gridCol w="950064"/>
                <a:gridCol w="1899362"/>
                <a:gridCol w="2344003"/>
                <a:gridCol w="2379001"/>
              </a:tblGrid>
              <a:tr h="313124">
                <a:tc>
                  <a:txBody>
                    <a:bodyPr/>
                    <a:lstStyle/>
                    <a:p>
                      <a:pPr algn="ctr" rtl="1">
                        <a:lnSpc>
                          <a:spcPct val="110000"/>
                        </a:lnSpc>
                        <a:spcAft>
                          <a:spcPts val="0"/>
                        </a:spcAft>
                      </a:pPr>
                      <a:r>
                        <a:rPr lang="ar-SA" sz="1500" b="1" dirty="0">
                          <a:latin typeface="Calibri"/>
                          <a:ea typeface="Calibri"/>
                          <a:cs typeface="B Nazanin"/>
                        </a:rPr>
                        <a:t>ردیف</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rtl="1">
                        <a:lnSpc>
                          <a:spcPct val="110000"/>
                        </a:lnSpc>
                        <a:spcAft>
                          <a:spcPts val="0"/>
                        </a:spcAft>
                      </a:pPr>
                      <a:r>
                        <a:rPr lang="ar-SA" sz="1500" b="1" dirty="0">
                          <a:latin typeface="Calibri"/>
                          <a:ea typeface="Calibri"/>
                          <a:cs typeface="B Nazanin"/>
                        </a:rPr>
                        <a:t>سوال</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rtl="1">
                        <a:lnSpc>
                          <a:spcPct val="115000"/>
                        </a:lnSpc>
                        <a:spcAft>
                          <a:spcPts val="0"/>
                        </a:spcAft>
                      </a:pPr>
                      <a:r>
                        <a:rPr lang="fa-IR" sz="1500" b="1" dirty="0">
                          <a:latin typeface="Calibri"/>
                          <a:ea typeface="Calibri"/>
                          <a:cs typeface="B Nazanin"/>
                        </a:rPr>
                        <a:t>نام علما</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rtl="1">
                        <a:lnSpc>
                          <a:spcPct val="115000"/>
                        </a:lnSpc>
                        <a:spcAft>
                          <a:spcPts val="0"/>
                        </a:spcAft>
                      </a:pPr>
                      <a:r>
                        <a:rPr lang="fa-IR" sz="1500" b="1" dirty="0">
                          <a:latin typeface="Calibri"/>
                          <a:ea typeface="Calibri"/>
                          <a:cs typeface="B Nazanin"/>
                        </a:rPr>
                        <a:t>پاسخ علما</a:t>
                      </a:r>
                      <a:endParaRPr lang="en-US" sz="1500" dirty="0">
                        <a:latin typeface="Calibri"/>
                        <a:ea typeface="Calibri"/>
                        <a:cs typeface="Arial"/>
                      </a:endParaRPr>
                    </a:p>
                  </a:txBody>
                  <a:tcPr marL="40472" marR="4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70</a:t>
            </a:fld>
            <a:endParaRPr lang="en-US"/>
          </a:p>
        </p:txBody>
      </p:sp>
      <p:sp>
        <p:nvSpPr>
          <p:cNvPr id="5" name="Oval 4"/>
          <p:cNvSpPr/>
          <p:nvPr/>
        </p:nvSpPr>
        <p:spPr>
          <a:xfrm>
            <a:off x="1071538" y="500042"/>
            <a:ext cx="7858180" cy="485778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justLow" rtl="1">
              <a:buNone/>
            </a:pPr>
            <a:r>
              <a:rPr lang="fa-IR" sz="2000" b="1" dirty="0" smtClean="0">
                <a:cs typeface="B Mitra" pitchFamily="2" charset="-78"/>
              </a:rPr>
              <a:t>تذكر و نگاه تحليلي به لايحه «طرح جامع جمعيت و تعالي خانواده»</a:t>
            </a:r>
          </a:p>
          <a:p>
            <a:pPr algn="justLow" rtl="1">
              <a:buNone/>
            </a:pPr>
            <a:r>
              <a:rPr lang="fa-IR" sz="2000" dirty="0" smtClean="0">
                <a:cs typeface="B Mitra" pitchFamily="2" charset="-78"/>
              </a:rPr>
              <a:t>1) آيا جامعه به تخصص‌ها و استعدادها و فعاليت‌هاي مختلف غير نخبه نياز ندارد؟</a:t>
            </a:r>
          </a:p>
          <a:p>
            <a:pPr algn="justLow" rtl="1">
              <a:buNone/>
            </a:pPr>
            <a:r>
              <a:rPr lang="fa-IR" sz="2000" dirty="0" smtClean="0">
                <a:cs typeface="B Mitra" pitchFamily="2" charset="-78"/>
              </a:rPr>
              <a:t>2</a:t>
            </a:r>
            <a:r>
              <a:rPr lang="fa-IR" sz="2000" smtClean="0">
                <a:cs typeface="B Mitra" pitchFamily="2" charset="-78"/>
              </a:rPr>
              <a:t>) </a:t>
            </a:r>
            <a:r>
              <a:rPr lang="fa-IR" sz="2000" smtClean="0">
                <a:cs typeface="B Mitra" pitchFamily="2" charset="-78"/>
              </a:rPr>
              <a:t>برخي افراد به اصطلاح نخبه</a:t>
            </a:r>
            <a:r>
              <a:rPr lang="fa-IR" sz="2000" smtClean="0">
                <a:cs typeface="B Mitra" pitchFamily="2" charset="-78"/>
              </a:rPr>
              <a:t> </a:t>
            </a:r>
            <a:r>
              <a:rPr lang="fa-IR" sz="2000" dirty="0" smtClean="0">
                <a:cs typeface="B Mitra" pitchFamily="2" charset="-78"/>
              </a:rPr>
              <a:t>با ادعاي اينكه از طبقات مرفه هستند در كل دنيا تحت تأثير سبك زندگي از فرزندآوري فاصله گرفته و در مواردي به پرورش حيوانات روي آورده و آن را جايگزين كرده اند.</a:t>
            </a:r>
          </a:p>
          <a:p>
            <a:pPr algn="justLow" rtl="1">
              <a:buNone/>
            </a:pPr>
            <a:r>
              <a:rPr lang="fa-IR" sz="2000" dirty="0" smtClean="0">
                <a:cs typeface="B Mitra" pitchFamily="2" charset="-78"/>
              </a:rPr>
              <a:t>3) اگر فرزندآوري افراد متوسط و عموم جامعه را غير مطلوب بدانيم و با كنترل جمعيت از توليد نسل آنها پيشگيري كنيم، با توجه به بند (2) چه كسي جبران جمعيت رو به پيري و فرسودگي را مي‌كند؟ چه كسي نيروي كار و نشاط و رشد علمي جامعه را تأمين مي‌كند؟</a:t>
            </a:r>
            <a:endParaRPr lang="en-US" sz="2000" dirty="0" smtClean="0">
              <a:cs typeface="B Mitra" pitchFamily="2" charset="-78"/>
            </a:endParaRPr>
          </a:p>
          <a:p>
            <a:pPr algn="ctr"/>
            <a:endParaRPr lang="en-US" sz="20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428604"/>
            <a:ext cx="7498080" cy="5819796"/>
          </a:xfrm>
        </p:spPr>
        <p:txBody>
          <a:bodyPr>
            <a:normAutofit lnSpcReduction="10000"/>
          </a:bodyPr>
          <a:lstStyle/>
          <a:p>
            <a:pPr algn="justLow" rtl="1">
              <a:buNone/>
            </a:pPr>
            <a:r>
              <a:rPr lang="fa-IR" sz="2400" dirty="0" smtClean="0">
                <a:cs typeface="B Mitra" pitchFamily="2" charset="-78"/>
              </a:rPr>
              <a:t>	6- ماده 47 و 48 طرح جامع به برنامه رشد كودك از 8-0 سال تأکید شده است که شامل تنظیم خانواده و سبک زندگی سکولار و  اجراي كنوانسيون حقوق كودك بدون هيچ قيد و شرطي مي باشد. لازم به ذكر است اين برنامه يكي از وظایف برنامه هاي 5 سال اخير </a:t>
            </a:r>
            <a:r>
              <a:rPr lang="fa-IR" sz="2400" b="1" dirty="0" smtClean="0">
                <a:cs typeface="B Mitra" pitchFamily="2" charset="-78"/>
              </a:rPr>
              <a:t>يونيسف</a:t>
            </a:r>
            <a:r>
              <a:rPr lang="fa-IR" sz="2400" dirty="0" smtClean="0">
                <a:cs typeface="B Mitra" pitchFamily="2" charset="-78"/>
              </a:rPr>
              <a:t>، در رابطه با بحث هاي سبك زندگي است و سازمان ملل آن را طبق دكترين امنيت ملي آمريكا در سازمان سيا تهيه و جهت اجرا به آژانس هاي سازمان ملل ابلاغ كرده و نتايج آن در نقشه راه و برنامه عملي يونيسف در طرح و برنامه‌هاي ذيل اين قانون قابل مشاهده است.</a:t>
            </a:r>
            <a:endParaRPr lang="en-US" sz="2400" dirty="0" smtClean="0">
              <a:cs typeface="B Mitra" pitchFamily="2" charset="-78"/>
            </a:endParaRPr>
          </a:p>
          <a:p>
            <a:pPr algn="justLow" rtl="1">
              <a:buNone/>
            </a:pPr>
            <a:r>
              <a:rPr lang="fa-IR" sz="2400" dirty="0" smtClean="0">
                <a:cs typeface="B Mitra" pitchFamily="2" charset="-78"/>
              </a:rPr>
              <a:t>	7- در مواد 14، 42، 43 و 44 كلمه باروري سالم بار دیگر برنامه دستيابي به مسائل كنترل جمعيت مي باشد كه ترويج و توزيع اقلام كنترلي تحت اين عناوين در حال اجراست. </a:t>
            </a:r>
            <a:endParaRPr lang="en-US" sz="2400" dirty="0" smtClean="0">
              <a:cs typeface="B Mitra" pitchFamily="2" charset="-78"/>
            </a:endParaRPr>
          </a:p>
          <a:p>
            <a:pPr algn="justLow" rtl="1">
              <a:buNone/>
            </a:pPr>
            <a:r>
              <a:rPr lang="fa-IR" sz="2400" dirty="0" smtClean="0">
                <a:cs typeface="B Mitra" pitchFamily="2" charset="-78"/>
              </a:rPr>
              <a:t>	8- ماده 3 مغایر با مصوبه شورای عالی انقلاب فرهنگی است و كتابي جايگزين به نام دانش خانواده تهیه شده و از بهمن ماه 1392 در حال تدريس مي‌باشد.</a:t>
            </a:r>
          </a:p>
          <a:p>
            <a:pPr algn="justLow" rtl="1">
              <a:buNone/>
            </a:pPr>
            <a:r>
              <a:rPr lang="fa-IR" sz="2400" dirty="0" smtClean="0">
                <a:cs typeface="B Mitra" pitchFamily="2" charset="-78"/>
              </a:rPr>
              <a:t>	9- تشكيلات مطروحه خلاف اصل 43 قانون اساسي و ايجاد شوراي عالي جديد است در حاليكه در مصوبه شوراي عالي انقلاب فرهنگي مصوب 91/3/2 به اين مهم تحت عنوان مركز تخصصي جامع جمعيت پرداخته است و نيازي به تشكيلات جديد مطروحه نيست.</a:t>
            </a:r>
            <a:endParaRPr lang="en-US" sz="24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72</a:t>
            </a:fld>
            <a:endParaRPr lang="en-US"/>
          </a:p>
        </p:txBody>
      </p:sp>
      <p:sp>
        <p:nvSpPr>
          <p:cNvPr id="5" name="Content Placeholder 4"/>
          <p:cNvSpPr>
            <a:spLocks noGrp="1"/>
          </p:cNvSpPr>
          <p:nvPr>
            <p:ph idx="1"/>
          </p:nvPr>
        </p:nvSpPr>
        <p:spPr>
          <a:xfrm>
            <a:off x="1357290" y="857232"/>
            <a:ext cx="7498080" cy="178595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noAutofit/>
          </a:bodyPr>
          <a:lstStyle/>
          <a:p>
            <a:pPr algn="just" rtl="1">
              <a:buNone/>
            </a:pPr>
            <a:endParaRPr lang="fa-IR" sz="1800" dirty="0" smtClean="0">
              <a:cs typeface="B Mitra" pitchFamily="2" charset="-78"/>
            </a:endParaRPr>
          </a:p>
          <a:p>
            <a:pPr algn="just" rtl="1">
              <a:buNone/>
            </a:pPr>
            <a:endParaRPr lang="fa-IR" sz="1800" b="1" dirty="0" smtClean="0">
              <a:cs typeface="B Mitra" pitchFamily="2" charset="-78"/>
            </a:endParaRPr>
          </a:p>
          <a:p>
            <a:pPr algn="just" rtl="1">
              <a:buNone/>
            </a:pPr>
            <a:endParaRPr lang="fa-IR" sz="1800" b="1" dirty="0" smtClean="0">
              <a:cs typeface="B Mitra" pitchFamily="2" charset="-78"/>
            </a:endParaRPr>
          </a:p>
          <a:p>
            <a:pPr algn="just" rtl="1">
              <a:buNone/>
            </a:pPr>
            <a:r>
              <a:rPr lang="fa-IR" sz="1800" b="1" dirty="0" smtClean="0">
                <a:cs typeface="B Mitra" pitchFamily="2" charset="-78"/>
              </a:rPr>
              <a:t>	توجه: </a:t>
            </a:r>
            <a:r>
              <a:rPr lang="fa-IR" sz="1800" dirty="0" smtClean="0">
                <a:cs typeface="B Mitra" pitchFamily="2" charset="-78"/>
              </a:rPr>
              <a:t>به دنبال نقد طرح </a:t>
            </a:r>
            <a:r>
              <a:rPr lang="fa-IR" sz="1800" b="1" dirty="0" smtClean="0">
                <a:cs typeface="B Mitra" pitchFamily="2" charset="-78"/>
              </a:rPr>
              <a:t>«جامع جمعيت و تعالي خانواده»</a:t>
            </a:r>
            <a:r>
              <a:rPr lang="fa-IR" sz="1800" dirty="0" smtClean="0">
                <a:cs typeface="B Mitra" pitchFamily="2" charset="-78"/>
              </a:rPr>
              <a:t> در كميسيون فرهنگي، اعضاي كميسيون بهداشت مجلس به كميسيون فرهنگي آمدند و تمام مباحث كنترل جمعيت را به حالت يك دولت در سايه مطرح كردند. </a:t>
            </a:r>
          </a:p>
          <a:p>
            <a:pPr algn="just" rtl="1">
              <a:buNone/>
            </a:pPr>
            <a:r>
              <a:rPr lang="fa-IR" sz="1800" dirty="0" smtClean="0">
                <a:cs typeface="B Mitra" pitchFamily="2" charset="-78"/>
              </a:rPr>
              <a:t>	</a:t>
            </a:r>
          </a:p>
          <a:p>
            <a:pPr algn="just" rtl="1">
              <a:buNone/>
            </a:pPr>
            <a:r>
              <a:rPr lang="fa-IR" sz="1800" dirty="0" smtClean="0">
                <a:cs typeface="B Mitra" pitchFamily="2" charset="-78"/>
              </a:rPr>
              <a:t>	</a:t>
            </a:r>
          </a:p>
          <a:p>
            <a:pPr algn="ctr"/>
            <a:endParaRPr lang="en-US" sz="1800" dirty="0"/>
          </a:p>
        </p:txBody>
      </p:sp>
      <p:sp>
        <p:nvSpPr>
          <p:cNvPr id="6" name="Rectangle 5"/>
          <p:cNvSpPr/>
          <p:nvPr/>
        </p:nvSpPr>
        <p:spPr>
          <a:xfrm>
            <a:off x="1285852" y="3071810"/>
            <a:ext cx="7358114" cy="3262432"/>
          </a:xfrm>
          <a:prstGeom prst="rect">
            <a:avLst/>
          </a:prstGeom>
        </p:spPr>
        <p:txBody>
          <a:bodyPr wrap="square">
            <a:spAutoFit/>
          </a:bodyPr>
          <a:lstStyle/>
          <a:p>
            <a:pPr algn="just" rtl="1">
              <a:buNone/>
            </a:pPr>
            <a:r>
              <a:rPr lang="fa-IR" sz="2500" b="1" dirty="0" smtClean="0">
                <a:cs typeface="B Mitra" pitchFamily="2" charset="-78"/>
              </a:rPr>
              <a:t>پس از پيدا شدن موارد متعدد اشكال در طرح جمعيت و تعالي خانواده، طرح «افزايش نرخ باروري و پيشگيري از كاهش رشد جمعيت كشور» به مجلس ارائه شد.</a:t>
            </a:r>
          </a:p>
          <a:p>
            <a:pPr marL="365760" lvl="0" indent="-283464" algn="justLow" rtl="1">
              <a:spcBef>
                <a:spcPts val="600"/>
              </a:spcBef>
              <a:buClr>
                <a:schemeClr val="accent1"/>
              </a:buClr>
              <a:buSzPct val="80000"/>
              <a:defRPr/>
            </a:pPr>
            <a:r>
              <a:rPr lang="en-US" sz="2400" dirty="0" smtClean="0">
                <a:cs typeface="B Mitra" pitchFamily="2" charset="-78"/>
              </a:rPr>
              <a:t>	</a:t>
            </a:r>
            <a:r>
              <a:rPr lang="fa-IR" sz="2400" dirty="0" smtClean="0">
                <a:cs typeface="B Mitra" pitchFamily="2" charset="-78"/>
              </a:rPr>
              <a:t>در اسفند سال 92، با همكاري برخي از حقوقدانان حوزوي و دانشگاهي، عده‌اي از نمايندگان مجلس، اداره كل اسناد و تنقيح لوايح و اداره كل تدوين قوانين  طرح «افزايش نرخ باروري و پيشگيري از كاهش رشد جمعيت»</a:t>
            </a:r>
            <a:r>
              <a:rPr lang="en-US" sz="2400" dirty="0" smtClean="0">
                <a:cs typeface="B Mitra" pitchFamily="2" charset="-78"/>
              </a:rPr>
              <a:t> </a:t>
            </a:r>
            <a:r>
              <a:rPr lang="fa-IR" sz="2400" dirty="0" smtClean="0">
                <a:cs typeface="B Mitra" pitchFamily="2" charset="-78"/>
              </a:rPr>
              <a:t>از سوي 80 نفر از نمايندگان با قيد دو فوريت به مجلس ارائه شد. </a:t>
            </a:r>
          </a:p>
          <a:p>
            <a:pPr algn="just" rtl="1">
              <a:buNone/>
            </a:pPr>
            <a:endParaRPr lang="fa-IR" sz="2500" dirty="0" smtClean="0">
              <a:cs typeface="B Mitra" pitchFamily="2" charset="-7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73</a:t>
            </a:fld>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1643042" y="1071546"/>
            <a:ext cx="6643734" cy="5072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p:cNvSpPr txBox="1">
            <a:spLocks/>
          </p:cNvSpPr>
          <p:nvPr/>
        </p:nvSpPr>
        <p:spPr>
          <a:xfrm>
            <a:off x="1285852" y="642918"/>
            <a:ext cx="7286676" cy="857256"/>
          </a:xfrm>
          <a:prstGeom prst="rect">
            <a:avLst/>
          </a:prstGeo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marL="365760" marR="0" lvl="0" indent="-283464" algn="ctr" defTabSz="914400" rtl="1" eaLnBrk="1" fontAlgn="auto" latinLnBrk="0" hangingPunct="1">
              <a:lnSpc>
                <a:spcPct val="100000"/>
              </a:lnSpc>
              <a:spcBef>
                <a:spcPts val="600"/>
              </a:spcBef>
              <a:spcAft>
                <a:spcPts val="0"/>
              </a:spcAft>
              <a:buClr>
                <a:schemeClr val="accent1"/>
              </a:buClr>
              <a:buSzPct val="80000"/>
              <a:tabLst/>
              <a:defRPr/>
            </a:pPr>
            <a:r>
              <a:rPr kumimoji="0" lang="fa-IR" sz="2800" b="0" i="0" u="none" strike="noStrike" kern="1200" cap="none" spc="0" normalizeH="0" baseline="0" noProof="0" dirty="0" smtClean="0">
                <a:ln>
                  <a:noFill/>
                </a:ln>
                <a:solidFill>
                  <a:schemeClr val="accent1">
                    <a:lumMod val="75000"/>
                  </a:schemeClr>
                </a:solidFill>
                <a:effectLst/>
                <a:uLnTx/>
                <a:uFillTx/>
                <a:latin typeface="+mn-lt"/>
                <a:ea typeface="+mn-ea"/>
                <a:cs typeface="B Titr" pitchFamily="2" charset="-78"/>
              </a:rPr>
              <a:t>	</a:t>
            </a:r>
          </a:p>
          <a:p>
            <a:pPr marL="365760" marR="0" lvl="0" indent="-283464" algn="ctr" defTabSz="914400" rtl="1" eaLnBrk="1" fontAlgn="auto" latinLnBrk="0" hangingPunct="1">
              <a:lnSpc>
                <a:spcPct val="100000"/>
              </a:lnSpc>
              <a:spcBef>
                <a:spcPts val="600"/>
              </a:spcBef>
              <a:spcAft>
                <a:spcPts val="0"/>
              </a:spcAft>
              <a:buClr>
                <a:schemeClr val="accent1"/>
              </a:buClr>
              <a:buSzPct val="80000"/>
              <a:tabLst/>
              <a:defRPr/>
            </a:pPr>
            <a:r>
              <a:rPr kumimoji="0" lang="fa-IR" sz="2800" b="0" i="0" u="none" strike="noStrike" kern="1200" cap="none" spc="0" normalizeH="0" baseline="0" noProof="0" dirty="0" smtClean="0">
                <a:ln>
                  <a:noFill/>
                </a:ln>
                <a:solidFill>
                  <a:schemeClr val="accent1">
                    <a:lumMod val="75000"/>
                  </a:schemeClr>
                </a:solidFill>
                <a:effectLst/>
                <a:uLnTx/>
                <a:uFillTx/>
                <a:latin typeface="+mn-lt"/>
                <a:ea typeface="+mn-ea"/>
                <a:cs typeface="B Titr" pitchFamily="2" charset="-78"/>
              </a:rPr>
              <a:t>متن طرح :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74</a:t>
            </a:fld>
            <a:endParaRPr lang="en-US"/>
          </a:p>
        </p:txBody>
      </p:sp>
      <p:pic>
        <p:nvPicPr>
          <p:cNvPr id="5" name="Content Placeholder 4"/>
          <p:cNvPicPr>
            <a:picLocks noGrp="1" noChangeAspect="1" noChangeArrowheads="1"/>
          </p:cNvPicPr>
          <p:nvPr>
            <p:ph idx="1"/>
          </p:nvPr>
        </p:nvPicPr>
        <p:blipFill>
          <a:blip r:embed="rId2"/>
          <a:srcRect/>
          <a:stretch>
            <a:fillRect/>
          </a:stretch>
        </p:blipFill>
        <p:spPr bwMode="auto">
          <a:xfrm>
            <a:off x="1244337" y="214290"/>
            <a:ext cx="7359575" cy="6034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75</a:t>
            </a:fld>
            <a:endParaRPr lang="en-US"/>
          </a:p>
        </p:txBody>
      </p:sp>
      <p:sp>
        <p:nvSpPr>
          <p:cNvPr id="5" name="Content Placeholder 2"/>
          <p:cNvSpPr>
            <a:spLocks noGrp="1"/>
          </p:cNvSpPr>
          <p:nvPr>
            <p:ph idx="1"/>
          </p:nvPr>
        </p:nvSpPr>
        <p:spPr>
          <a:xfrm>
            <a:off x="1214414" y="1500174"/>
            <a:ext cx="7498080" cy="1785950"/>
          </a:xfrm>
        </p:spPr>
        <p:style>
          <a:lnRef idx="2">
            <a:schemeClr val="accent2"/>
          </a:lnRef>
          <a:fillRef idx="1">
            <a:schemeClr val="lt1"/>
          </a:fillRef>
          <a:effectRef idx="0">
            <a:schemeClr val="accent2"/>
          </a:effectRef>
          <a:fontRef idx="minor">
            <a:schemeClr val="dk1"/>
          </a:fontRef>
        </p:style>
        <p:txBody>
          <a:bodyPr>
            <a:noAutofit/>
          </a:bodyPr>
          <a:lstStyle/>
          <a:p>
            <a:pPr algn="justLow" rtl="1"/>
            <a:r>
              <a:rPr lang="fa-IR" sz="3000" dirty="0" smtClean="0">
                <a:solidFill>
                  <a:schemeClr val="accent1">
                    <a:lumMod val="75000"/>
                  </a:schemeClr>
                </a:solidFill>
                <a:cs typeface="B Titr" pitchFamily="2" charset="-78"/>
              </a:rPr>
              <a:t>در فروردين سال 93 در مجلس شوراي اسلامي اين طرح با 127 رأي موافق به يك فوريتي تبديل گرديد و تاكنون در دستور كار مجلس شوراي اسلامي است.</a:t>
            </a:r>
            <a:endParaRPr lang="en-US" sz="3000" dirty="0">
              <a:solidFill>
                <a:schemeClr val="accent1">
                  <a:lumMod val="75000"/>
                </a:schemeClr>
              </a:solidFill>
              <a:cs typeface="B Titr" pitchFamily="2" charset="-78"/>
            </a:endParaRPr>
          </a:p>
        </p:txBody>
      </p:sp>
      <p:sp>
        <p:nvSpPr>
          <p:cNvPr id="6" name="TextBox 5"/>
          <p:cNvSpPr txBox="1"/>
          <p:nvPr/>
        </p:nvSpPr>
        <p:spPr>
          <a:xfrm>
            <a:off x="1428728" y="3714752"/>
            <a:ext cx="6929486" cy="2092881"/>
          </a:xfrm>
          <a:prstGeom prst="rect">
            <a:avLst/>
          </a:prstGeom>
          <a:noFill/>
        </p:spPr>
        <p:txBody>
          <a:bodyPr wrap="square" rtlCol="0">
            <a:spAutoFit/>
          </a:bodyPr>
          <a:lstStyle/>
          <a:p>
            <a:pPr algn="justLow" rtl="1"/>
            <a:r>
              <a:rPr lang="fa-IR" sz="2000" dirty="0" smtClean="0">
                <a:cs typeface="B Mitra" pitchFamily="2" charset="-78"/>
              </a:rPr>
              <a:t>با توجه به اينكه اين طرح،  از مزاياي بيشتري برخوردار است از قبيل اينكه بار مالي براي دولت ندارد و حتي با حذف قانون تنظيم خانواده بودجه هايي كه براي اين قانون در نظر گرفته شده است حذف مي‌شود و هيچكدام از معايب طرح 55 ماده اي در اين طرح ديده نمي شود. </a:t>
            </a:r>
          </a:p>
          <a:p>
            <a:pPr algn="justLow" rtl="1"/>
            <a:endParaRPr lang="fa-IR" sz="2000" dirty="0" smtClean="0">
              <a:cs typeface="B Mitra" pitchFamily="2" charset="-78"/>
            </a:endParaRPr>
          </a:p>
          <a:p>
            <a:pPr algn="ctr" rtl="1"/>
            <a:r>
              <a:rPr lang="fa-IR" sz="2500" b="1" dirty="0" smtClean="0">
                <a:solidFill>
                  <a:srgbClr val="FF0000"/>
                </a:solidFill>
                <a:cs typeface="B Mitra" pitchFamily="2" charset="-78"/>
              </a:rPr>
              <a:t>پيشنهاد مي‌شود كه قانون سال 72 حذف و اين طرح جايگزين آن و تصويب شود.</a:t>
            </a:r>
            <a:endParaRPr lang="en-US" sz="2500" b="1" dirty="0">
              <a:solidFill>
                <a:srgbClr val="FF0000"/>
              </a:solidFill>
              <a:cs typeface="B Mitra" pitchFamily="2" charset="-7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5852" y="2786058"/>
            <a:ext cx="7498080" cy="2000264"/>
          </a:xfrm>
        </p:spPr>
        <p:txBody>
          <a:bodyPr>
            <a:noAutofit/>
          </a:bodyPr>
          <a:lstStyle/>
          <a:p>
            <a:pPr algn="just" rtl="1"/>
            <a:r>
              <a:rPr lang="fa-IR" sz="2100" dirty="0" smtClean="0">
                <a:cs typeface="B Mitra" pitchFamily="2" charset="-78"/>
              </a:rPr>
              <a:t>به دنبال ارائه </a:t>
            </a:r>
            <a:r>
              <a:rPr lang="fa-IR" sz="2100" b="1" dirty="0" smtClean="0">
                <a:cs typeface="B Mitra" pitchFamily="2" charset="-78"/>
              </a:rPr>
              <a:t>«طرح افزايش نرخ باروري و پيشگيري از كاهش نرخ رشد جمعيت» </a:t>
            </a:r>
            <a:r>
              <a:rPr lang="fa-IR" sz="2100" dirty="0" smtClean="0">
                <a:cs typeface="B Mitra" pitchFamily="2" charset="-78"/>
              </a:rPr>
              <a:t>در قالب 5 ماده به مجلس در تاريخ اسفند 92 اين طرح در كميسيون فرهنگي با اصلاحاتي در قالب 4 ماده در صحن علني مجلس تصويب گرديد و معاونت پژوهشي گروه مطالعات مركز تحقيقات اسلامي و مركز پژوهش‌ها و برخي كميسيون‌ها نظرات كارشناسي خود را در اين رابطه اعلام كرد كه در ادامه جدول مقايسه‌اي آن را مشاهده مي كنيم.</a:t>
            </a:r>
          </a:p>
          <a:p>
            <a:pPr algn="just" rtl="1"/>
            <a:endParaRPr lang="fa-IR" sz="2100" dirty="0" smtClean="0">
              <a:cs typeface="B Mitra" pitchFamily="2" charset="-78"/>
            </a:endParaRPr>
          </a:p>
          <a:p>
            <a:pPr algn="just" rtl="1"/>
            <a:r>
              <a:rPr lang="fa-IR" sz="2100" dirty="0" smtClean="0">
                <a:cs typeface="B Mitra" pitchFamily="2" charset="-78"/>
              </a:rPr>
              <a:t>1- نقد مركز پژوهش هاي مجلس</a:t>
            </a:r>
          </a:p>
          <a:p>
            <a:pPr algn="just" rtl="1"/>
            <a:r>
              <a:rPr lang="fa-IR" sz="2100" dirty="0" smtClean="0">
                <a:cs typeface="B Mitra" pitchFamily="2" charset="-78"/>
              </a:rPr>
              <a:t>2- نقد معاونت پژوهشي گروه مطالعات فرهنگي مركز تحقيقات اسلامي</a:t>
            </a:r>
          </a:p>
          <a:p>
            <a:pPr algn="just" rtl="1"/>
            <a:r>
              <a:rPr lang="fa-IR" sz="2100" dirty="0" smtClean="0">
                <a:cs typeface="B Mitra" pitchFamily="2" charset="-78"/>
              </a:rPr>
              <a:t>3- نقد كميسيون بهداشت مجلس شوراي اسلامي</a:t>
            </a:r>
            <a:endParaRPr lang="en-US" sz="2100" dirty="0" smtClean="0">
              <a:cs typeface="B Mitra" pitchFamily="2" charset="-78"/>
            </a:endParaRPr>
          </a:p>
          <a:p>
            <a:pPr algn="just" rtl="1"/>
            <a:endParaRPr lang="fa-IR" sz="2100" dirty="0" smtClean="0">
              <a:cs typeface="B Mitra" pitchFamily="2" charset="-78"/>
            </a:endParaRPr>
          </a:p>
          <a:p>
            <a:endParaRPr lang="en-US" sz="2100" dirty="0" smtClean="0"/>
          </a:p>
          <a:p>
            <a:endParaRPr lang="en-US" sz="2100" dirty="0"/>
          </a:p>
        </p:txBody>
      </p:sp>
      <p:sp>
        <p:nvSpPr>
          <p:cNvPr id="4" name="Slide Number Placeholder 3"/>
          <p:cNvSpPr>
            <a:spLocks noGrp="1"/>
          </p:cNvSpPr>
          <p:nvPr>
            <p:ph type="sldNum" sz="quarter" idx="12"/>
          </p:nvPr>
        </p:nvSpPr>
        <p:spPr/>
        <p:txBody>
          <a:bodyPr/>
          <a:lstStyle/>
          <a:p>
            <a:fld id="{A08E8C43-68F8-4728-90F2-738ACDDF4809}" type="slidenum">
              <a:rPr lang="en-US" smtClean="0"/>
              <a:pPr/>
              <a:t>76</a:t>
            </a:fld>
            <a:endParaRPr lang="en-US"/>
          </a:p>
        </p:txBody>
      </p:sp>
      <p:sp>
        <p:nvSpPr>
          <p:cNvPr id="5" name="Content Placeholder 2"/>
          <p:cNvSpPr txBox="1">
            <a:spLocks/>
          </p:cNvSpPr>
          <p:nvPr/>
        </p:nvSpPr>
        <p:spPr>
          <a:xfrm>
            <a:off x="1366814" y="214290"/>
            <a:ext cx="7498080" cy="1152532"/>
          </a:xfrm>
          <a:prstGeom prst="rect">
            <a:avLst/>
          </a:prstGeom>
        </p:spPr>
        <p:txBody>
          <a:bodyPr>
            <a:normAutofit/>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1428728" y="1214422"/>
            <a:ext cx="7072362" cy="1015663"/>
          </a:xfrm>
          <a:prstGeom prst="rect">
            <a:avLst/>
          </a:prstGeom>
          <a:noFill/>
        </p:spPr>
        <p:txBody>
          <a:bodyPr wrap="square" rtlCol="0">
            <a:spAutoFit/>
          </a:bodyPr>
          <a:lstStyle/>
          <a:p>
            <a:pPr algn="ctr"/>
            <a:r>
              <a:rPr lang="fa-IR" sz="3000" dirty="0" smtClean="0">
                <a:solidFill>
                  <a:schemeClr val="accent1"/>
                </a:solidFill>
                <a:cs typeface="B Titr" pitchFamily="2" charset="-78"/>
              </a:rPr>
              <a:t>مطرح شدن طرح يك فوريتي در كميسيون هاي </a:t>
            </a:r>
          </a:p>
          <a:p>
            <a:pPr algn="ctr"/>
            <a:r>
              <a:rPr lang="fa-IR" sz="3000" dirty="0" smtClean="0">
                <a:solidFill>
                  <a:schemeClr val="accent1"/>
                </a:solidFill>
                <a:cs typeface="B Titr" pitchFamily="2" charset="-78"/>
              </a:rPr>
              <a:t>مختلف مجلس شوراي اسلامي</a:t>
            </a:r>
            <a:endParaRPr lang="en-US" sz="3000" dirty="0">
              <a:solidFill>
                <a:schemeClr val="accent1"/>
              </a:solidFill>
              <a:cs typeface="B Titr" pitchFamily="2" charset="-7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6.gif"/>
          <p:cNvPicPr>
            <a:picLocks noGrp="1" noChangeAspect="1"/>
          </p:cNvPicPr>
          <p:nvPr>
            <p:ph idx="1"/>
          </p:nvPr>
        </p:nvPicPr>
        <p:blipFill>
          <a:blip r:embed="rId2"/>
          <a:stretch>
            <a:fillRect/>
          </a:stretch>
        </p:blipFill>
        <p:spPr>
          <a:xfrm>
            <a:off x="0" y="714356"/>
            <a:ext cx="7358082" cy="6143644"/>
          </a:xfrm>
        </p:spPr>
      </p:pic>
      <p:sp>
        <p:nvSpPr>
          <p:cNvPr id="5" name="Slide Number Placeholder 4"/>
          <p:cNvSpPr>
            <a:spLocks noGrp="1"/>
          </p:cNvSpPr>
          <p:nvPr>
            <p:ph type="sldNum" sz="quarter" idx="12"/>
          </p:nvPr>
        </p:nvSpPr>
        <p:spPr/>
        <p:txBody>
          <a:bodyPr/>
          <a:lstStyle/>
          <a:p>
            <a:fld id="{A08E8C43-68F8-4728-90F2-738ACDDF4809}" type="slidenum">
              <a:rPr lang="en-US" smtClean="0"/>
              <a:pPr/>
              <a:t>77</a:t>
            </a:fld>
            <a:endParaRPr lang="en-US"/>
          </a:p>
        </p:txBody>
      </p:sp>
      <p:sp>
        <p:nvSpPr>
          <p:cNvPr id="7" name="Content Placeholder 2"/>
          <p:cNvSpPr txBox="1">
            <a:spLocks/>
          </p:cNvSpPr>
          <p:nvPr/>
        </p:nvSpPr>
        <p:spPr>
          <a:xfrm>
            <a:off x="7286644" y="785794"/>
            <a:ext cx="1857356" cy="5929354"/>
          </a:xfrm>
          <a:prstGeom prst="rect">
            <a:avLst/>
          </a:prstGeom>
        </p:spPr>
        <p:style>
          <a:lnRef idx="2">
            <a:schemeClr val="accent2"/>
          </a:lnRef>
          <a:fillRef idx="1">
            <a:schemeClr val="lt1"/>
          </a:fillRef>
          <a:effectRef idx="0">
            <a:schemeClr val="accent2"/>
          </a:effectRef>
          <a:fontRef idx="minor">
            <a:schemeClr val="dk1"/>
          </a:fontRef>
        </p:style>
        <p:txBody>
          <a:bodyPr>
            <a:normAutofit lnSpcReduction="10000"/>
          </a:bodyPr>
          <a:lstStyle/>
          <a:p>
            <a:pPr marL="365760" marR="0" lvl="0" indent="-283464" algn="justLow" defTabSz="914400" rtl="1" eaLnBrk="1" fontAlgn="auto" latinLnBrk="0" hangingPunct="1">
              <a:lnSpc>
                <a:spcPct val="100000"/>
              </a:lnSpc>
              <a:spcBef>
                <a:spcPts val="600"/>
              </a:spcBef>
              <a:spcAft>
                <a:spcPts val="0"/>
              </a:spcAft>
              <a:buClr>
                <a:schemeClr val="accent1"/>
              </a:buClr>
              <a:buSzPct val="80000"/>
              <a:buFont typeface="Wingdings 2"/>
              <a:buNone/>
              <a:tabLst/>
              <a:defRPr/>
            </a:pPr>
            <a:r>
              <a:rPr kumimoji="0" lang="fa-IR" sz="2800" b="0" i="0" u="none" strike="noStrike" kern="1200" cap="none" spc="0" normalizeH="0" baseline="0" noProof="0" dirty="0" smtClean="0">
                <a:ln>
                  <a:noFill/>
                </a:ln>
                <a:solidFill>
                  <a:schemeClr val="accent1">
                    <a:lumMod val="75000"/>
                  </a:schemeClr>
                </a:solidFill>
                <a:effectLst/>
                <a:uLnTx/>
                <a:uFillTx/>
                <a:latin typeface="+mn-lt"/>
                <a:ea typeface="+mn-ea"/>
                <a:cs typeface="B Titr" pitchFamily="2" charset="-78"/>
              </a:rPr>
              <a:t>	مركز پژوهشه</a:t>
            </a:r>
            <a:r>
              <a:rPr lang="fa-IR" sz="2800" baseline="0" dirty="0" smtClean="0">
                <a:solidFill>
                  <a:schemeClr val="accent1">
                    <a:lumMod val="75000"/>
                  </a:schemeClr>
                </a:solidFill>
                <a:cs typeface="B Titr" pitchFamily="2" charset="-78"/>
              </a:rPr>
              <a:t>ا</a:t>
            </a:r>
            <a:r>
              <a:rPr kumimoji="0" lang="fa-IR" sz="2800" b="0" i="0" u="none" strike="noStrike" kern="1200" cap="none" spc="0" normalizeH="0" baseline="0" noProof="0" dirty="0" smtClean="0">
                <a:ln>
                  <a:noFill/>
                </a:ln>
                <a:solidFill>
                  <a:schemeClr val="accent1">
                    <a:lumMod val="75000"/>
                  </a:schemeClr>
                </a:solidFill>
                <a:effectLst/>
                <a:uLnTx/>
                <a:uFillTx/>
                <a:latin typeface="+mn-lt"/>
                <a:ea typeface="+mn-ea"/>
                <a:cs typeface="B Titr" pitchFamily="2" charset="-78"/>
              </a:rPr>
              <a:t>ي مجلس شوراي اسلامي به دنبال طرح يك فوريتي نظرات خود را مبني بر نقد آن طرح اعلام كرد. </a:t>
            </a:r>
            <a:endParaRPr kumimoji="0" lang="en-US" sz="2800" b="0" i="0" u="none" strike="noStrike" kern="1200" cap="none" spc="0" normalizeH="0" baseline="0" noProof="0" dirty="0">
              <a:ln>
                <a:noFill/>
              </a:ln>
              <a:solidFill>
                <a:schemeClr val="accent1">
                  <a:lumMod val="75000"/>
                </a:schemeClr>
              </a:solidFill>
              <a:effectLst/>
              <a:uLnTx/>
              <a:uFillTx/>
              <a:latin typeface="+mn-lt"/>
              <a:ea typeface="+mn-ea"/>
              <a:cs typeface="B Titr" pitchFamily="2" charset="-78"/>
            </a:endParaRPr>
          </a:p>
        </p:txBody>
      </p:sp>
      <p:sp>
        <p:nvSpPr>
          <p:cNvPr id="6" name="Content Placeholder 2"/>
          <p:cNvSpPr txBox="1">
            <a:spLocks/>
          </p:cNvSpPr>
          <p:nvPr/>
        </p:nvSpPr>
        <p:spPr>
          <a:xfrm>
            <a:off x="0" y="0"/>
            <a:ext cx="9144000" cy="714356"/>
          </a:xfrm>
          <a:prstGeom prst="rect">
            <a:avLst/>
          </a:prstGeo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marL="365760" lvl="0" indent="-283464" algn="ctr" rtl="1">
              <a:spcBef>
                <a:spcPts val="600"/>
              </a:spcBef>
              <a:buClr>
                <a:schemeClr val="accent1"/>
              </a:buClr>
              <a:buSzPct val="80000"/>
              <a:defRPr/>
            </a:pPr>
            <a:r>
              <a:rPr kumimoji="0" lang="fa-IR" sz="2500" b="0" i="0" u="none" strike="noStrike" kern="1200" cap="none" spc="0" normalizeH="0" baseline="0" noProof="0" dirty="0" smtClean="0">
                <a:ln>
                  <a:noFill/>
                </a:ln>
                <a:solidFill>
                  <a:schemeClr val="tx1"/>
                </a:solidFill>
                <a:effectLst/>
                <a:uLnTx/>
                <a:uFillTx/>
                <a:latin typeface="+mn-lt"/>
                <a:ea typeface="+mn-ea"/>
                <a:cs typeface="B Titr" pitchFamily="2" charset="-78"/>
              </a:rPr>
              <a:t>		</a:t>
            </a:r>
            <a:r>
              <a:rPr lang="fa-IR" sz="2500" dirty="0" smtClean="0">
                <a:solidFill>
                  <a:schemeClr val="tx1"/>
                </a:solidFill>
                <a:cs typeface="B Titr" pitchFamily="2" charset="-78"/>
              </a:rPr>
              <a:t>	1. نقد «طرح افزايش نرخ باروري و پيشگيري از كاهش نرخ رشد جمعيت» ( 4 ماده‌اي) از طرف مركز پژوهش‌ها</a:t>
            </a:r>
            <a:endParaRPr lang="en-US" sz="2500" dirty="0">
              <a:solidFill>
                <a:schemeClr val="tx1"/>
              </a:solidFill>
              <a:cs typeface="B Titr" pitchFamily="2" charset="-78"/>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7.gif"/>
          <p:cNvPicPr>
            <a:picLocks noGrp="1" noChangeAspect="1"/>
          </p:cNvPicPr>
          <p:nvPr>
            <p:ph idx="1"/>
          </p:nvPr>
        </p:nvPicPr>
        <p:blipFill>
          <a:blip r:embed="rId2"/>
          <a:stretch>
            <a:fillRect/>
          </a:stretch>
        </p:blipFill>
        <p:spPr>
          <a:xfrm>
            <a:off x="1214414" y="13133"/>
            <a:ext cx="7929586" cy="6844867"/>
          </a:xfrm>
        </p:spPr>
      </p:pic>
      <p:sp>
        <p:nvSpPr>
          <p:cNvPr id="5" name="Slide Number Placeholder 4"/>
          <p:cNvSpPr>
            <a:spLocks noGrp="1"/>
          </p:cNvSpPr>
          <p:nvPr>
            <p:ph type="sldNum" sz="quarter" idx="12"/>
          </p:nvPr>
        </p:nvSpPr>
        <p:spPr/>
        <p:txBody>
          <a:bodyPr/>
          <a:lstStyle/>
          <a:p>
            <a:fld id="{A08E8C43-68F8-4728-90F2-738ACDDF4809}"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8.gif"/>
          <p:cNvPicPr>
            <a:picLocks noGrp="1" noChangeAspect="1"/>
          </p:cNvPicPr>
          <p:nvPr>
            <p:ph idx="1"/>
          </p:nvPr>
        </p:nvPicPr>
        <p:blipFill>
          <a:blip r:embed="rId2"/>
          <a:stretch>
            <a:fillRect/>
          </a:stretch>
        </p:blipFill>
        <p:spPr>
          <a:xfrm>
            <a:off x="1142976" y="0"/>
            <a:ext cx="8001024" cy="6857999"/>
          </a:xfrm>
        </p:spPr>
      </p:pic>
      <p:sp>
        <p:nvSpPr>
          <p:cNvPr id="5" name="Slide Number Placeholder 4"/>
          <p:cNvSpPr>
            <a:spLocks noGrp="1"/>
          </p:cNvSpPr>
          <p:nvPr>
            <p:ph type="sldNum" sz="quarter" idx="12"/>
          </p:nvPr>
        </p:nvSpPr>
        <p:spPr/>
        <p:txBody>
          <a:bodyPr/>
          <a:lstStyle/>
          <a:p>
            <a:fld id="{A08E8C43-68F8-4728-90F2-738ACDDF4809}" type="slidenum">
              <a:rPr lang="en-US" smtClean="0"/>
              <a:pPr/>
              <a:t>79</a:t>
            </a:fld>
            <a:endParaRPr lang="en-US"/>
          </a:p>
        </p:txBody>
      </p:sp>
      <p:sp>
        <p:nvSpPr>
          <p:cNvPr id="6" name="TextBox 5"/>
          <p:cNvSpPr txBox="1"/>
          <p:nvPr/>
        </p:nvSpPr>
        <p:spPr>
          <a:xfrm>
            <a:off x="3857620" y="4857760"/>
            <a:ext cx="485778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r" rtl="1"/>
            <a:r>
              <a:rPr lang="fa-IR" b="1" dirty="0" smtClean="0"/>
              <a:t>«ماده (3) و (4) حذف شود.»</a:t>
            </a:r>
          </a:p>
          <a:p>
            <a:pPr algn="r" rtl="1"/>
            <a:r>
              <a:rPr lang="fa-IR" dirty="0" smtClean="0"/>
              <a:t>اين نكته حائز اهميت است كه كليه منتقدين خواستار حذف ماده 4 مي‌باشند به علت اينكه تعهدات بين المللي اجازه نمي دهد كه قانون تنظيم خانواده در ايران كان لم يكن تلقي شود.</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مصوبه جمعيت.TIF"/>
          <p:cNvPicPr>
            <a:picLocks noGrp="1" noChangeAspect="1"/>
          </p:cNvPicPr>
          <p:nvPr>
            <p:ph idx="1"/>
          </p:nvPr>
        </p:nvPicPr>
        <p:blipFill>
          <a:blip r:embed="rId2" cstate="print"/>
          <a:stretch>
            <a:fillRect/>
          </a:stretch>
        </p:blipFill>
        <p:spPr>
          <a:xfrm>
            <a:off x="2285984" y="1000108"/>
            <a:ext cx="5715040" cy="5643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
          <p:cNvSpPr>
            <a:spLocks noGrp="1"/>
          </p:cNvSpPr>
          <p:nvPr>
            <p:ph type="title"/>
          </p:nvPr>
        </p:nvSpPr>
        <p:spPr>
          <a:xfrm>
            <a:off x="928662" y="142852"/>
            <a:ext cx="8005026" cy="725470"/>
          </a:xfrm>
        </p:spPr>
        <p:txBody>
          <a:bodyPr>
            <a:noAutofit/>
          </a:bodyPr>
          <a:lstStyle/>
          <a:p>
            <a:pPr algn="ctr"/>
            <a:r>
              <a:rPr lang="fa-IR" sz="3200" b="1" dirty="0" smtClean="0">
                <a:cs typeface="B Titr" pitchFamily="2" charset="-78"/>
              </a:rPr>
              <a:t>مصوبه شوراي عالي انقلاب فرهنگي در خصوص جمعيت</a:t>
            </a:r>
            <a:endParaRPr lang="en-US" sz="3200" b="1" dirty="0">
              <a:cs typeface="B Titr" pitchFamily="2" charset="-78"/>
            </a:endParaRPr>
          </a:p>
        </p:txBody>
      </p:sp>
      <p:sp>
        <p:nvSpPr>
          <p:cNvPr id="5" name="Slide Number Placeholder 4"/>
          <p:cNvSpPr>
            <a:spLocks noGrp="1"/>
          </p:cNvSpPr>
          <p:nvPr>
            <p:ph type="sldNum" sz="quarter" idx="12"/>
          </p:nvPr>
        </p:nvSpPr>
        <p:spPr/>
        <p:txBody>
          <a:bodyPr/>
          <a:lstStyle/>
          <a:p>
            <a:fld id="{A08E8C43-68F8-4728-90F2-738ACDDF4809}"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6710" y="571480"/>
            <a:ext cx="1146978" cy="5214974"/>
          </a:xfrm>
        </p:spPr>
        <p:style>
          <a:lnRef idx="2">
            <a:schemeClr val="accent1"/>
          </a:lnRef>
          <a:fillRef idx="1">
            <a:schemeClr val="lt1"/>
          </a:fillRef>
          <a:effectRef idx="0">
            <a:schemeClr val="accent1"/>
          </a:effectRef>
          <a:fontRef idx="minor">
            <a:schemeClr val="dk1"/>
          </a:fontRef>
        </p:style>
        <p:txBody>
          <a:bodyPr>
            <a:noAutofit/>
          </a:bodyPr>
          <a:lstStyle/>
          <a:p>
            <a:pPr algn="ctr"/>
            <a:r>
              <a:rPr lang="fa-IR" sz="1800" dirty="0" smtClean="0">
                <a:solidFill>
                  <a:schemeClr val="accent1">
                    <a:lumMod val="75000"/>
                  </a:schemeClr>
                </a:solidFill>
                <a:effectLst/>
                <a:cs typeface="B Titr" pitchFamily="2" charset="-78"/>
              </a:rPr>
              <a:t>2. معاونت پژوهشي گروه مطالعات فرهنگي مركز تحقيقات اسلامي</a:t>
            </a:r>
            <a:br>
              <a:rPr lang="fa-IR" sz="1800" dirty="0" smtClean="0">
                <a:solidFill>
                  <a:schemeClr val="accent1">
                    <a:lumMod val="75000"/>
                  </a:schemeClr>
                </a:solidFill>
                <a:effectLst/>
                <a:cs typeface="B Titr" pitchFamily="2" charset="-78"/>
              </a:rPr>
            </a:br>
            <a:r>
              <a:rPr lang="fa-IR" sz="1800" dirty="0" smtClean="0">
                <a:solidFill>
                  <a:schemeClr val="accent1">
                    <a:lumMod val="75000"/>
                  </a:schemeClr>
                </a:solidFill>
                <a:effectLst/>
                <a:cs typeface="B Titr" pitchFamily="2" charset="-78"/>
              </a:rPr>
              <a:t>به دنبال طرح يك فوريتي نظرات خود را مبني بر نقد آن طرح اعلام كرد. </a:t>
            </a:r>
            <a:r>
              <a:rPr lang="fa-IR" sz="1800" b="1" dirty="0" smtClean="0">
                <a:cs typeface="B Mitra" pitchFamily="2" charset="-78"/>
              </a:rPr>
              <a:t/>
            </a:r>
            <a:br>
              <a:rPr lang="fa-IR" sz="1800" b="1" dirty="0" smtClean="0">
                <a:cs typeface="B Mitra" pitchFamily="2" charset="-78"/>
              </a:rPr>
            </a:br>
            <a:endParaRPr lang="en-US" sz="1800" b="1" dirty="0">
              <a:cs typeface="B Mitra" pitchFamily="2" charset="-78"/>
            </a:endParaRPr>
          </a:p>
        </p:txBody>
      </p:sp>
      <p:pic>
        <p:nvPicPr>
          <p:cNvPr id="4" name="Content Placeholder 3" descr="33.gif"/>
          <p:cNvPicPr>
            <a:picLocks noGrp="1" noChangeAspect="1"/>
          </p:cNvPicPr>
          <p:nvPr>
            <p:ph idx="1"/>
          </p:nvPr>
        </p:nvPicPr>
        <p:blipFill>
          <a:blip r:embed="rId2"/>
          <a:stretch>
            <a:fillRect/>
          </a:stretch>
        </p:blipFill>
        <p:spPr>
          <a:xfrm>
            <a:off x="0" y="-41058"/>
            <a:ext cx="7643834" cy="6899058"/>
          </a:xfrm>
        </p:spPr>
      </p:pic>
      <p:sp>
        <p:nvSpPr>
          <p:cNvPr id="5" name="Slide Number Placeholder 4"/>
          <p:cNvSpPr>
            <a:spLocks noGrp="1"/>
          </p:cNvSpPr>
          <p:nvPr>
            <p:ph type="sldNum" sz="quarter" idx="12"/>
          </p:nvPr>
        </p:nvSpPr>
        <p:spPr/>
        <p:txBody>
          <a:bodyPr/>
          <a:lstStyle/>
          <a:p>
            <a:fld id="{A08E8C43-68F8-4728-90F2-738ACDDF4809}" type="slidenum">
              <a:rPr lang="en-US" smtClean="0"/>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4.gif"/>
          <p:cNvPicPr>
            <a:picLocks noGrp="1" noChangeAspect="1"/>
          </p:cNvPicPr>
          <p:nvPr>
            <p:ph idx="1"/>
          </p:nvPr>
        </p:nvPicPr>
        <p:blipFill>
          <a:blip r:embed="rId2"/>
          <a:stretch>
            <a:fillRect/>
          </a:stretch>
        </p:blipFill>
        <p:spPr>
          <a:xfrm>
            <a:off x="1142976" y="0"/>
            <a:ext cx="8001024" cy="6858000"/>
          </a:xfrm>
        </p:spPr>
      </p:pic>
      <p:sp>
        <p:nvSpPr>
          <p:cNvPr id="5" name="Slide Number Placeholder 4"/>
          <p:cNvSpPr>
            <a:spLocks noGrp="1"/>
          </p:cNvSpPr>
          <p:nvPr>
            <p:ph type="sldNum" sz="quarter" idx="12"/>
          </p:nvPr>
        </p:nvSpPr>
        <p:spPr/>
        <p:txBody>
          <a:bodyPr/>
          <a:lstStyle/>
          <a:p>
            <a:fld id="{A08E8C43-68F8-4728-90F2-738ACDDF4809}" type="slidenum">
              <a:rPr lang="en-US" smtClean="0"/>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1417638"/>
          </a:xfrm>
        </p:spPr>
        <p:style>
          <a:lnRef idx="2">
            <a:schemeClr val="accent2"/>
          </a:lnRef>
          <a:fillRef idx="1">
            <a:schemeClr val="lt1"/>
          </a:fillRef>
          <a:effectRef idx="0">
            <a:schemeClr val="accent2"/>
          </a:effectRef>
          <a:fontRef idx="minor">
            <a:schemeClr val="dk1"/>
          </a:fontRef>
        </p:style>
        <p:txBody>
          <a:bodyPr>
            <a:normAutofit/>
          </a:bodyPr>
          <a:lstStyle/>
          <a:p>
            <a:pPr algn="ctr" rtl="1"/>
            <a:r>
              <a:rPr lang="fa-IR" sz="2800" dirty="0" smtClean="0">
                <a:solidFill>
                  <a:schemeClr val="accent1">
                    <a:lumMod val="75000"/>
                  </a:schemeClr>
                </a:solidFill>
                <a:effectLst/>
                <a:cs typeface="B Titr" pitchFamily="2" charset="-78"/>
              </a:rPr>
              <a:t>3. كميسيون بهداشت مجلس شوراي اسلامي </a:t>
            </a:r>
            <a:r>
              <a:rPr lang="fa-IR" sz="2800" b="1" dirty="0" smtClean="0">
                <a:cs typeface="B Mitra" pitchFamily="2" charset="-78"/>
              </a:rPr>
              <a:t/>
            </a:r>
            <a:br>
              <a:rPr lang="fa-IR" sz="2800" b="1" dirty="0" smtClean="0">
                <a:cs typeface="B Mitra" pitchFamily="2" charset="-78"/>
              </a:rPr>
            </a:br>
            <a:r>
              <a:rPr lang="fa-IR" sz="2800" dirty="0" smtClean="0">
                <a:solidFill>
                  <a:schemeClr val="accent1">
                    <a:lumMod val="75000"/>
                  </a:schemeClr>
                </a:solidFill>
                <a:effectLst/>
                <a:cs typeface="B Titr" pitchFamily="2" charset="-78"/>
              </a:rPr>
              <a:t>به دنبال طرح يك فوريتي نظرات خود را مبني بر نقد آن طرح اعلام كرد </a:t>
            </a:r>
            <a:r>
              <a:rPr lang="fa-IR" sz="2500" b="1" dirty="0" smtClean="0">
                <a:cs typeface="B Mitra" pitchFamily="2" charset="-78"/>
              </a:rPr>
              <a:t/>
            </a:r>
            <a:br>
              <a:rPr lang="fa-IR" sz="2500" b="1" dirty="0" smtClean="0">
                <a:cs typeface="B Mitra" pitchFamily="2" charset="-78"/>
              </a:rPr>
            </a:br>
            <a:endParaRPr lang="en-US" sz="2500" dirty="0">
              <a:solidFill>
                <a:schemeClr val="bg2">
                  <a:lumMod val="50000"/>
                </a:schemeClr>
              </a:solidFill>
              <a:cs typeface="B Titr" pitchFamily="2" charset="-78"/>
            </a:endParaRPr>
          </a:p>
        </p:txBody>
      </p:sp>
      <p:pic>
        <p:nvPicPr>
          <p:cNvPr id="4" name="Content Placeholder 3" descr="31.jpg"/>
          <p:cNvPicPr>
            <a:picLocks noGrp="1" noChangeAspect="1"/>
          </p:cNvPicPr>
          <p:nvPr>
            <p:ph idx="1"/>
          </p:nvPr>
        </p:nvPicPr>
        <p:blipFill>
          <a:blip r:embed="rId2"/>
          <a:stretch>
            <a:fillRect/>
          </a:stretch>
        </p:blipFill>
        <p:spPr>
          <a:xfrm>
            <a:off x="4929190" y="1500174"/>
            <a:ext cx="4214810" cy="5357826"/>
          </a:xfrm>
        </p:spPr>
      </p:pic>
      <p:pic>
        <p:nvPicPr>
          <p:cNvPr id="5" name="Picture 4" descr="32.jpg"/>
          <p:cNvPicPr>
            <a:picLocks noChangeAspect="1"/>
          </p:cNvPicPr>
          <p:nvPr/>
        </p:nvPicPr>
        <p:blipFill>
          <a:blip r:embed="rId3"/>
          <a:stretch>
            <a:fillRect/>
          </a:stretch>
        </p:blipFill>
        <p:spPr>
          <a:xfrm>
            <a:off x="1" y="1428736"/>
            <a:ext cx="4786314" cy="4714908"/>
          </a:xfrm>
          <a:prstGeom prst="rect">
            <a:avLst/>
          </a:prstGeom>
        </p:spPr>
      </p:pic>
      <p:sp>
        <p:nvSpPr>
          <p:cNvPr id="6" name="Slide Number Placeholder 5"/>
          <p:cNvSpPr>
            <a:spLocks noGrp="1"/>
          </p:cNvSpPr>
          <p:nvPr>
            <p:ph type="sldNum" sz="quarter" idx="12"/>
          </p:nvPr>
        </p:nvSpPr>
        <p:spPr/>
        <p:txBody>
          <a:bodyPr/>
          <a:lstStyle/>
          <a:p>
            <a:fld id="{A08E8C43-68F8-4728-90F2-738ACDDF4809}" type="slidenum">
              <a:rPr lang="en-US" smtClean="0"/>
              <a:pPr/>
              <a:t>82</a:t>
            </a:fld>
            <a:endParaRPr lang="en-US"/>
          </a:p>
        </p:txBody>
      </p:sp>
      <p:sp>
        <p:nvSpPr>
          <p:cNvPr id="7" name="TextBox 6"/>
          <p:cNvSpPr txBox="1"/>
          <p:nvPr/>
        </p:nvSpPr>
        <p:spPr>
          <a:xfrm>
            <a:off x="142844" y="6143644"/>
            <a:ext cx="471494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r" rtl="1"/>
            <a:r>
              <a:rPr lang="fa-IR" b="1" dirty="0" smtClean="0">
                <a:solidFill>
                  <a:srgbClr val="FF0000"/>
                </a:solidFill>
              </a:rPr>
              <a:t>همانطور كه ملاحظه مي شود ماده 4 از اين طرح حذف شده است.</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lvl="0" algn="justLow" rtl="1">
              <a:buNone/>
            </a:pPr>
            <a:r>
              <a:rPr lang="fa-IR" dirty="0" smtClean="0">
                <a:cs typeface="B Mitra" pitchFamily="2" charset="-78"/>
              </a:rPr>
              <a:t>1. مغایرت با اصل هفتاد و پنجم قانون اساسی</a:t>
            </a:r>
            <a:endParaRPr lang="en-US" dirty="0" smtClean="0">
              <a:cs typeface="B Mitra" pitchFamily="2" charset="-78"/>
            </a:endParaRPr>
          </a:p>
          <a:p>
            <a:pPr algn="justLow" rtl="1"/>
            <a:r>
              <a:rPr lang="fa-IR" dirty="0" smtClean="0">
                <a:cs typeface="B Mitra" pitchFamily="2" charset="-78"/>
              </a:rPr>
              <a:t>لازم به تاکید است که این طرح قبل از ارائه علنی در صحن توسط اداره کل تدوین قوانین مورد بررسی قرار گرفته و در صفحه 8 و ذیل ماده 144 به </a:t>
            </a:r>
            <a:r>
              <a:rPr lang="fa-IR" u="sng" dirty="0" smtClean="0">
                <a:cs typeface="B Mitra" pitchFamily="2" charset="-78"/>
              </a:rPr>
              <a:t>رعایت اصل هفتاد و پنجم قانون اساسی شده است</a:t>
            </a:r>
            <a:r>
              <a:rPr lang="fa-IR" dirty="0" smtClean="0">
                <a:cs typeface="B Mitra" pitchFamily="2" charset="-78"/>
              </a:rPr>
              <a:t>، تصریح گردیده است .</a:t>
            </a:r>
            <a:endParaRPr lang="en-US" dirty="0" smtClean="0">
              <a:cs typeface="B Mitra" pitchFamily="2" charset="-78"/>
            </a:endParaRPr>
          </a:p>
          <a:p>
            <a:pPr lvl="0" algn="justLow" rtl="1">
              <a:buNone/>
            </a:pPr>
            <a:r>
              <a:rPr lang="fa-IR" dirty="0" smtClean="0">
                <a:cs typeface="B Mitra" pitchFamily="2" charset="-78"/>
              </a:rPr>
              <a:t>2. مغایرت با اصل هشتاد و پنج قانون اساسی</a:t>
            </a:r>
            <a:endParaRPr lang="en-US" dirty="0" smtClean="0">
              <a:cs typeface="B Mitra" pitchFamily="2" charset="-78"/>
            </a:endParaRPr>
          </a:p>
          <a:p>
            <a:pPr algn="justLow" rtl="1"/>
            <a:r>
              <a:rPr lang="fa-IR" dirty="0" smtClean="0">
                <a:cs typeface="B Mitra" pitchFamily="2" charset="-78"/>
              </a:rPr>
              <a:t>مرکز پژوهش ها ذیل این ایراد چنین اظهار نموده است که: «در تبصره ماده (1) عبارت «فهرست موارد ضروری سقط جنین» </a:t>
            </a:r>
            <a:r>
              <a:rPr lang="fa-IR" b="1" u="sng" dirty="0" smtClean="0">
                <a:cs typeface="B Mitra" pitchFamily="2" charset="-78"/>
              </a:rPr>
              <a:t>اگر </a:t>
            </a:r>
            <a:r>
              <a:rPr lang="fa-IR" dirty="0" smtClean="0">
                <a:cs typeface="B Mitra" pitchFamily="2" charset="-78"/>
              </a:rPr>
              <a:t>به معنای اصلاح قانون سقط درمانی است، اصلاح قانون توسط دولت خلاف اصل پنجاه و هشتم قانون اساسی است. در پاسخ توجه آن مرکز محترم را به نظر اداره کل تدوین قوانین جلب می نماید که در ص 7 بند 2- چنین مرقوم شده است: «</a:t>
            </a:r>
            <a:r>
              <a:rPr lang="fa-IR" u="sng" dirty="0" smtClean="0">
                <a:cs typeface="B Mitra" pitchFamily="2" charset="-78"/>
              </a:rPr>
              <a:t>طرح تقدیمی با قانون اساسی مغایرت ندارد</a:t>
            </a:r>
            <a:r>
              <a:rPr lang="fa-IR" dirty="0" smtClean="0">
                <a:cs typeface="B Mitra" pitchFamily="2" charset="-78"/>
              </a:rPr>
              <a:t>». جای اندیشه دارد که چگونه می توان با طرح گزاره ای ظنّی (با استفاده از واژه اگر) حکم قطعی بر مغایرت با قانون اساسی صادر نمود؟!! جای بسی توجه است که چطور می شود در صدر ایراد به اصل «85» و در متن ایراد آن را مغایر اصل «58» تلقی نموده اند!</a:t>
            </a:r>
            <a:endParaRPr lang="en-US" dirty="0" smtClean="0">
              <a:cs typeface="B Mitra" pitchFamily="2" charset="-78"/>
            </a:endParaRPr>
          </a:p>
          <a:p>
            <a:pPr algn="justLow"/>
            <a:endParaRPr lang="en-US"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83</a:t>
            </a:fld>
            <a:endParaRPr lang="en-US"/>
          </a:p>
        </p:txBody>
      </p:sp>
      <p:sp>
        <p:nvSpPr>
          <p:cNvPr id="1025" name="Rectangle 1"/>
          <p:cNvSpPr>
            <a:spLocks noChangeArrowheads="1"/>
          </p:cNvSpPr>
          <p:nvPr/>
        </p:nvSpPr>
        <p:spPr bwMode="auto">
          <a:xfrm>
            <a:off x="1285852" y="142852"/>
            <a:ext cx="7516801" cy="86177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5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a typeface="Calibri" pitchFamily="34" charset="0"/>
                <a:cs typeface="B Nazanin" pitchFamily="2" charset="-78"/>
              </a:rPr>
              <a:t>پاسخ کارشناسی به نظرات منتقدان مرکز پژوهش های مجلس درباره</a:t>
            </a:r>
            <a:endParaRPr kumimoji="0" lang="en-US" sz="25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fa-IR" sz="25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a typeface="Calibri" pitchFamily="34" charset="0"/>
                <a:cs typeface="B Nazanin" pitchFamily="2" charset="-78"/>
              </a:rPr>
              <a:t>«طرح افزایش نرخ باروری و پیشگیری از کاهش رشد جمعیت کشور»</a:t>
            </a:r>
            <a:endParaRPr kumimoji="0" lang="fa-IR" sz="25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428604"/>
            <a:ext cx="7498080" cy="5819796"/>
          </a:xfrm>
        </p:spPr>
        <p:txBody>
          <a:bodyPr>
            <a:normAutofit fontScale="92500"/>
          </a:bodyPr>
          <a:lstStyle/>
          <a:p>
            <a:pPr lvl="0" algn="justLow" rtl="1">
              <a:buNone/>
            </a:pPr>
            <a:r>
              <a:rPr lang="fa-IR" sz="2200" dirty="0" smtClean="0">
                <a:cs typeface="B Mitra" pitchFamily="2" charset="-78"/>
              </a:rPr>
              <a:t>3. مغایرت با سیاست های کلی نظام سلامت، ابلاغی از سوی مقام معظم رهبری</a:t>
            </a:r>
            <a:endParaRPr lang="en-US" sz="2200" dirty="0" smtClean="0">
              <a:cs typeface="B Mitra" pitchFamily="2" charset="-78"/>
            </a:endParaRPr>
          </a:p>
          <a:p>
            <a:pPr algn="justLow" rtl="1"/>
            <a:r>
              <a:rPr lang="fa-IR" sz="2200" dirty="0" smtClean="0">
                <a:cs typeface="B Mitra" pitchFamily="2" charset="-78"/>
              </a:rPr>
              <a:t>«مرکز پژوهش ها» چنین اظهار می دارد که: «مواد (1) و (2) این طرح به گونه ای تدوین شده است که اگر اصلاح نشود در اجرا میتواند منجر به تهدید سلامت مادر و کودک وافت شاخص سلامت مادران و کودکان که یکی از دستاوردهای مهم نظام سلامت در دوره پس از پیروزی انقلاب اسلامی است، شود که از این منظر با بندهای «2» و «3» سیاست های کلی سلامت مغایرت دارد». </a:t>
            </a:r>
          </a:p>
          <a:p>
            <a:pPr algn="justLow" rtl="1"/>
            <a:r>
              <a:rPr lang="fa-IR" sz="2200" dirty="0" smtClean="0">
                <a:cs typeface="B Mitra" pitchFamily="2" charset="-78"/>
              </a:rPr>
              <a:t>پاسخ و توضیح: به منظور روشن شدن موضوع به یادآوری دو بند فوق الاشاره در زیر می پردازیم:</a:t>
            </a:r>
            <a:endParaRPr lang="en-US" sz="2200" dirty="0" smtClean="0">
              <a:cs typeface="B Mitra" pitchFamily="2" charset="-78"/>
            </a:endParaRPr>
          </a:p>
          <a:p>
            <a:pPr algn="r" rtl="1">
              <a:buNone/>
            </a:pPr>
            <a:r>
              <a:rPr lang="fa-IR" sz="2200" dirty="0" smtClean="0">
                <a:cs typeface="B Mitra" pitchFamily="2" charset="-78"/>
              </a:rPr>
              <a:t>4</a:t>
            </a:r>
            <a:r>
              <a:rPr lang="ar-SA" sz="2200" dirty="0" smtClean="0">
                <a:cs typeface="B Mitra" pitchFamily="2" charset="-78"/>
              </a:rPr>
              <a:t>- تحقق رویکرد سلامت همه جانبه و انسان سالم در همه قوانین، سیاست‌های اجرایی و مقررات با رعایت:</a:t>
            </a:r>
            <a:br>
              <a:rPr lang="ar-SA" sz="2200" dirty="0" smtClean="0">
                <a:cs typeface="B Mitra" pitchFamily="2" charset="-78"/>
              </a:rPr>
            </a:br>
            <a:r>
              <a:rPr lang="fa-IR" sz="2200" dirty="0" smtClean="0">
                <a:cs typeface="B Mitra" pitchFamily="2" charset="-78"/>
              </a:rPr>
              <a:t>- </a:t>
            </a:r>
            <a:r>
              <a:rPr lang="ar-SA" sz="2200" dirty="0" smtClean="0">
                <a:cs typeface="B Mitra" pitchFamily="2" charset="-78"/>
              </a:rPr>
              <a:t>اولویت پیشگیری بر درمان.</a:t>
            </a:r>
            <a:endParaRPr lang="fa-IR" sz="2200" dirty="0" smtClean="0">
              <a:cs typeface="B Mitra" pitchFamily="2" charset="-78"/>
            </a:endParaRPr>
          </a:p>
          <a:p>
            <a:pPr algn="r" rtl="1">
              <a:buNone/>
            </a:pPr>
            <a:r>
              <a:rPr lang="fa-IR" sz="2200" dirty="0" smtClean="0">
                <a:cs typeface="B Mitra" pitchFamily="2" charset="-78"/>
              </a:rPr>
              <a:t>	- </a:t>
            </a:r>
            <a:r>
              <a:rPr lang="ar-SA" sz="2200" dirty="0" smtClean="0">
                <a:cs typeface="B Mitra" pitchFamily="2" charset="-78"/>
              </a:rPr>
              <a:t>روزآمد نمودن برنامه‌های بهداشتی و درمانی.</a:t>
            </a:r>
            <a:br>
              <a:rPr lang="ar-SA" sz="2200" dirty="0" smtClean="0">
                <a:cs typeface="B Mitra" pitchFamily="2" charset="-78"/>
              </a:rPr>
            </a:br>
            <a:r>
              <a:rPr lang="fa-IR" sz="2200" dirty="0" smtClean="0">
                <a:cs typeface="B Mitra" pitchFamily="2" charset="-78"/>
              </a:rPr>
              <a:t>- </a:t>
            </a:r>
            <a:r>
              <a:rPr lang="ar-SA" sz="2200" dirty="0" smtClean="0">
                <a:cs typeface="B Mitra" pitchFamily="2" charset="-78"/>
              </a:rPr>
              <a:t>کاهش مخاطرات و آلودگی‌های تهدید کننده سلامت مبتنی بر شواهد معتبر علمی.</a:t>
            </a:r>
            <a:br>
              <a:rPr lang="ar-SA" sz="2200" dirty="0" smtClean="0">
                <a:cs typeface="B Mitra" pitchFamily="2" charset="-78"/>
              </a:rPr>
            </a:br>
            <a:r>
              <a:rPr lang="fa-IR" sz="2200" dirty="0" smtClean="0">
                <a:cs typeface="B Mitra" pitchFamily="2" charset="-78"/>
              </a:rPr>
              <a:t>- </a:t>
            </a:r>
            <a:r>
              <a:rPr lang="ar-SA" sz="2200" dirty="0" smtClean="0">
                <a:cs typeface="B Mitra" pitchFamily="2" charset="-78"/>
              </a:rPr>
              <a:t>تهیه پیوست سلامت برای طرح‌های کلان توسعه‌ای.</a:t>
            </a:r>
            <a:br>
              <a:rPr lang="ar-SA" sz="2200" dirty="0" smtClean="0">
                <a:cs typeface="B Mitra" pitchFamily="2" charset="-78"/>
              </a:rPr>
            </a:br>
            <a:r>
              <a:rPr lang="fa-IR" sz="2200" dirty="0" smtClean="0">
                <a:cs typeface="B Mitra" pitchFamily="2" charset="-78"/>
              </a:rPr>
              <a:t>- </a:t>
            </a:r>
            <a:r>
              <a:rPr lang="ar-SA" sz="2200" dirty="0" smtClean="0">
                <a:cs typeface="B Mitra" pitchFamily="2" charset="-78"/>
              </a:rPr>
              <a:t>ارتقاء شاخص‌های سلامت برای دستیابی به جایگاه اول در منطقه آسیای جنوب غربی.</a:t>
            </a:r>
            <a:br>
              <a:rPr lang="ar-SA" sz="2200" dirty="0" smtClean="0">
                <a:cs typeface="B Mitra" pitchFamily="2" charset="-78"/>
              </a:rPr>
            </a:br>
            <a:r>
              <a:rPr lang="fa-IR" sz="2200" dirty="0" smtClean="0">
                <a:cs typeface="B Mitra" pitchFamily="2" charset="-78"/>
              </a:rPr>
              <a:t>- </a:t>
            </a:r>
            <a:r>
              <a:rPr lang="ar-SA" sz="2200" dirty="0" smtClean="0">
                <a:cs typeface="B Mitra" pitchFamily="2" charset="-78"/>
              </a:rPr>
              <a:t>اصلاح و تکمیل نظام‌های پایش، نظارت و ارزیابی برای صیانت قانونمند از حقوق مردم و بیماران و اجرای صحیح سیاست‌های کلی.</a:t>
            </a:r>
            <a:br>
              <a:rPr lang="ar-SA" sz="2200" dirty="0" smtClean="0">
                <a:cs typeface="B Mitra" pitchFamily="2" charset="-78"/>
              </a:rPr>
            </a:br>
            <a:endParaRPr lang="en-US" sz="2200" dirty="0" smtClean="0">
              <a:cs typeface="B Mitra" pitchFamily="2" charset="-78"/>
            </a:endParaRPr>
          </a:p>
          <a:p>
            <a:pPr algn="justLow"/>
            <a:endParaRPr lang="en-US" sz="2200" dirty="0" smtClean="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500042"/>
            <a:ext cx="7498080" cy="5748358"/>
          </a:xfrm>
        </p:spPr>
        <p:txBody>
          <a:bodyPr>
            <a:noAutofit/>
          </a:bodyPr>
          <a:lstStyle/>
          <a:p>
            <a:pPr algn="justLow" rtl="1">
              <a:buNone/>
            </a:pPr>
            <a:r>
              <a:rPr lang="fa-IR" sz="2200" dirty="0" smtClean="0">
                <a:cs typeface="B Mitra" pitchFamily="2" charset="-78"/>
              </a:rPr>
              <a:t>5. </a:t>
            </a:r>
            <a:r>
              <a:rPr lang="ar-SA" sz="2200" dirty="0" smtClean="0">
                <a:cs typeface="B Mitra" pitchFamily="2" charset="-78"/>
              </a:rPr>
              <a:t> </a:t>
            </a:r>
            <a:r>
              <a:rPr lang="ar-SA" sz="2200" u="sng" dirty="0" smtClean="0">
                <a:cs typeface="B Mitra" pitchFamily="2" charset="-78"/>
              </a:rPr>
              <a:t>ارتقاء سلامت روانی</a:t>
            </a:r>
            <a:r>
              <a:rPr lang="ar-SA" sz="2200" dirty="0" smtClean="0">
                <a:cs typeface="B Mitra" pitchFamily="2" charset="-78"/>
              </a:rPr>
              <a:t> جامعه با </a:t>
            </a:r>
            <a:r>
              <a:rPr lang="ar-SA" sz="2200" u="sng" dirty="0" smtClean="0">
                <a:cs typeface="B Mitra" pitchFamily="2" charset="-78"/>
              </a:rPr>
              <a:t>ترویج سبک زندگی اسلامی - ایرانی</a:t>
            </a:r>
            <a:r>
              <a:rPr lang="ar-SA" sz="2200" dirty="0" smtClean="0">
                <a:cs typeface="B Mitra" pitchFamily="2" charset="-78"/>
              </a:rPr>
              <a:t>، تحکیم بنیان خانواده، رفع موانع تنش آفرین در زندگی فردی و اجتماعی، ترویج آموزش‌های اخلاقی و معنوی و ارتقاء شاخص‌های سلامت روانی.</a:t>
            </a:r>
            <a:endParaRPr lang="fa-IR" sz="2200" dirty="0" smtClean="0">
              <a:cs typeface="B Mitra" pitchFamily="2" charset="-78"/>
            </a:endParaRPr>
          </a:p>
          <a:p>
            <a:pPr algn="justLow" rtl="1"/>
            <a:r>
              <a:rPr lang="fa-IR" sz="2200" dirty="0" smtClean="0">
                <a:cs typeface="B Mitra" pitchFamily="2" charset="-78"/>
              </a:rPr>
              <a:t>پاسخ و توضیح: ماده (1) و (2) طرح ناظر بر ممنوعیت سقط جنین، عقیم سازی، تبلیغات راجع به تحدید موالید و معرفی متخلفین توسط وزارتخانه های ذی ربط به مراجع صالح قضایی است در حالی که بندهای «2» و «3» سیاست های کلی سلامت ناظر بر پیشگیری، روزآمد نمودن برنامه ها، تهیه پیوست سلامت، کاهش مخاطرات و آلودگی های تهدید کننده سلامت، ارتقاء شاخص سلامت، پایش و نظارت، ارتقاء سلامت روانی جامعه با ترویج سبک زندگی اسلامی – ایرانی می باشد. به این ترتیب، هنگامی که موضوع بندها کاملاً متفاوت و بلکه متباین میباشد چگونه امکان مغایرت حادث میگردد؟!!! آیا مرکز پژوهش ها همچنان اعتقاد و اصرار بر مفاد و اجرای قانون کنترل جمعیت مصوب  سال 1372 را دارد (پیوست 3)؟!!! و آیا ممنوعیت عقیم سازی، سلامت مادر و کودک را به خطر می اندازد؟!!! و یا شاخص مربوطه  را کاهش میدهد؟!! چرا مرکز به اطلاع نمایندگان محترم نمی رساند که عقیم سازی به ویژه در بانوان منجر به صدمات عدیده جسمی (از قبیل دردهای لگن، خونریزی، عادات ماهانه نامنظم و پر حجم، یائسگی زود هنگام و تپش قلب) و روانی زنان شده است. چرا مرکز یادآوری نمیکند که حضرت امام خمینی ره در هامش نامه وزیر با ذکر 4 شرط ، پیشگیری از حاملگی و استفاده از وسایل جلوگیری از بارداری را پذیرفتند که در زیر به دو شرط آن اشاره میشود. حضرت امام ره چنین مرقوم فرمودند:</a:t>
            </a:r>
            <a:endParaRPr lang="en-US" sz="2200" dirty="0" smtClean="0">
              <a:cs typeface="B Mitra" pitchFamily="2" charset="-78"/>
            </a:endParaRPr>
          </a:p>
          <a:p>
            <a:pPr algn="justLow"/>
            <a:endParaRPr lang="en-US" sz="2200"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5852" y="785794"/>
            <a:ext cx="7498080" cy="4857784"/>
          </a:xfrm>
        </p:spPr>
        <p:txBody>
          <a:bodyPr>
            <a:normAutofit/>
          </a:bodyPr>
          <a:lstStyle/>
          <a:p>
            <a:pPr algn="justLow" rtl="1"/>
            <a:r>
              <a:rPr lang="fa-IR" sz="2200" dirty="0" smtClean="0">
                <a:cs typeface="B Nazanin" pitchFamily="2" charset="-78"/>
              </a:rPr>
              <a:t>جلوگیری از بارداری موجب فساد عضو و نازایی دائمی (عقیمی) نشود.</a:t>
            </a:r>
            <a:endParaRPr lang="en-US" sz="2200" dirty="0" smtClean="0">
              <a:cs typeface="B Nazanin" pitchFamily="2" charset="-78"/>
            </a:endParaRPr>
          </a:p>
          <a:p>
            <a:pPr algn="justLow" rtl="1"/>
            <a:r>
              <a:rPr lang="fa-IR" sz="2200" dirty="0" smtClean="0">
                <a:cs typeface="B Nazanin" pitchFamily="2" charset="-78"/>
              </a:rPr>
              <a:t>عوارض جانبی عمده ای برای انسان دربر نداشته باشد. </a:t>
            </a:r>
            <a:endParaRPr lang="en-US" sz="2200" dirty="0" smtClean="0">
              <a:cs typeface="B Nazanin" pitchFamily="2" charset="-78"/>
            </a:endParaRPr>
          </a:p>
          <a:p>
            <a:pPr lvl="0" algn="justLow" rtl="1">
              <a:buNone/>
            </a:pPr>
            <a:r>
              <a:rPr lang="fa-IR" sz="2200" dirty="0" smtClean="0">
                <a:cs typeface="B Nazanin" pitchFamily="2" charset="-78"/>
              </a:rPr>
              <a:t>6. عدم نیاز به قانونگذاری</a:t>
            </a:r>
            <a:endParaRPr lang="en-US" sz="2200" dirty="0" smtClean="0">
              <a:cs typeface="B Nazanin" pitchFamily="2" charset="-78"/>
            </a:endParaRPr>
          </a:p>
          <a:p>
            <a:pPr algn="justLow" rtl="1"/>
            <a:r>
              <a:rPr lang="fa-IR" sz="2200" dirty="0" smtClean="0">
                <a:cs typeface="B Nazanin" pitchFamily="2" charset="-78"/>
              </a:rPr>
              <a:t>مرکز پژوهش ها ذیل این ایراد چنین اظهار می کند که: «با توجه به تصویب قانون اصلاح قوانین تنظیم جمعیت و خانواده در اردیبهشت 1392، تصویب ماده (4) ضرورتی ندارد.» لازم به یادآوری است که قانون تنظیم جمعیت در 4 ماده به تصویب رسید در حالی که در اصلاحیه اردیبهشت سال 92 (پیوست 4) تنها یک ماده آن اصلاح گردید ولی وزارتخانه های آموزش عالی، آموزش و پرورش (پیوست شماره 5)،  فرهنگ و ارشاد اسلامی و صدا و سیما همچنان </a:t>
            </a:r>
            <a:r>
              <a:rPr lang="fa-IR" sz="2200" u="sng" dirty="0" smtClean="0">
                <a:cs typeface="B Nazanin" pitchFamily="2" charset="-78"/>
              </a:rPr>
              <a:t>مکلف</a:t>
            </a:r>
            <a:r>
              <a:rPr lang="fa-IR" sz="2200" dirty="0" smtClean="0">
                <a:cs typeface="B Nazanin" pitchFamily="2" charset="-78"/>
              </a:rPr>
              <a:t> به ادامه روند آموزشی و تبلیغی خود هستند. </a:t>
            </a:r>
            <a:r>
              <a:rPr lang="fa-IR" sz="2200" b="1" dirty="0" smtClean="0">
                <a:solidFill>
                  <a:srgbClr val="FF0000"/>
                </a:solidFill>
                <a:cs typeface="B Nazanin" pitchFamily="2" charset="-78"/>
              </a:rPr>
              <a:t>سئوال مهم این است که چرا مرکز پژوهش ها اصلاعات ناقص به نمایندگان محترم ارائه می نماید؟!!!</a:t>
            </a:r>
            <a:endParaRPr lang="en-US" sz="2200" b="1" dirty="0" smtClean="0">
              <a:solidFill>
                <a:srgbClr val="FF0000"/>
              </a:solidFill>
              <a:cs typeface="B Nazanin" pitchFamily="2" charset="-78"/>
            </a:endParaRPr>
          </a:p>
          <a:p>
            <a:pPr algn="justLow"/>
            <a:endParaRPr lang="en-US" sz="2200" dirty="0">
              <a:cs typeface="B Nazanin"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180996"/>
            <a:ext cx="7498080" cy="6248400"/>
          </a:xfrm>
        </p:spPr>
        <p:txBody>
          <a:bodyPr>
            <a:normAutofit fontScale="70000" lnSpcReduction="20000"/>
          </a:bodyPr>
          <a:lstStyle/>
          <a:p>
            <a:pPr lvl="0" algn="justLow" rtl="1">
              <a:buNone/>
            </a:pPr>
            <a:r>
              <a:rPr lang="fa-IR" dirty="0" smtClean="0">
                <a:cs typeface="B Nazanin" pitchFamily="2" charset="-78"/>
              </a:rPr>
              <a:t>7. </a:t>
            </a:r>
            <a:r>
              <a:rPr lang="fa-IR" dirty="0" smtClean="0">
                <a:cs typeface="B Mitra" pitchFamily="2" charset="-78"/>
              </a:rPr>
              <a:t>دقیق و گویا نبودن واژگان</a:t>
            </a:r>
            <a:endParaRPr lang="en-US" dirty="0" smtClean="0">
              <a:cs typeface="B Mitra" pitchFamily="2" charset="-78"/>
            </a:endParaRPr>
          </a:p>
          <a:p>
            <a:pPr algn="justLow" rtl="1"/>
            <a:r>
              <a:rPr lang="fa-IR" dirty="0" smtClean="0">
                <a:cs typeface="B Mitra" pitchFamily="2" charset="-78"/>
              </a:rPr>
              <a:t>مرکز پژوهش ها عبارت عقیم سازی را در ماده (1) طرح مناسب نمی داند. لازم به توضیح است که عقیم سازی طیف گسترده تری را شامل می شود که وازکتومی و توبکتومی دو مورد با اهمیت آن هستند. شایسته بود که مرکز به اطلاع نمایندگان محترم می رساند که به ویژه در عمل جراحی بازگشتی در توبکتومی موفقیت بازگشت بنابر مستندات علمی به حدود 5 درصد و مقید به شروط بسیاری است. بعلاوه، عمل جراحی بازگشتی در توبکتومی عملی میکروسکوپی بوده و نیاز به تجهیزات دارد و حداقل یک ساعت زمان می برد و ریسک عمل هم با توجه به مدت سنوات بسته شدن لوله ها بالا می رود و امکان برگشت پذیری کاهش می یابد.</a:t>
            </a:r>
            <a:endParaRPr lang="en-US" dirty="0" smtClean="0">
              <a:cs typeface="B Mitra" pitchFamily="2" charset="-78"/>
            </a:endParaRPr>
          </a:p>
          <a:p>
            <a:pPr algn="justLow" rtl="1"/>
            <a:r>
              <a:rPr lang="fa-IR" dirty="0" smtClean="0">
                <a:cs typeface="B Mitra" pitchFamily="2" charset="-78"/>
              </a:rPr>
              <a:t>چگونه است که مرکز پژوهش ها در ادامه اظهار می دارد که: «منظور از تبلیغ راجع به تحدید موالید چیست؟» ولی خود در تبصره «1» ماده (1) مربوط به پیشنهادات اعلام می دارد که: «هر گونه تبلیغات راجع به تحدید موالید، معاونت در جرم فوق محسوب و مرتکب به حداقل مجازات قانون فوق محکوم می شود»؟!!! این امر نشان دهنده آگاهی کامل مرکز از عبارت مد نظر می باشد!</a:t>
            </a:r>
            <a:endParaRPr lang="en-US" dirty="0" smtClean="0">
              <a:cs typeface="B Mitra" pitchFamily="2" charset="-78"/>
            </a:endParaRPr>
          </a:p>
          <a:p>
            <a:pPr lvl="0" algn="justLow" rtl="1">
              <a:buNone/>
            </a:pPr>
            <a:r>
              <a:rPr lang="fa-IR" dirty="0" smtClean="0">
                <a:cs typeface="B Mitra" pitchFamily="2" charset="-78"/>
              </a:rPr>
              <a:t> 8. اجرایی نبودن بخشی از طرح</a:t>
            </a:r>
            <a:endParaRPr lang="en-US" dirty="0" smtClean="0">
              <a:cs typeface="B Mitra" pitchFamily="2" charset="-78"/>
            </a:endParaRPr>
          </a:p>
          <a:p>
            <a:pPr algn="justLow" rtl="1"/>
            <a:r>
              <a:rPr lang="fa-IR" dirty="0" smtClean="0">
                <a:cs typeface="B Mitra" pitchFamily="2" charset="-78"/>
              </a:rPr>
              <a:t>مرکز پژوهش ها ذیل این ایراد چنین اظهار می نماید که: «مصوبه شورای عالی انقلاب فرهنگی نیازمند تقنین در مجلس شورای است...» خوب ماده (4) به رفع این نگرانی پرداخته و در راستای تقنین آن گام برداشته است. لذا اساساً ایراد محسوب نمی شود. بعلاوه، تاکید میگردد که در طرح از واژه «تمهیدات» استفاده شده است و  نه از واژه «تکلیف» و نه واژه «اقدام » و «الزام». به این ترتیب، نگرانی مرکز بی مورد است.</a:t>
            </a:r>
            <a:endParaRPr lang="en-US" dirty="0" smtClean="0">
              <a:cs typeface="B Mitra" pitchFamily="2" charset="-78"/>
            </a:endParaRPr>
          </a:p>
          <a:p>
            <a:pPr algn="justLow"/>
            <a:endParaRPr lang="en-US" dirty="0">
              <a:cs typeface="B Nazanin"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88</a:t>
            </a:fld>
            <a:endParaRPr lang="en-US"/>
          </a:p>
        </p:txBody>
      </p:sp>
      <p:sp>
        <p:nvSpPr>
          <p:cNvPr id="2049" name="Rectangle 1"/>
          <p:cNvSpPr>
            <a:spLocks noChangeArrowheads="1"/>
          </p:cNvSpPr>
          <p:nvPr/>
        </p:nvSpPr>
        <p:spPr bwMode="auto">
          <a:xfrm>
            <a:off x="0" y="-24"/>
            <a:ext cx="9144000" cy="12926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600" b="0" i="0" u="none" strike="noStrike" cap="none" normalizeH="0" baseline="0" dirty="0" smtClean="0">
                <a:ln>
                  <a:noFill/>
                </a:ln>
                <a:solidFill>
                  <a:schemeClr val="accent3">
                    <a:lumMod val="50000"/>
                  </a:schemeClr>
                </a:solidFill>
                <a:effectLst/>
                <a:latin typeface="Calibri" pitchFamily="34" charset="0"/>
                <a:ea typeface="Calibri" pitchFamily="34" charset="0"/>
                <a:cs typeface="B Titr" pitchFamily="2" charset="-78"/>
              </a:rPr>
              <a:t>نقد كارشناسي به نظرات كميسيون بهداشت، مركز پژوهش‌ها و گروه مطالعات فرهنگي مركز تحقيقات اسلامي به طرح يك فوريتي افزايش نرخ باروري و پيشگيري از كاهش</a:t>
            </a:r>
            <a:r>
              <a:rPr kumimoji="0" lang="en-US" sz="2600" b="0" i="0" u="none" strike="noStrike" cap="none" normalizeH="0" baseline="0" dirty="0" smtClean="0">
                <a:ln>
                  <a:noFill/>
                </a:ln>
                <a:solidFill>
                  <a:schemeClr val="accent3">
                    <a:lumMod val="50000"/>
                  </a:schemeClr>
                </a:solidFill>
                <a:effectLst/>
                <a:latin typeface="Calibri" pitchFamily="34" charset="0"/>
                <a:ea typeface="Calibri" pitchFamily="34" charset="0"/>
                <a:cs typeface="B Titr" pitchFamily="2" charset="-78"/>
              </a:rPr>
              <a:t> </a:t>
            </a:r>
            <a:r>
              <a:rPr kumimoji="0" lang="fa-IR" sz="2600" b="0" i="0" u="none" strike="noStrike" cap="none" normalizeH="0" baseline="0" dirty="0" smtClean="0">
                <a:ln>
                  <a:noFill/>
                </a:ln>
                <a:solidFill>
                  <a:schemeClr val="accent3">
                    <a:lumMod val="50000"/>
                  </a:schemeClr>
                </a:solidFill>
                <a:effectLst/>
                <a:latin typeface="Calibri" pitchFamily="34" charset="0"/>
                <a:ea typeface="Calibri" pitchFamily="34" charset="0"/>
                <a:cs typeface="B Titr" pitchFamily="2" charset="-78"/>
              </a:rPr>
              <a:t>رشد جمعيت كشور</a:t>
            </a:r>
            <a:r>
              <a:rPr kumimoji="0" lang="en-US" sz="2600" b="0" i="0" u="none" strike="noStrike" cap="none" normalizeH="0" baseline="0" dirty="0" smtClean="0">
                <a:ln>
                  <a:noFill/>
                </a:ln>
                <a:solidFill>
                  <a:schemeClr val="accent3">
                    <a:lumMod val="50000"/>
                  </a:schemeClr>
                </a:solidFill>
                <a:effectLst/>
                <a:latin typeface="Arial" pitchFamily="34" charset="0"/>
                <a:cs typeface="Arial" pitchFamily="34" charset="0"/>
              </a:rPr>
              <a:t> </a:t>
            </a:r>
          </a:p>
        </p:txBody>
      </p:sp>
      <p:pic>
        <p:nvPicPr>
          <p:cNvPr id="2" name="Picture 2"/>
          <p:cNvPicPr>
            <a:picLocks noChangeAspect="1" noChangeArrowheads="1"/>
          </p:cNvPicPr>
          <p:nvPr/>
        </p:nvPicPr>
        <p:blipFill>
          <a:blip r:embed="rId2"/>
          <a:srcRect/>
          <a:stretch>
            <a:fillRect/>
          </a:stretch>
        </p:blipFill>
        <p:spPr bwMode="auto">
          <a:xfrm>
            <a:off x="1" y="1285860"/>
            <a:ext cx="9144000" cy="55721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89</a:t>
            </a:fld>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4825" y="-24"/>
            <a:ext cx="9155495" cy="68580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324" y="5000636"/>
            <a:ext cx="7498080" cy="1428760"/>
          </a:xfrm>
        </p:spPr>
        <p:style>
          <a:lnRef idx="2">
            <a:schemeClr val="accent2"/>
          </a:lnRef>
          <a:fillRef idx="1">
            <a:schemeClr val="lt1"/>
          </a:fillRef>
          <a:effectRef idx="0">
            <a:schemeClr val="accent2"/>
          </a:effectRef>
          <a:fontRef idx="minor">
            <a:schemeClr val="dk1"/>
          </a:fontRef>
        </p:style>
        <p:txBody>
          <a:bodyPr>
            <a:normAutofit/>
          </a:bodyPr>
          <a:lstStyle/>
          <a:p>
            <a:pPr algn="justLow" rtl="1"/>
            <a:r>
              <a:rPr lang="fa-IR" sz="2500" b="1" dirty="0" smtClean="0">
                <a:cs typeface="B Mitra" pitchFamily="2" charset="-78"/>
              </a:rPr>
              <a:t>طبق سند منتشر شده از سوي پنتاگون برنامه هايي كه </a:t>
            </a:r>
            <a:r>
              <a:rPr lang="fa-IR" sz="2500" b="1" dirty="0" smtClean="0">
                <a:solidFill>
                  <a:srgbClr val="B000B0"/>
                </a:solidFill>
                <a:cs typeface="B Mitra" pitchFamily="2" charset="-78"/>
              </a:rPr>
              <a:t>كليه آژانس هاي  سازمان ملل</a:t>
            </a:r>
            <a:r>
              <a:rPr lang="en-US" sz="2500" b="1" dirty="0" smtClean="0">
                <a:solidFill>
                  <a:srgbClr val="B000B0"/>
                </a:solidFill>
                <a:cs typeface="B Mitra" pitchFamily="2" charset="-78"/>
              </a:rPr>
              <a:t>(UN)</a:t>
            </a:r>
            <a:r>
              <a:rPr lang="fa-IR" sz="2500" b="1" dirty="0" smtClean="0">
                <a:solidFill>
                  <a:srgbClr val="B000B0"/>
                </a:solidFill>
                <a:cs typeface="B Mitra" pitchFamily="2" charset="-78"/>
              </a:rPr>
              <a:t> در سطح جهان </a:t>
            </a:r>
            <a:r>
              <a:rPr lang="fa-IR" sz="2500" b="1" dirty="0" smtClean="0">
                <a:cs typeface="B Mitra" pitchFamily="2" charset="-78"/>
              </a:rPr>
              <a:t>در كشورهاي ديگر اجرا مي كنند به عنوان عمليات </a:t>
            </a:r>
            <a:r>
              <a:rPr lang="fa-IR" sz="2500" b="1" dirty="0" smtClean="0">
                <a:solidFill>
                  <a:srgbClr val="B000B0"/>
                </a:solidFill>
                <a:cs typeface="B Mitra" pitchFamily="2" charset="-78"/>
              </a:rPr>
              <a:t>دفاعي و نظامي ارتش آمريكاست.</a:t>
            </a:r>
            <a:endParaRPr lang="fa-IR" sz="2500" b="1" dirty="0" smtClean="0">
              <a:cs typeface="B Mitra" pitchFamily="2" charset="-78"/>
            </a:endParaRPr>
          </a:p>
          <a:p>
            <a:endParaRPr lang="en-US" sz="2500" dirty="0"/>
          </a:p>
        </p:txBody>
      </p:sp>
      <p:sp>
        <p:nvSpPr>
          <p:cNvPr id="4" name="Slide Number Placeholder 3"/>
          <p:cNvSpPr>
            <a:spLocks noGrp="1"/>
          </p:cNvSpPr>
          <p:nvPr>
            <p:ph type="sldNum" sz="quarter" idx="12"/>
          </p:nvPr>
        </p:nvSpPr>
        <p:spPr/>
        <p:txBody>
          <a:bodyPr/>
          <a:lstStyle/>
          <a:p>
            <a:fld id="{A08E8C43-68F8-4728-90F2-738ACDDF4809}" type="slidenum">
              <a:rPr lang="en-US" smtClean="0"/>
              <a:pPr/>
              <a:t>9</a:t>
            </a:fld>
            <a:endParaRPr lang="en-US"/>
          </a:p>
        </p:txBody>
      </p:sp>
      <p:sp>
        <p:nvSpPr>
          <p:cNvPr id="6" name="Content Placeholder 2"/>
          <p:cNvSpPr txBox="1">
            <a:spLocks/>
          </p:cNvSpPr>
          <p:nvPr/>
        </p:nvSpPr>
        <p:spPr>
          <a:xfrm>
            <a:off x="1285852" y="1928802"/>
            <a:ext cx="7498080" cy="2857520"/>
          </a:xfrm>
          <a:prstGeom prst="rect">
            <a:avLst/>
          </a:prstGeom>
        </p:spPr>
        <p:txBody>
          <a:bodyPr>
            <a:normAutofit/>
          </a:bodyPr>
          <a:lstStyle/>
          <a:p>
            <a:pPr marL="365760" marR="0" lvl="0" indent="-283464" algn="justLow" defTabSz="914400" rtl="1" eaLnBrk="1" fontAlgn="auto" latinLnBrk="0" hangingPunct="1">
              <a:lnSpc>
                <a:spcPct val="100000"/>
              </a:lnSpc>
              <a:spcBef>
                <a:spcPts val="600"/>
              </a:spcBef>
              <a:spcAft>
                <a:spcPts val="0"/>
              </a:spcAft>
              <a:buClr>
                <a:schemeClr val="accent1"/>
              </a:buClr>
              <a:buSzPct val="80000"/>
              <a:tabLst/>
              <a:defRPr/>
            </a:pPr>
            <a:r>
              <a:rPr lang="fa-IR" sz="2500" dirty="0" smtClean="0">
                <a:solidFill>
                  <a:srgbClr val="002060"/>
                </a:solidFill>
                <a:cs typeface="B Mitra" pitchFamily="2" charset="-78"/>
              </a:rPr>
              <a:t>	</a:t>
            </a:r>
            <a:r>
              <a:rPr kumimoji="0" lang="fa-IR" sz="2500" b="0" i="0" u="none" strike="noStrike" kern="1200" cap="none" spc="0" normalizeH="0" baseline="0" noProof="0" dirty="0" smtClean="0">
                <a:ln>
                  <a:noFill/>
                </a:ln>
                <a:solidFill>
                  <a:srgbClr val="002060"/>
                </a:solidFill>
                <a:effectLst/>
                <a:uLnTx/>
                <a:uFillTx/>
                <a:latin typeface="+mn-lt"/>
                <a:ea typeface="+mn-ea"/>
                <a:cs typeface="B Mitra" pitchFamily="2" charset="-78"/>
              </a:rPr>
              <a:t>كشورهاي غربي و در رأس آن آمريكا براي ايجاد تعادل جمعيتي به نفع خود و به عنوان يكي از سياستهاي استراتژيك در دكترين دفاع ملي و سياست خارجي به كاهش رشد جمعيت در جهان سوم بخصوص كشورهاي اسلامي پرداختند و عمده فعاليتهاي كنترلي آمريكا بر اين كشورها از طريق </a:t>
            </a:r>
            <a:r>
              <a:rPr kumimoji="0" lang="fa-IR" sz="2500" b="1" i="0" u="none" strike="noStrike" kern="1200" cap="none" spc="0" normalizeH="0" baseline="0" noProof="0" dirty="0" smtClean="0">
                <a:ln>
                  <a:noFill/>
                </a:ln>
                <a:solidFill>
                  <a:srgbClr val="C800C8"/>
                </a:solidFill>
                <a:effectLst/>
                <a:uLnTx/>
                <a:uFillTx/>
                <a:latin typeface="+mn-lt"/>
                <a:ea typeface="+mn-ea"/>
                <a:cs typeface="B Mitra" pitchFamily="2" charset="-78"/>
              </a:rPr>
              <a:t>صندوق بين الملل پول </a:t>
            </a:r>
            <a:r>
              <a:rPr kumimoji="0" lang="fa-IR" sz="2500" b="0" i="0" u="none" strike="noStrike" kern="1200" cap="none" spc="0" normalizeH="0" baseline="0" noProof="0" dirty="0" smtClean="0">
                <a:ln>
                  <a:noFill/>
                </a:ln>
                <a:solidFill>
                  <a:srgbClr val="002060"/>
                </a:solidFill>
                <a:effectLst/>
                <a:uLnTx/>
                <a:uFillTx/>
                <a:latin typeface="+mn-lt"/>
                <a:ea typeface="+mn-ea"/>
                <a:cs typeface="B Mitra" pitchFamily="2" charset="-78"/>
              </a:rPr>
              <a:t>و آژانس هاي سازمان ملل متحد از جمله </a:t>
            </a:r>
            <a:r>
              <a:rPr kumimoji="0" lang="en-US" sz="2500" b="1" i="0" u="none" strike="noStrike" kern="1200" cap="none" spc="0" normalizeH="0" baseline="0" noProof="0" dirty="0" smtClean="0">
                <a:ln>
                  <a:noFill/>
                </a:ln>
                <a:solidFill>
                  <a:srgbClr val="C800C8"/>
                </a:solidFill>
                <a:effectLst/>
                <a:uLnTx/>
                <a:uFillTx/>
                <a:latin typeface="+mn-lt"/>
                <a:ea typeface="+mn-ea"/>
                <a:cs typeface="B Mitra" pitchFamily="2" charset="-78"/>
              </a:rPr>
              <a:t>UNICEF</a:t>
            </a:r>
            <a:r>
              <a:rPr kumimoji="0" lang="fa-IR" sz="2500" b="0" i="0" u="none" strike="noStrike" kern="1200" cap="none" spc="0" normalizeH="0" baseline="0" noProof="0" dirty="0" smtClean="0">
                <a:ln>
                  <a:noFill/>
                </a:ln>
                <a:solidFill>
                  <a:srgbClr val="002060"/>
                </a:solidFill>
                <a:effectLst/>
                <a:uLnTx/>
                <a:uFillTx/>
                <a:latin typeface="+mn-lt"/>
                <a:ea typeface="+mn-ea"/>
                <a:cs typeface="B Mitra" pitchFamily="2" charset="-78"/>
              </a:rPr>
              <a:t>،‌ صندوق جمعيت  </a:t>
            </a:r>
            <a:r>
              <a:rPr kumimoji="0" lang="en-US" sz="2500" b="1" i="0" u="none" strike="noStrike" kern="1200" cap="none" spc="0" normalizeH="0" baseline="0" noProof="0" dirty="0" smtClean="0">
                <a:ln>
                  <a:noFill/>
                </a:ln>
                <a:solidFill>
                  <a:srgbClr val="C800C8"/>
                </a:solidFill>
                <a:effectLst/>
                <a:uLnTx/>
                <a:uFillTx/>
                <a:latin typeface="+mn-lt"/>
                <a:ea typeface="+mn-ea"/>
                <a:cs typeface="B Mitra" pitchFamily="2" charset="-78"/>
              </a:rPr>
              <a:t>UNFPA</a:t>
            </a:r>
            <a:r>
              <a:rPr kumimoji="0" lang="fa-IR" sz="2500" b="1" i="0" u="none" strike="noStrike" kern="1200" cap="none" spc="0" normalizeH="0" baseline="0" noProof="0" dirty="0" smtClean="0">
                <a:ln>
                  <a:noFill/>
                </a:ln>
                <a:solidFill>
                  <a:srgbClr val="002060"/>
                </a:solidFill>
                <a:effectLst/>
                <a:uLnTx/>
                <a:uFillTx/>
                <a:latin typeface="+mn-lt"/>
                <a:ea typeface="+mn-ea"/>
                <a:cs typeface="B Mitra" pitchFamily="2" charset="-78"/>
              </a:rPr>
              <a:t>،</a:t>
            </a:r>
            <a:r>
              <a:rPr kumimoji="0" lang="fa-IR" sz="2500" b="0" i="0" u="none" strike="noStrike" kern="1200" cap="none" spc="0" normalizeH="0" baseline="0" noProof="0" dirty="0" smtClean="0">
                <a:ln>
                  <a:noFill/>
                </a:ln>
                <a:solidFill>
                  <a:srgbClr val="002060"/>
                </a:solidFill>
                <a:effectLst/>
                <a:uLnTx/>
                <a:uFillTx/>
                <a:latin typeface="+mn-lt"/>
                <a:ea typeface="+mn-ea"/>
                <a:cs typeface="B Mitra" pitchFamily="2" charset="-78"/>
              </a:rPr>
              <a:t> سازمان‌بهداشت  </a:t>
            </a:r>
            <a:r>
              <a:rPr kumimoji="0" lang="en-US" sz="2500" b="1" i="0" u="none" strike="noStrike" kern="1200" cap="none" spc="0" normalizeH="0" baseline="0" noProof="0" dirty="0" smtClean="0">
                <a:ln>
                  <a:noFill/>
                </a:ln>
                <a:solidFill>
                  <a:srgbClr val="C800C8"/>
                </a:solidFill>
                <a:effectLst/>
                <a:uLnTx/>
                <a:uFillTx/>
                <a:latin typeface="+mn-lt"/>
                <a:ea typeface="+mn-ea"/>
                <a:cs typeface="B Mitra" pitchFamily="2" charset="-78"/>
              </a:rPr>
              <a:t>UNESCO_WHO</a:t>
            </a:r>
            <a:r>
              <a:rPr kumimoji="0" lang="fa-IR" sz="2500" b="0" i="0" u="none" strike="noStrike" kern="1200" cap="none" spc="0" normalizeH="0" baseline="0" noProof="0" dirty="0" smtClean="0">
                <a:ln>
                  <a:noFill/>
                </a:ln>
                <a:solidFill>
                  <a:srgbClr val="002060"/>
                </a:solidFill>
                <a:effectLst/>
                <a:uLnTx/>
                <a:uFillTx/>
                <a:latin typeface="+mn-lt"/>
                <a:ea typeface="+mn-ea"/>
                <a:cs typeface="B Mitra" pitchFamily="2" charset="-78"/>
              </a:rPr>
              <a:t> سازمان كشاورزي و تغذيه بين المللي فائو </a:t>
            </a:r>
            <a:r>
              <a:rPr kumimoji="0" lang="en-US" sz="2500" b="1" i="0" u="none" strike="noStrike" kern="1200" cap="none" spc="0" normalizeH="0" baseline="0" noProof="0" dirty="0" smtClean="0">
                <a:ln>
                  <a:noFill/>
                </a:ln>
                <a:solidFill>
                  <a:srgbClr val="C800C8"/>
                </a:solidFill>
                <a:effectLst/>
                <a:uLnTx/>
                <a:uFillTx/>
                <a:latin typeface="+mn-lt"/>
                <a:ea typeface="+mn-ea"/>
                <a:cs typeface="B Mitra" pitchFamily="2" charset="-78"/>
              </a:rPr>
              <a:t>FAO </a:t>
            </a:r>
            <a:r>
              <a:rPr kumimoji="0" lang="fa-IR" sz="2500" b="0" i="0" u="none" strike="noStrike" kern="1200" cap="none" spc="0" normalizeH="0" baseline="0" noProof="0" dirty="0" smtClean="0">
                <a:ln>
                  <a:noFill/>
                </a:ln>
                <a:solidFill>
                  <a:srgbClr val="002060"/>
                </a:solidFill>
                <a:effectLst/>
                <a:uLnTx/>
                <a:uFillTx/>
                <a:latin typeface="+mn-lt"/>
                <a:ea typeface="+mn-ea"/>
                <a:cs typeface="B Mitra" pitchFamily="2" charset="-78"/>
              </a:rPr>
              <a:t> صورت مي گيرد. </a:t>
            </a:r>
            <a:endParaRPr kumimoji="0" lang="en-US" sz="2500" b="0" i="0" u="none" strike="noStrike" kern="1200" cap="none" spc="0" normalizeH="0" baseline="0" noProof="0" dirty="0" smtClean="0">
              <a:ln>
                <a:noFill/>
              </a:ln>
              <a:solidFill>
                <a:srgbClr val="002060"/>
              </a:solidFill>
              <a:effectLst/>
              <a:uLnTx/>
              <a:uFillTx/>
              <a:latin typeface="+mn-lt"/>
              <a:ea typeface="+mn-ea"/>
              <a:cs typeface="B Mitra" pitchFamily="2" charset="-78"/>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5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itle 1"/>
          <p:cNvSpPr>
            <a:spLocks noGrp="1"/>
          </p:cNvSpPr>
          <p:nvPr>
            <p:ph type="title"/>
          </p:nvPr>
        </p:nvSpPr>
        <p:spPr>
          <a:xfrm>
            <a:off x="1142976" y="285728"/>
            <a:ext cx="7498080" cy="1000124"/>
          </a:xfrm>
        </p:spPr>
        <p:txBody>
          <a:bodyPr>
            <a:normAutofit/>
          </a:bodyPr>
          <a:lstStyle/>
          <a:p>
            <a:pPr algn="ctr"/>
            <a:r>
              <a:rPr lang="fa-IR" sz="3800" b="1" dirty="0" smtClean="0">
                <a:solidFill>
                  <a:srgbClr val="FF0000"/>
                </a:solidFill>
                <a:latin typeface="+mn-lt"/>
                <a:ea typeface="+mn-ea"/>
                <a:cs typeface="B Titr" pitchFamily="2" charset="-78"/>
              </a:rPr>
              <a:t>دكترين امنيت ملي امريكا</a:t>
            </a:r>
            <a:endParaRPr lang="en-US" sz="3800" b="1" dirty="0" smtClean="0">
              <a:solidFill>
                <a:srgbClr val="FF0000"/>
              </a:solidFill>
              <a:latin typeface="+mn-lt"/>
              <a:ea typeface="+mn-ea"/>
              <a:cs typeface="B Titr" pitchFamily="2" charset="-7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90</a:t>
            </a:fld>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91</a:t>
            </a:fld>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92</a:t>
            </a:fld>
            <a:endParaRPr lang="en-US"/>
          </a:p>
        </p:txBody>
      </p:sp>
      <p:pic>
        <p:nvPicPr>
          <p:cNvPr id="5122" name="Picture 2"/>
          <p:cNvPicPr>
            <a:picLocks noGrp="1" noChangeAspect="1" noChangeArrowheads="1"/>
          </p:cNvPicPr>
          <p:nvPr>
            <p:ph idx="1"/>
          </p:nvPr>
        </p:nvPicPr>
        <p:blipFill>
          <a:blip r:embed="rId2"/>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93</a:t>
            </a:fld>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950" y="0"/>
            <a:ext cx="9144950" cy="6858000"/>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8E8C43-68F8-4728-90F2-738ACDDF4809}" type="slidenum">
              <a:rPr lang="en-US" smtClean="0"/>
              <a:pPr/>
              <a:t>94</a:t>
            </a:fld>
            <a:endParaRPr lang="en-US"/>
          </a:p>
        </p:txBody>
      </p:sp>
      <p:pic>
        <p:nvPicPr>
          <p:cNvPr id="7170" name="Picture 2"/>
          <p:cNvPicPr>
            <a:picLocks noGrp="1" noChangeAspect="1" noChangeArrowheads="1"/>
          </p:cNvPicPr>
          <p:nvPr>
            <p:ph idx="1"/>
          </p:nvPr>
        </p:nvPicPr>
        <p:blipFill>
          <a:blip r:embed="rId2"/>
          <a:srcRect/>
          <a:stretch>
            <a:fillRect/>
          </a:stretch>
        </p:blipFill>
        <p:spPr bwMode="auto">
          <a:xfrm>
            <a:off x="0" y="857232"/>
            <a:ext cx="9137588" cy="41434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428604"/>
            <a:ext cx="7498080" cy="6000792"/>
          </a:xfrm>
        </p:spPr>
        <p:txBody>
          <a:bodyPr>
            <a:normAutofit fontScale="90000"/>
          </a:bodyPr>
          <a:lstStyle/>
          <a:p>
            <a:pPr algn="ctr" rtl="1"/>
            <a:r>
              <a:rPr lang="fa-IR" sz="2000" b="1" dirty="0" smtClean="0">
                <a:ln w="10541" cmpd="sng">
                  <a:solidFill>
                    <a:schemeClr val="accent1">
                      <a:shade val="88000"/>
                      <a:satMod val="110000"/>
                    </a:schemeClr>
                  </a:solidFill>
                  <a:prstDash val="solid"/>
                </a:ln>
                <a:solidFill>
                  <a:schemeClr val="tx1"/>
                </a:solidFill>
                <a:effectLst/>
                <a:cs typeface="B Titr" pitchFamily="2" charset="-78"/>
              </a:rPr>
              <a:t/>
            </a:r>
            <a:br>
              <a:rPr lang="fa-IR" sz="2000" b="1" dirty="0" smtClean="0">
                <a:ln w="10541" cmpd="sng">
                  <a:solidFill>
                    <a:schemeClr val="accent1">
                      <a:shade val="88000"/>
                      <a:satMod val="110000"/>
                    </a:schemeClr>
                  </a:solidFill>
                  <a:prstDash val="solid"/>
                </a:ln>
                <a:solidFill>
                  <a:schemeClr val="tx1"/>
                </a:solidFill>
                <a:effectLst/>
                <a:cs typeface="B Titr" pitchFamily="2" charset="-78"/>
              </a:rPr>
            </a:br>
            <a:r>
              <a:rPr lang="fa-IR" sz="2000" b="1" dirty="0" smtClean="0">
                <a:ln w="10541" cmpd="sng">
                  <a:solidFill>
                    <a:schemeClr val="accent1">
                      <a:shade val="88000"/>
                      <a:satMod val="110000"/>
                    </a:schemeClr>
                  </a:solidFill>
                  <a:prstDash val="solid"/>
                </a:ln>
                <a:solidFill>
                  <a:schemeClr val="tx1"/>
                </a:solidFill>
                <a:effectLst/>
                <a:cs typeface="B Titr" pitchFamily="2" charset="-78"/>
              </a:rPr>
              <a:t/>
            </a:r>
            <a:br>
              <a:rPr lang="fa-IR" sz="2000" b="1" dirty="0" smtClean="0">
                <a:ln w="10541" cmpd="sng">
                  <a:solidFill>
                    <a:schemeClr val="accent1">
                      <a:shade val="88000"/>
                      <a:satMod val="110000"/>
                    </a:schemeClr>
                  </a:solidFill>
                  <a:prstDash val="solid"/>
                </a:ln>
                <a:solidFill>
                  <a:schemeClr val="tx1"/>
                </a:solidFill>
                <a:effectLst/>
                <a:cs typeface="B Titr" pitchFamily="2" charset="-78"/>
              </a:rPr>
            </a:br>
            <a:r>
              <a:rPr lang="fa-IR" sz="2000" b="1" dirty="0" smtClean="0">
                <a:ln w="10541" cmpd="sng">
                  <a:solidFill>
                    <a:schemeClr val="accent1">
                      <a:shade val="88000"/>
                      <a:satMod val="110000"/>
                    </a:schemeClr>
                  </a:solidFill>
                  <a:prstDash val="solid"/>
                </a:ln>
                <a:solidFill>
                  <a:schemeClr val="accent4">
                    <a:lumMod val="75000"/>
                  </a:schemeClr>
                </a:solidFill>
                <a:effectLst/>
                <a:cs typeface="B Titr" pitchFamily="2" charset="-78"/>
              </a:rPr>
              <a:t/>
            </a:r>
            <a:br>
              <a:rPr lang="fa-IR" sz="2000" b="1" dirty="0" smtClean="0">
                <a:ln w="10541" cmpd="sng">
                  <a:solidFill>
                    <a:schemeClr val="accent1">
                      <a:shade val="88000"/>
                      <a:satMod val="110000"/>
                    </a:schemeClr>
                  </a:solidFill>
                  <a:prstDash val="solid"/>
                </a:ln>
                <a:solidFill>
                  <a:schemeClr val="accent4">
                    <a:lumMod val="75000"/>
                  </a:schemeClr>
                </a:solidFill>
                <a:effectLst/>
                <a:cs typeface="B Titr" pitchFamily="2" charset="-78"/>
              </a:rPr>
            </a:br>
            <a:r>
              <a:rPr lang="fa-IR" sz="1900" b="1" dirty="0" smtClean="0">
                <a:ln w="10541" cmpd="sng">
                  <a:solidFill>
                    <a:schemeClr val="accent1">
                      <a:shade val="88000"/>
                      <a:satMod val="110000"/>
                    </a:schemeClr>
                  </a:solidFill>
                  <a:prstDash val="solid"/>
                </a:ln>
                <a:solidFill>
                  <a:schemeClr val="accent4">
                    <a:lumMod val="75000"/>
                  </a:schemeClr>
                </a:solidFill>
                <a:effectLst/>
                <a:cs typeface="B Titr" pitchFamily="2" charset="-78"/>
              </a:rPr>
              <a:t/>
            </a:r>
            <a:br>
              <a:rPr lang="fa-IR" sz="1900" b="1" dirty="0" smtClean="0">
                <a:ln w="10541" cmpd="sng">
                  <a:solidFill>
                    <a:schemeClr val="accent1">
                      <a:shade val="88000"/>
                      <a:satMod val="110000"/>
                    </a:schemeClr>
                  </a:solidFill>
                  <a:prstDash val="solid"/>
                </a:ln>
                <a:solidFill>
                  <a:schemeClr val="accent4">
                    <a:lumMod val="75000"/>
                  </a:schemeClr>
                </a:solidFill>
                <a:effectLst/>
                <a:cs typeface="B Titr" pitchFamily="2" charset="-78"/>
              </a:rPr>
            </a:br>
            <a:r>
              <a:rPr lang="fa-IR" sz="1900" b="1" dirty="0" smtClean="0">
                <a:ln w="10541" cmpd="sng">
                  <a:solidFill>
                    <a:schemeClr val="accent1">
                      <a:shade val="88000"/>
                      <a:satMod val="110000"/>
                    </a:schemeClr>
                  </a:solidFill>
                  <a:prstDash val="solid"/>
                </a:ln>
                <a:solidFill>
                  <a:schemeClr val="accent4">
                    <a:lumMod val="75000"/>
                  </a:schemeClr>
                </a:solidFill>
                <a:effectLst/>
                <a:cs typeface="B Mitra" pitchFamily="2" charset="-78"/>
              </a:rPr>
              <a:t>لازم به ذكر است كه به اين طرح، طبق مصوبات ستاد ملي زن و خانواده بودجه  تعلق گرفته است و امضاي 16 تن از مسئولين و وزراء را براي اجرايي شدن اخذ كرده است. (امضا و مصوبات در دو اسلايد بعدي موجود مي‌باشد)</a:t>
            </a:r>
            <a:br>
              <a:rPr lang="fa-IR" sz="1900" b="1" dirty="0" smtClean="0">
                <a:ln w="10541" cmpd="sng">
                  <a:solidFill>
                    <a:schemeClr val="accent1">
                      <a:shade val="88000"/>
                      <a:satMod val="110000"/>
                    </a:schemeClr>
                  </a:solidFill>
                  <a:prstDash val="solid"/>
                </a:ln>
                <a:solidFill>
                  <a:schemeClr val="accent4">
                    <a:lumMod val="75000"/>
                  </a:schemeClr>
                </a:solidFill>
                <a:effectLst/>
                <a:cs typeface="B Mitra" pitchFamily="2" charset="-78"/>
              </a:rPr>
            </a:br>
            <a:r>
              <a:rPr lang="fa-IR" sz="1900" b="1" dirty="0" smtClean="0">
                <a:ln w="10541" cmpd="sng">
                  <a:solidFill>
                    <a:schemeClr val="accent1">
                      <a:shade val="88000"/>
                      <a:satMod val="110000"/>
                    </a:schemeClr>
                  </a:solidFill>
                  <a:prstDash val="solid"/>
                </a:ln>
                <a:solidFill>
                  <a:schemeClr val="accent4">
                    <a:lumMod val="75000"/>
                  </a:schemeClr>
                </a:solidFill>
                <a:effectLst/>
                <a:cs typeface="B Mitra" pitchFamily="2" charset="-78"/>
              </a:rPr>
              <a:t>***</a:t>
            </a:r>
            <a:br>
              <a:rPr lang="fa-IR" sz="1900" b="1" dirty="0" smtClean="0">
                <a:ln w="10541" cmpd="sng">
                  <a:solidFill>
                    <a:schemeClr val="accent1">
                      <a:shade val="88000"/>
                      <a:satMod val="110000"/>
                    </a:schemeClr>
                  </a:solidFill>
                  <a:prstDash val="solid"/>
                </a:ln>
                <a:solidFill>
                  <a:schemeClr val="accent4">
                    <a:lumMod val="75000"/>
                  </a:schemeClr>
                </a:solidFill>
                <a:effectLst/>
                <a:cs typeface="B Mitra" pitchFamily="2" charset="-78"/>
              </a:rPr>
            </a:br>
            <a:r>
              <a:rPr lang="fa-IR" sz="1900" b="1" dirty="0" smtClean="0">
                <a:ln w="10541" cmpd="sng">
                  <a:solidFill>
                    <a:schemeClr val="accent1">
                      <a:shade val="88000"/>
                      <a:satMod val="110000"/>
                    </a:schemeClr>
                  </a:solidFill>
                  <a:prstDash val="solid"/>
                </a:ln>
                <a:solidFill>
                  <a:srgbClr val="00B0F0"/>
                </a:solidFill>
                <a:effectLst/>
                <a:cs typeface="B Mitra" pitchFamily="2" charset="-78"/>
              </a:rPr>
              <a:t>در پاسخ به ايراد مطرح شده اين طرح هزينه دارد: بايد گفت ماده 3،‌ تنها اشاره به تمهيداتي در راستاي سياست هاي شوراي عالي انقلاب فرهنگي كرده است كه صرفاً فرهنگي است و هيچگونه هزينه اي را در بر ندارد از طرفي بودجه لازم و برنامه جامع آن را دولت تا سال 95 در ستاد ملي زن و خانواده در پاييز 91 تصويب كرده است. </a:t>
            </a:r>
            <a:br>
              <a:rPr lang="fa-IR" sz="1900" b="1" dirty="0" smtClean="0">
                <a:ln w="10541" cmpd="sng">
                  <a:solidFill>
                    <a:schemeClr val="accent1">
                      <a:shade val="88000"/>
                      <a:satMod val="110000"/>
                    </a:schemeClr>
                  </a:solidFill>
                  <a:prstDash val="solid"/>
                </a:ln>
                <a:solidFill>
                  <a:srgbClr val="00B0F0"/>
                </a:solidFill>
                <a:effectLst/>
                <a:cs typeface="B Mitra" pitchFamily="2" charset="-78"/>
              </a:rPr>
            </a:br>
            <a:r>
              <a:rPr lang="fa-IR" sz="1900" b="1" dirty="0" smtClean="0">
                <a:ln w="10541" cmpd="sng">
                  <a:solidFill>
                    <a:schemeClr val="accent1">
                      <a:shade val="88000"/>
                      <a:satMod val="110000"/>
                    </a:schemeClr>
                  </a:solidFill>
                  <a:prstDash val="solid"/>
                </a:ln>
                <a:solidFill>
                  <a:srgbClr val="00B0F0"/>
                </a:solidFill>
                <a:effectLst/>
                <a:cs typeface="B Mitra" pitchFamily="2" charset="-78"/>
              </a:rPr>
              <a:t>***</a:t>
            </a:r>
            <a:r>
              <a:rPr lang="fa-IR" sz="1900" b="1" dirty="0" smtClean="0">
                <a:ln w="10541" cmpd="sng">
                  <a:solidFill>
                    <a:schemeClr val="accent1">
                      <a:shade val="88000"/>
                      <a:satMod val="110000"/>
                    </a:schemeClr>
                  </a:solidFill>
                  <a:prstDash val="solid"/>
                </a:ln>
                <a:solidFill>
                  <a:srgbClr val="00B050"/>
                </a:solidFill>
                <a:effectLst/>
                <a:cs typeface="B Mitra" pitchFamily="2" charset="-78"/>
              </a:rPr>
              <a:t/>
            </a:r>
            <a:br>
              <a:rPr lang="fa-IR" sz="1900" b="1" dirty="0" smtClean="0">
                <a:ln w="10541" cmpd="sng">
                  <a:solidFill>
                    <a:schemeClr val="accent1">
                      <a:shade val="88000"/>
                      <a:satMod val="110000"/>
                    </a:schemeClr>
                  </a:solidFill>
                  <a:prstDash val="solid"/>
                </a:ln>
                <a:solidFill>
                  <a:srgbClr val="00B050"/>
                </a:solidFill>
                <a:effectLst/>
                <a:cs typeface="B Mitra" pitchFamily="2" charset="-78"/>
              </a:rPr>
            </a:br>
            <a:r>
              <a:rPr lang="fa-IR" sz="1900" b="1" dirty="0" smtClean="0">
                <a:ln w="10541" cmpd="sng">
                  <a:solidFill>
                    <a:schemeClr val="accent1">
                      <a:shade val="88000"/>
                      <a:satMod val="110000"/>
                    </a:schemeClr>
                  </a:solidFill>
                  <a:prstDash val="solid"/>
                </a:ln>
                <a:solidFill>
                  <a:srgbClr val="FFFF00"/>
                </a:solidFill>
                <a:effectLst/>
                <a:cs typeface="B Mitra" pitchFamily="2" charset="-78"/>
              </a:rPr>
              <a:t>طبق قانون در تدوين و تنقيح قوانين، موارد نسخ بايد احصا شود. بنابراين ماده 4 كه بر لغو قانون تنظيم خانواده سال 72 تاكيد مي كند اگر هم برخي معتقدند كه حذف شده است ذكر دوباره آن چه ضرري دارد؟</a:t>
            </a:r>
            <a:r>
              <a:rPr lang="fa-IR" sz="1900" b="1" dirty="0" smtClean="0">
                <a:ln w="10541" cmpd="sng">
                  <a:solidFill>
                    <a:schemeClr val="accent1">
                      <a:shade val="88000"/>
                      <a:satMod val="110000"/>
                    </a:schemeClr>
                  </a:solidFill>
                  <a:prstDash val="solid"/>
                </a:ln>
                <a:solidFill>
                  <a:schemeClr val="tx1"/>
                </a:solidFill>
                <a:effectLst/>
                <a:cs typeface="B Mitra" pitchFamily="2" charset="-78"/>
              </a:rPr>
              <a:t/>
            </a:r>
            <a:br>
              <a:rPr lang="fa-IR" sz="1900" b="1" dirty="0" smtClean="0">
                <a:ln w="10541" cmpd="sng">
                  <a:solidFill>
                    <a:schemeClr val="accent1">
                      <a:shade val="88000"/>
                      <a:satMod val="110000"/>
                    </a:schemeClr>
                  </a:solidFill>
                  <a:prstDash val="solid"/>
                </a:ln>
                <a:solidFill>
                  <a:schemeClr val="tx1"/>
                </a:solidFill>
                <a:effectLst/>
                <a:cs typeface="B Mitra" pitchFamily="2" charset="-78"/>
              </a:rPr>
            </a:br>
            <a:r>
              <a:rPr lang="fa-IR" sz="1900" b="1" dirty="0" smtClean="0">
                <a:ln w="10541" cmpd="sng">
                  <a:solidFill>
                    <a:schemeClr val="accent1">
                      <a:shade val="88000"/>
                      <a:satMod val="110000"/>
                    </a:schemeClr>
                  </a:solidFill>
                  <a:prstDash val="solid"/>
                </a:ln>
                <a:solidFill>
                  <a:schemeClr val="tx1"/>
                </a:solidFill>
                <a:effectLst/>
                <a:cs typeface="B Mitra" pitchFamily="2" charset="-78"/>
              </a:rPr>
              <a:t>***</a:t>
            </a:r>
            <a:br>
              <a:rPr lang="fa-IR" sz="1900" b="1" dirty="0" smtClean="0">
                <a:ln w="10541" cmpd="sng">
                  <a:solidFill>
                    <a:schemeClr val="accent1">
                      <a:shade val="88000"/>
                      <a:satMod val="110000"/>
                    </a:schemeClr>
                  </a:solidFill>
                  <a:prstDash val="solid"/>
                </a:ln>
                <a:solidFill>
                  <a:schemeClr val="tx1"/>
                </a:solidFill>
                <a:effectLst/>
                <a:cs typeface="B Mitra" pitchFamily="2" charset="-78"/>
              </a:rPr>
            </a:br>
            <a:r>
              <a:rPr lang="fa-IR" sz="1900" b="1" dirty="0" smtClean="0">
                <a:ln w="10541" cmpd="sng">
                  <a:solidFill>
                    <a:schemeClr val="accent1">
                      <a:shade val="88000"/>
                      <a:satMod val="110000"/>
                    </a:schemeClr>
                  </a:solidFill>
                  <a:prstDash val="solid"/>
                </a:ln>
                <a:solidFill>
                  <a:schemeClr val="tx1"/>
                </a:solidFill>
                <a:effectLst/>
                <a:cs typeface="B Mitra" pitchFamily="2" charset="-78"/>
              </a:rPr>
              <a:t>اظهار نظر مركز پژوهشها و كميسيون بهداشت مجلس شوراي اسلامي نشان مي دهد عده‌اي از كارشناسان با روشي غير صادقانه در مجلس شوراي اسلامي با رايزني و نفوذ در كميسيون ها با مركز پژوهشها كاملاً هماهنگ بوده و به دنبال اين هستند كه قانون تنظيم خانواده و جمعيت به قوت خود باقي بماند!!</a:t>
            </a:r>
            <a:r>
              <a:rPr lang="fa-IR" sz="1900" b="1" dirty="0" smtClean="0">
                <a:ln w="10541" cmpd="sng">
                  <a:solidFill>
                    <a:schemeClr val="accent1">
                      <a:shade val="88000"/>
                      <a:satMod val="110000"/>
                    </a:schemeClr>
                  </a:solidFill>
                  <a:prstDash val="solid"/>
                </a:ln>
                <a:solidFill>
                  <a:schemeClr val="tx1"/>
                </a:solidFill>
                <a:effectLst/>
                <a:cs typeface="B Titr" pitchFamily="2" charset="-78"/>
              </a:rPr>
              <a:t/>
            </a:r>
            <a:br>
              <a:rPr lang="fa-IR" sz="1900" b="1" dirty="0" smtClean="0">
                <a:ln w="10541" cmpd="sng">
                  <a:solidFill>
                    <a:schemeClr val="accent1">
                      <a:shade val="88000"/>
                      <a:satMod val="110000"/>
                    </a:schemeClr>
                  </a:solidFill>
                  <a:prstDash val="solid"/>
                </a:ln>
                <a:solidFill>
                  <a:schemeClr val="tx1"/>
                </a:solidFill>
                <a:effectLst/>
                <a:cs typeface="B Titr" pitchFamily="2" charset="-78"/>
              </a:rPr>
            </a:br>
            <a:r>
              <a:rPr lang="fa-IR" sz="1900" b="1" dirty="0" smtClean="0">
                <a:ln w="10541" cmpd="sng">
                  <a:solidFill>
                    <a:schemeClr val="accent1">
                      <a:shade val="88000"/>
                      <a:satMod val="110000"/>
                    </a:schemeClr>
                  </a:solidFill>
                  <a:prstDash val="solid"/>
                </a:ln>
                <a:solidFill>
                  <a:schemeClr val="tx1"/>
                </a:solidFill>
                <a:effectLst/>
                <a:cs typeface="B Titr" pitchFamily="2" charset="-78"/>
              </a:rPr>
              <a:t>***</a:t>
            </a:r>
            <a:r>
              <a:rPr lang="fa-IR" sz="2000" b="1" dirty="0" smtClean="0">
                <a:ln w="10541" cmpd="sng">
                  <a:solidFill>
                    <a:schemeClr val="accent1">
                      <a:shade val="88000"/>
                      <a:satMod val="110000"/>
                    </a:schemeClr>
                  </a:solidFill>
                  <a:prstDash val="solid"/>
                </a:ln>
                <a:solidFill>
                  <a:schemeClr val="tx1"/>
                </a:solidFill>
                <a:effectLst/>
                <a:cs typeface="B Titr" pitchFamily="2" charset="-78"/>
              </a:rPr>
              <a:t/>
            </a:r>
            <a:br>
              <a:rPr lang="fa-IR" sz="2000" b="1" dirty="0" smtClean="0">
                <a:ln w="10541" cmpd="sng">
                  <a:solidFill>
                    <a:schemeClr val="accent1">
                      <a:shade val="88000"/>
                      <a:satMod val="110000"/>
                    </a:schemeClr>
                  </a:solidFill>
                  <a:prstDash val="solid"/>
                </a:ln>
                <a:solidFill>
                  <a:schemeClr val="tx1"/>
                </a:solidFill>
                <a:effectLst/>
                <a:cs typeface="B Titr" pitchFamily="2" charset="-78"/>
              </a:rPr>
            </a:br>
            <a:r>
              <a:rPr lang="fa-I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Titr" pitchFamily="2" charset="-78"/>
              </a:rPr>
              <a:t>لذا كليه نقدهاي اين طرح 4 ماده اي منجر به توصيه به حذف ماده 4 يعني لغو قانون تنظيم خانواده سال 72 شده است!! كه اين مسئله بسيار مهمي است كه مخالفان معتقدند قانون تنظيم خانواده لغو نشود.</a:t>
            </a:r>
            <a:r>
              <a:rPr lang="fa-IR" sz="2400" b="1" dirty="0" smtClean="0">
                <a:ln w="10541" cmpd="sng">
                  <a:solidFill>
                    <a:schemeClr val="accent1">
                      <a:shade val="88000"/>
                      <a:satMod val="110000"/>
                    </a:schemeClr>
                  </a:solidFill>
                  <a:prstDash val="solid"/>
                </a:ln>
                <a:solidFill>
                  <a:schemeClr val="tx1"/>
                </a:solidFill>
                <a:effectLst/>
                <a:cs typeface="B Titr" pitchFamily="2" charset="-78"/>
              </a:rPr>
              <a:t/>
            </a:r>
            <a:br>
              <a:rPr lang="fa-IR" sz="2400" b="1" dirty="0" smtClean="0">
                <a:ln w="10541" cmpd="sng">
                  <a:solidFill>
                    <a:schemeClr val="accent1">
                      <a:shade val="88000"/>
                      <a:satMod val="110000"/>
                    </a:schemeClr>
                  </a:solidFill>
                  <a:prstDash val="solid"/>
                </a:ln>
                <a:solidFill>
                  <a:schemeClr val="tx1"/>
                </a:solidFill>
                <a:effectLst/>
                <a:cs typeface="B Titr" pitchFamily="2" charset="-78"/>
              </a:rPr>
            </a:br>
            <a:r>
              <a:rPr lang="fa-IR" sz="2400" b="1" dirty="0" smtClean="0">
                <a:ln w="10541" cmpd="sng">
                  <a:solidFill>
                    <a:schemeClr val="accent1">
                      <a:shade val="88000"/>
                      <a:satMod val="110000"/>
                    </a:schemeClr>
                  </a:solidFill>
                  <a:prstDash val="solid"/>
                </a:ln>
                <a:solidFill>
                  <a:schemeClr val="tx1"/>
                </a:solidFill>
                <a:effectLst/>
                <a:cs typeface="B Titr" pitchFamily="2" charset="-78"/>
              </a:rPr>
              <a:t/>
            </a:r>
            <a:br>
              <a:rPr lang="fa-IR" sz="2400" b="1" dirty="0" smtClean="0">
                <a:ln w="10541" cmpd="sng">
                  <a:solidFill>
                    <a:schemeClr val="accent1">
                      <a:shade val="88000"/>
                      <a:satMod val="110000"/>
                    </a:schemeClr>
                  </a:solidFill>
                  <a:prstDash val="solid"/>
                </a:ln>
                <a:solidFill>
                  <a:schemeClr val="tx1"/>
                </a:solidFill>
                <a:effectLst/>
                <a:cs typeface="B Titr" pitchFamily="2" charset="-78"/>
              </a:rPr>
            </a:b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Titr" pitchFamily="2" charset="-78"/>
              </a:rPr>
              <a:t/>
            </a:r>
            <a:b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Titr" pitchFamily="2" charset="-78"/>
              </a:rPr>
            </a:b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Titr"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96</a:t>
            </a:fld>
            <a:endParaRPr lang="en-US"/>
          </a:p>
        </p:txBody>
      </p:sp>
      <p:pic>
        <p:nvPicPr>
          <p:cNvPr id="8" name="Picture 7" descr="image003.jpg"/>
          <p:cNvPicPr>
            <a:picLocks noChangeAspect="1"/>
          </p:cNvPicPr>
          <p:nvPr/>
        </p:nvPicPr>
        <p:blipFill>
          <a:blip r:embed="rId2"/>
          <a:stretch>
            <a:fillRect/>
          </a:stretch>
        </p:blipFill>
        <p:spPr>
          <a:xfrm>
            <a:off x="0" y="-142900"/>
            <a:ext cx="9144000" cy="7584546"/>
          </a:xfrm>
          <a:prstGeom prst="rect">
            <a:avLst/>
          </a:prstGeom>
        </p:spPr>
      </p:pic>
      <p:sp>
        <p:nvSpPr>
          <p:cNvPr id="10" name="Rectangle 9"/>
          <p:cNvSpPr/>
          <p:nvPr/>
        </p:nvSpPr>
        <p:spPr>
          <a:xfrm>
            <a:off x="1643042" y="-71462"/>
            <a:ext cx="5214974" cy="369332"/>
          </a:xfrm>
          <a:prstGeom prst="rect">
            <a:avLst/>
          </a:prstGeom>
        </p:spPr>
        <p:txBody>
          <a:bodyPr wrap="square">
            <a:spAutoFit/>
          </a:bodyPr>
          <a:lstStyle/>
          <a:p>
            <a:pPr algn="ctr"/>
            <a:r>
              <a:rPr lang="fa-IR" b="1" dirty="0" smtClean="0">
                <a:solidFill>
                  <a:srgbClr val="FF0000"/>
                </a:solidFill>
              </a:rPr>
              <a:t>بودجه مورد نظر تصويب شده در ستاد ملي زن و خانواده</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8E8C43-68F8-4728-90F2-738ACDDF4809}" type="slidenum">
              <a:rPr lang="en-US" smtClean="0"/>
              <a:pPr/>
              <a:t>97</a:t>
            </a:fld>
            <a:endParaRPr lang="en-US"/>
          </a:p>
        </p:txBody>
      </p:sp>
      <p:pic>
        <p:nvPicPr>
          <p:cNvPr id="7" name="Content Placeholder 6" descr="image001.jpg"/>
          <p:cNvPicPr>
            <a:picLocks noGrp="1" noChangeAspect="1"/>
          </p:cNvPicPr>
          <p:nvPr>
            <p:ph idx="1"/>
          </p:nvPr>
        </p:nvPicPr>
        <p:blipFill>
          <a:blip r:embed="rId2"/>
          <a:stretch>
            <a:fillRect/>
          </a:stretch>
        </p:blipFill>
        <p:spPr>
          <a:xfrm>
            <a:off x="0" y="1"/>
            <a:ext cx="9144000" cy="6891338"/>
          </a:xfrm>
        </p:spPr>
      </p:pic>
      <p:sp>
        <p:nvSpPr>
          <p:cNvPr id="5" name="Rectangle 4"/>
          <p:cNvSpPr/>
          <p:nvPr/>
        </p:nvSpPr>
        <p:spPr>
          <a:xfrm>
            <a:off x="1643042" y="-71462"/>
            <a:ext cx="5214974" cy="369332"/>
          </a:xfrm>
          <a:prstGeom prst="rect">
            <a:avLst/>
          </a:prstGeom>
        </p:spPr>
        <p:txBody>
          <a:bodyPr wrap="square">
            <a:spAutoFit/>
          </a:bodyPr>
          <a:lstStyle/>
          <a:p>
            <a:pPr algn="ctr"/>
            <a:r>
              <a:rPr lang="fa-IR" b="1" dirty="0" smtClean="0">
                <a:solidFill>
                  <a:srgbClr val="FF0000"/>
                </a:solidFill>
              </a:rPr>
              <a:t>امضاي 16 وزير</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52" y="274638"/>
            <a:ext cx="7647836" cy="725470"/>
          </a:xfrm>
        </p:spPr>
        <p:txBody>
          <a:bodyPr>
            <a:normAutofit fontScale="90000"/>
          </a:bodyPr>
          <a:lstStyle/>
          <a:p>
            <a:pPr algn="justLow" rtl="1"/>
            <a:r>
              <a:rPr lang="fa-IR" sz="2200" b="1" dirty="0" smtClean="0">
                <a:solidFill>
                  <a:schemeClr val="accent1">
                    <a:lumMod val="75000"/>
                  </a:schemeClr>
                </a:solidFill>
                <a:cs typeface="B Titr" pitchFamily="2" charset="-78"/>
              </a:rPr>
              <a:t>فوايد طرح «افزايش نرخ باروري و پيشكيري از كاهش نرخ رشد جمعيت كشور»</a:t>
            </a:r>
            <a:br>
              <a:rPr lang="fa-IR" sz="2200" b="1" dirty="0" smtClean="0">
                <a:solidFill>
                  <a:schemeClr val="accent1">
                    <a:lumMod val="75000"/>
                  </a:schemeClr>
                </a:solidFill>
                <a:cs typeface="B Titr" pitchFamily="2" charset="-78"/>
              </a:rPr>
            </a:br>
            <a:endParaRPr lang="en-US" sz="2200" dirty="0">
              <a:solidFill>
                <a:schemeClr val="accent1">
                  <a:lumMod val="75000"/>
                </a:schemeClr>
              </a:solidFill>
              <a:cs typeface="B Titr" pitchFamily="2" charset="-78"/>
            </a:endParaRPr>
          </a:p>
        </p:txBody>
      </p:sp>
      <p:sp>
        <p:nvSpPr>
          <p:cNvPr id="3" name="Content Placeholder 2"/>
          <p:cNvSpPr>
            <a:spLocks noGrp="1"/>
          </p:cNvSpPr>
          <p:nvPr>
            <p:ph idx="1"/>
          </p:nvPr>
        </p:nvSpPr>
        <p:spPr>
          <a:xfrm>
            <a:off x="1435608" y="1000108"/>
            <a:ext cx="7498080" cy="5248292"/>
          </a:xfrm>
        </p:spPr>
        <p:txBody>
          <a:bodyPr>
            <a:normAutofit fontScale="70000" lnSpcReduction="20000"/>
          </a:bodyPr>
          <a:lstStyle/>
          <a:p>
            <a:pPr lvl="0" algn="justLow" rtl="1">
              <a:buNone/>
            </a:pPr>
            <a:r>
              <a:rPr lang="en-US" b="1" dirty="0" smtClean="0">
                <a:cs typeface="B Mitra" pitchFamily="2" charset="-78"/>
              </a:rPr>
              <a:t>	</a:t>
            </a:r>
            <a:r>
              <a:rPr lang="fa-IR" b="1" dirty="0" smtClean="0">
                <a:cs typeface="B Mitra" pitchFamily="2" charset="-78"/>
              </a:rPr>
              <a:t>پيشنهاد اصولي ما اولويت تصويب طرح 4 ماده‌اي</a:t>
            </a:r>
            <a:r>
              <a:rPr lang="fa-IR" dirty="0" smtClean="0">
                <a:cs typeface="B Mitra" pitchFamily="2" charset="-78"/>
              </a:rPr>
              <a:t> افزايش نرخ باروري و پيشگيري از كاهش رشد جمعيت است كه با 127 رأي يك فوريت آن تصويب شده و داراي مزاياي زير است: </a:t>
            </a:r>
            <a:endParaRPr lang="en-US" dirty="0" smtClean="0">
              <a:cs typeface="B Mitra" pitchFamily="2" charset="-78"/>
            </a:endParaRPr>
          </a:p>
          <a:p>
            <a:pPr algn="justLow" rtl="1"/>
            <a:r>
              <a:rPr lang="fa-IR" dirty="0" smtClean="0">
                <a:cs typeface="B Mitra" pitchFamily="2" charset="-78"/>
              </a:rPr>
              <a:t>ماده 1 با تأسيس اصلي چون ممنوعيت عقيم‌سازي‌ و تبليغ تحديد مواليد و كاهش جمعيت كه در واقع نص صريح فتاواي علماي عظام در طول تاريخ بوده و فتاواي اخير مراجع عظام و مقام معظم رهبري در 19/9/92 كه فرمودند دستگاه‌ها حق ندارند بودجه بيت‌المال را صرف كاهش جمعيت كنند، اين طرح</a:t>
            </a:r>
            <a:r>
              <a:rPr lang="fa-IR" b="1" dirty="0" smtClean="0">
                <a:cs typeface="B Mitra" pitchFamily="2" charset="-78"/>
              </a:rPr>
              <a:t>به اين حكم شرعي جنبه قانوني و لازم‌الاجرا داده است كه تخلف از آن قابل پيگيري</a:t>
            </a:r>
            <a:r>
              <a:rPr lang="fa-IR" dirty="0" smtClean="0">
                <a:cs typeface="B Mitra" pitchFamily="2" charset="-78"/>
              </a:rPr>
              <a:t> است. </a:t>
            </a:r>
            <a:endParaRPr lang="en-US" dirty="0" smtClean="0">
              <a:cs typeface="B Mitra" pitchFamily="2" charset="-78"/>
            </a:endParaRPr>
          </a:p>
          <a:p>
            <a:pPr algn="justLow" rtl="1"/>
            <a:r>
              <a:rPr lang="fa-IR" dirty="0" smtClean="0">
                <a:cs typeface="B Mitra" pitchFamily="2" charset="-78"/>
              </a:rPr>
              <a:t>تبصره ماده 1 براي موارد ضروري پيشگيري و عقيم‌سازي و حتي سقط درماني دست وزارت بهداشت را باز گذاشته است تا با همكاري دادگستري،موارد ضروري را تعيين و به تصويب دولت برسانند. </a:t>
            </a:r>
            <a:endParaRPr lang="en-US" dirty="0" smtClean="0">
              <a:cs typeface="B Mitra" pitchFamily="2" charset="-78"/>
            </a:endParaRPr>
          </a:p>
          <a:p>
            <a:pPr algn="justLow" rtl="1"/>
            <a:r>
              <a:rPr lang="fa-IR" dirty="0" smtClean="0">
                <a:cs typeface="B Mitra" pitchFamily="2" charset="-78"/>
              </a:rPr>
              <a:t>ماده 2 در مورد ضمانت اجراي اين قانون وزارت بهداشت و دادگستري و ارشاد را مسئول نظارت و پايش (اقدامات و تبليغات خلاف قانون) نموده و تهيه آئين‌نامه برخورد با تخلفات را به عهده آنها گذاشته است تا در تعيين و نحوه و ميزان تخلفات </a:t>
            </a:r>
            <a:r>
              <a:rPr lang="fa-IR" b="1" dirty="0" smtClean="0">
                <a:cs typeface="B Mitra" pitchFamily="2" charset="-78"/>
              </a:rPr>
              <a:t>كارشناسي</a:t>
            </a:r>
            <a:r>
              <a:rPr lang="fa-IR" dirty="0" smtClean="0">
                <a:cs typeface="B Mitra" pitchFamily="2" charset="-78"/>
              </a:rPr>
              <a:t> و سپس با تهيه آئين‌نامه آن و تصويب در دولت و ابلاغ براي اجرا، زمينه بروز جرايم را محدود نمايد. </a:t>
            </a:r>
            <a:endParaRPr lang="en-US" dirty="0" smtClean="0">
              <a:cs typeface="B Mitra" pitchFamily="2" charset="-78"/>
            </a:endParaRPr>
          </a:p>
          <a:p>
            <a:pPr algn="justLow" rtl="1"/>
            <a:endParaRPr lang="en-US" dirty="0" smtClean="0">
              <a:cs typeface="B Mitra" pitchFamily="2" charset="-78"/>
            </a:endParaRPr>
          </a:p>
          <a:p>
            <a:pPr algn="justLow"/>
            <a:endParaRPr lang="en-US"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98</a:t>
            </a:fld>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428604"/>
            <a:ext cx="7498080" cy="5819796"/>
          </a:xfrm>
        </p:spPr>
        <p:txBody>
          <a:bodyPr>
            <a:normAutofit fontScale="77500" lnSpcReduction="20000"/>
          </a:bodyPr>
          <a:lstStyle/>
          <a:p>
            <a:pPr algn="justLow" rtl="1"/>
            <a:r>
              <a:rPr lang="fa-IR" dirty="0" smtClean="0">
                <a:cs typeface="B Mitra" pitchFamily="2" charset="-78"/>
              </a:rPr>
              <a:t>ماده 3 اين طرح بر ارتقاء سلامت مادر و كودك تأكيد دارد و با حذف برنامه تنظيم خانواده (كه سالهاست در بهداشت و سلامت ادغام يافته و اكثر بودجه مربوط به بهداشت و سلامت مادر و كودك را به كاهش مواليد اختصاص داده است) زمينه ارتقاء بودجه سلامت فراهم مي‌شود. يعني اين قانون باعث ارتقاء سلامت مادر و كودك مي‌شود. </a:t>
            </a:r>
            <a:endParaRPr lang="en-US" dirty="0" smtClean="0">
              <a:cs typeface="B Mitra" pitchFamily="2" charset="-78"/>
            </a:endParaRPr>
          </a:p>
          <a:p>
            <a:pPr algn="justLow" rtl="1"/>
            <a:r>
              <a:rPr lang="fa-IR" dirty="0" smtClean="0">
                <a:cs typeface="B Mitra" pitchFamily="2" charset="-78"/>
              </a:rPr>
              <a:t>بخش دوم ماده 3 كليه دستگاه‌ها را موظف به </a:t>
            </a:r>
            <a:r>
              <a:rPr lang="fa-IR" b="1" dirty="0" smtClean="0">
                <a:cs typeface="B Mitra" pitchFamily="2" charset="-78"/>
              </a:rPr>
              <a:t>ايجاد تمهيداتي</a:t>
            </a:r>
            <a:r>
              <a:rPr lang="fa-IR" dirty="0" smtClean="0">
                <a:cs typeface="B Mitra" pitchFamily="2" charset="-78"/>
              </a:rPr>
              <a:t> جهت تحقق سياست‌هاي مصوب شوراي عالي نموده است كه </a:t>
            </a:r>
            <a:r>
              <a:rPr lang="fa-IR" b="1" dirty="0" smtClean="0">
                <a:cs typeface="B Mitra" pitchFamily="2" charset="-78"/>
              </a:rPr>
              <a:t>تمهيدات بار مالي</a:t>
            </a:r>
            <a:r>
              <a:rPr lang="fa-IR" dirty="0" smtClean="0">
                <a:cs typeface="B Mitra" pitchFamily="2" charset="-78"/>
              </a:rPr>
              <a:t> ندارد و دولت را موظف به برنامه‌ريزي براي تهيه طرح در </a:t>
            </a:r>
            <a:r>
              <a:rPr lang="fa-IR" b="1" dirty="0" smtClean="0">
                <a:cs typeface="B Mitra" pitchFamily="2" charset="-78"/>
              </a:rPr>
              <a:t>برنامه سالانه و پنجساله</a:t>
            </a:r>
            <a:r>
              <a:rPr lang="fa-IR" dirty="0" smtClean="0">
                <a:cs typeface="B Mitra" pitchFamily="2" charset="-78"/>
              </a:rPr>
              <a:t> مي‌كند كه طبق مصوبه ستاد ملي زن و خانواده كه هيئت دولت كوچك و تخصصي با عضويت 16 دستگاه و نهاد است براي تا سال 95 برنامه بودجه‌بندي شده با تقسيم كار ملي و نگاشت نهاد را فراهم و تصويب نموده است. </a:t>
            </a:r>
            <a:endParaRPr lang="en-US" dirty="0" smtClean="0">
              <a:cs typeface="B Mitra" pitchFamily="2" charset="-78"/>
            </a:endParaRPr>
          </a:p>
          <a:p>
            <a:pPr algn="justLow" rtl="1"/>
            <a:r>
              <a:rPr lang="fa-IR" dirty="0" smtClean="0">
                <a:cs typeface="B Mitra" pitchFamily="2" charset="-78"/>
              </a:rPr>
              <a:t>و بالاخره مهم‌ترين ماده اين طرح </a:t>
            </a:r>
            <a:r>
              <a:rPr lang="fa-IR" b="1" dirty="0" smtClean="0">
                <a:cs typeface="B Mitra" pitchFamily="2" charset="-78"/>
              </a:rPr>
              <a:t>حذف قانون تنظيم خانواده سال 72</a:t>
            </a:r>
            <a:r>
              <a:rPr lang="fa-IR" dirty="0" smtClean="0">
                <a:cs typeface="B Mitra" pitchFamily="2" charset="-78"/>
              </a:rPr>
              <a:t> است كه از اول تصويب آن انحراف و تندوري از سياست‌هاي مصوب دولت وقت بوده است و از آغاز بحث تغيير سياست‌ها به سوي افزايش جمعيت مكرر در رهنمودهاي مقام معظم رهبري </a:t>
            </a:r>
            <a:r>
              <a:rPr lang="fa-IR" baseline="30000" dirty="0" smtClean="0">
                <a:cs typeface="B Mitra" pitchFamily="2" charset="-78"/>
              </a:rPr>
              <a:t>«مدظله‌العالي»</a:t>
            </a:r>
            <a:r>
              <a:rPr lang="fa-IR" dirty="0" smtClean="0">
                <a:cs typeface="B Mitra" pitchFamily="2" charset="-78"/>
              </a:rPr>
              <a:t> آمده است بايد در سياست‌ها تجديدنظر مي‌شد خطا كرديم تغيير نداديم امروز بايد اين خطا جبران شود، اول كاري كه مي‌كنيد مسائل كنترلي را حذف كنيد، اگر مسائل كنترل حذف و فرهنگ‌سازي شود مشكل حل خواهد شد.</a:t>
            </a:r>
            <a:endParaRPr lang="en-US" dirty="0">
              <a:cs typeface="B Mitra" pitchFamily="2" charset="-78"/>
            </a:endParaRPr>
          </a:p>
        </p:txBody>
      </p:sp>
      <p:sp>
        <p:nvSpPr>
          <p:cNvPr id="4" name="Slide Number Placeholder 3"/>
          <p:cNvSpPr>
            <a:spLocks noGrp="1"/>
          </p:cNvSpPr>
          <p:nvPr>
            <p:ph type="sldNum" sz="quarter" idx="12"/>
          </p:nvPr>
        </p:nvSpPr>
        <p:spPr/>
        <p:txBody>
          <a:bodyPr/>
          <a:lstStyle/>
          <a:p>
            <a:fld id="{A08E8C43-68F8-4728-90F2-738ACDDF4809}" type="slidenum">
              <a:rPr lang="en-US" smtClean="0"/>
              <a:pPr/>
              <a:t>99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3419</TotalTime>
  <Words>16935</Words>
  <Application>Microsoft Office PowerPoint</Application>
  <PresentationFormat>On-screen Show (4:3)</PresentationFormat>
  <Paragraphs>1558</Paragraphs>
  <Slides>176</Slides>
  <Notes>1</Notes>
  <HiddenSlides>0</HiddenSlides>
  <MMClips>0</MMClips>
  <ScaleCrop>false</ScaleCrop>
  <HeadingPairs>
    <vt:vector size="4" baseType="variant">
      <vt:variant>
        <vt:lpstr>Theme</vt:lpstr>
      </vt:variant>
      <vt:variant>
        <vt:i4>1</vt:i4>
      </vt:variant>
      <vt:variant>
        <vt:lpstr>Slide Titles</vt:lpstr>
      </vt:variant>
      <vt:variant>
        <vt:i4>176</vt:i4>
      </vt:variant>
    </vt:vector>
  </HeadingPairs>
  <TitlesOfParts>
    <vt:vector size="177" baseType="lpstr">
      <vt:lpstr>Solstice</vt:lpstr>
      <vt:lpstr>بررسي    قانون تنظيم خانواده  شوراي عالي انقلاب فرهنگي شوراي فرهنگي اجتماعي زنان و خانواده</vt:lpstr>
      <vt:lpstr>Slide 2</vt:lpstr>
      <vt:lpstr>ابلاغ سیاست‌های کلی جمعیّت</vt:lpstr>
      <vt:lpstr>Slide 4</vt:lpstr>
      <vt:lpstr>Slide 5</vt:lpstr>
      <vt:lpstr>Slide 6</vt:lpstr>
      <vt:lpstr>Slide 7</vt:lpstr>
      <vt:lpstr>مصوبه شوراي عالي انقلاب فرهنگي در خصوص جمعيت</vt:lpstr>
      <vt:lpstr>دكترين امنيت ملي امريكا</vt:lpstr>
      <vt:lpstr>دكترين امنيت ملي امريكا</vt:lpstr>
      <vt:lpstr>Slide 11</vt:lpstr>
      <vt:lpstr>Slide 12</vt:lpstr>
      <vt:lpstr> متن ‌قانون تنظیم خانواده و جمعیت (72/2/26) </vt:lpstr>
      <vt:lpstr>Slide 14</vt:lpstr>
      <vt:lpstr>Slide 15</vt:lpstr>
      <vt:lpstr>Slide 16</vt:lpstr>
      <vt:lpstr>سند «لايحه اصلاح قوانين تظيم خانواده و جمعيت»</vt:lpstr>
      <vt:lpstr>Slide 18</vt:lpstr>
      <vt:lpstr>Slide 19</vt:lpstr>
      <vt:lpstr>Slide 20</vt:lpstr>
      <vt:lpstr>Slide 21</vt:lpstr>
      <vt:lpstr>سند مصوبه«لايحه اصلاح قوانين جمعيت و تنظيم خانواده»</vt:lpstr>
      <vt:lpstr>Slide 23</vt:lpstr>
      <vt:lpstr>Slide 24</vt:lpstr>
      <vt:lpstr>Slide 25</vt:lpstr>
      <vt:lpstr>اجمالي از گزارش و نظر كارشناسي مركز پژوهش‌هاي مجلس در مورد لغو لايحه قانون تنظيم خانواده و جمعيت سال 72</vt:lpstr>
      <vt:lpstr>Slide 27</vt:lpstr>
      <vt:lpstr>Slide 28</vt:lpstr>
      <vt:lpstr>Slide 29</vt:lpstr>
      <vt:lpstr>Slide 30</vt:lpstr>
      <vt:lpstr>Slide 31</vt:lpstr>
      <vt:lpstr>Slide 32</vt:lpstr>
      <vt:lpstr>Slide 33</vt:lpstr>
      <vt:lpstr>Slide 34</vt:lpstr>
      <vt:lpstr>Slide 35</vt:lpstr>
      <vt:lpstr>طرح جامع جمعيت و تعالي خانواده   در سال 91 بعد از ابلاغ رياست جمهوري و به دنبال فرمايشات مكرر مقام معظم رهبري طرح جمعيت و تعالي خانواده در مجلس شوراي اسلامي در دستور كار كميسيون ها قرار گرفت. مقام معظم رهبري در ماه رمضان سال بعد (92) اعلام نارضايتي خود را از اين طرح ابراز كردند. به همين دليل اين طرح با مشكلات زيادي كه داشت به كميسيون فرهنگي مجلس سپرده شد و كارگروه مشترك مجلس و شوراي عالي انقلاب فرهنگي تشكيل شد. در شوراي عالي انقلاب فرهنگي، طي جلسات كارشناسي مكرر و با حضور افراد زبده جمعيت شناس، جامعه‌شناس، روانشناس و اعضاي مجلس و كارشناسان دبيرخانه شوراي عالي انقلاب فرهنگي طرح اصلاح كه تحت عنوان طرح جامع جمعيت و تعالي خانواده به مجلس بازگردانده شد. اين طرح در كميسيون فرهنگي مجدداً با كارشناسي برخي از كارشناسان مركز پژوهش‌هاي مجلس و برخي اعضاي كميسيون بهداشت تا حدودي زيادي به وضع سابق خود برگشت يعني باز هم تداوم كنترل جمعيت با نام بهداشت باروري و استيلاي سبك زندگي سكولار غربي و اجراي برنامه‌هاي يونيسف در آن وارد شد.</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2. معاونت پژوهشي گروه مطالعات فرهنگي مركز تحقيقات اسلامي به دنبال طرح يك فوريتي نظرات خود را مبني بر نقد آن طرح اعلام كرد.  </vt:lpstr>
      <vt:lpstr>Slide 81</vt:lpstr>
      <vt:lpstr>3. كميسيون بهداشت مجلس شوراي اسلامي  به دنبال طرح يك فوريتي نظرات خود را مبني بر نقد آن طرح اعلام كرد  </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    لازم به ذكر است كه به اين طرح، طبق مصوبات ستاد ملي زن و خانواده بودجه  تعلق گرفته است و امضاي 16 تن از مسئولين و وزراء را براي اجرايي شدن اخذ كرده است. (امضا و مصوبات در دو اسلايد بعدي موجود مي‌باشد) *** در پاسخ به ايراد مطرح شده اين طرح هزينه دارد: بايد گفت ماده 3،‌ تنها اشاره به تمهيداتي در راستاي سياست هاي شوراي عالي انقلاب فرهنگي كرده است كه صرفاً فرهنگي است و هيچگونه هزينه اي را در بر ندارد از طرفي بودجه لازم و برنامه جامع آن را دولت تا سال 95 در ستاد ملي زن و خانواده در پاييز 91 تصويب كرده است.  *** طبق قانون در تدوين و تنقيح قوانين، موارد نسخ بايد احصا شود. بنابراين ماده 4 كه بر لغو قانون تنظيم خانواده سال 72 تاكيد مي كند اگر هم برخي معتقدند كه حذف شده است ذكر دوباره آن چه ضرري دارد؟ *** اظهار نظر مركز پژوهشها و كميسيون بهداشت مجلس شوراي اسلامي نشان مي دهد عده‌اي از كارشناسان با روشي غير صادقانه در مجلس شوراي اسلامي با رايزني و نفوذ در كميسيون ها با مركز پژوهشها كاملاً هماهنگ بوده و به دنبال اين هستند كه قانون تنظيم خانواده و جمعيت به قوت خود باقي بماند!! *** لذا كليه نقدهاي اين طرح 4 ماده اي منجر به توصيه به حذف ماده 4 يعني لغو قانون تنظيم خانواده سال 72 شده است!! كه اين مسئله بسيار مهمي است كه مخالفان معتقدند قانون تنظيم خانواده لغو نشود.   </vt:lpstr>
      <vt:lpstr>Slide 96</vt:lpstr>
      <vt:lpstr>Slide 97</vt:lpstr>
      <vt:lpstr>فوايد طرح «افزايش نرخ باروري و پيشكيري از كاهش نرخ رشد جمعيت كشور» </vt:lpstr>
      <vt:lpstr>Slide 99</vt:lpstr>
      <vt:lpstr>Slide 100</vt:lpstr>
      <vt:lpstr>Slide 101</vt:lpstr>
      <vt:lpstr>Slide 102</vt:lpstr>
      <vt:lpstr>Slide 103</vt:lpstr>
      <vt:lpstr>نامه  آقاي دكتر محمد اسماعيل مطلق </vt:lpstr>
      <vt:lpstr>Slide 105</vt:lpstr>
      <vt:lpstr>Slide 106</vt:lpstr>
      <vt:lpstr>Slide 107</vt:lpstr>
      <vt:lpstr>Slide 108</vt:lpstr>
      <vt:lpstr>Slide 109</vt:lpstr>
      <vt:lpstr>Slide 110</vt:lpstr>
      <vt:lpstr>Slide 111</vt:lpstr>
      <vt:lpstr>Slide 112</vt:lpstr>
      <vt:lpstr>Slide 113</vt:lpstr>
      <vt:lpstr>Slide 114</vt:lpstr>
      <vt:lpstr>چارچوب تدوين برنامه عملياتي مركز / دفتر سلامت جمعيت خانواده و مدارس اداره باروي سالم (شهريور 92 لغايت شهريور 96) </vt:lpstr>
      <vt:lpstr>Slide 116</vt:lpstr>
      <vt:lpstr>برخي از شرح وظايف بهورزان كه نشان دهنده اجرايي كردن قانون تنظيم خانواده مي‌باشد:</vt:lpstr>
      <vt:lpstr>Slide 118</vt:lpstr>
      <vt:lpstr>ارايه خدمات مشاوره، آموزش و تنظيم خانواده </vt:lpstr>
      <vt:lpstr>Slide 120</vt:lpstr>
      <vt:lpstr>Slide 121</vt:lpstr>
      <vt:lpstr>Slide 122</vt:lpstr>
      <vt:lpstr>نكات استخراج شده حاصل از رصد سايت‌هاي دانشگاه هاي علوم پزشكي سراسر كشور در خصوص  تنظيم خانواده و جمعيت در لواي باروري سالم</vt:lpstr>
      <vt:lpstr>دانشگاه علوم پزشكي و خدمات بهداشتي درماني زنجان</vt:lpstr>
      <vt:lpstr>Slide 125</vt:lpstr>
      <vt:lpstr>Slide 126</vt:lpstr>
      <vt:lpstr>Slide 127</vt:lpstr>
      <vt:lpstr>Slide 128</vt:lpstr>
      <vt:lpstr>Slide 129</vt:lpstr>
      <vt:lpstr>Slide 130</vt:lpstr>
      <vt:lpstr>دانشگاه علوم پزشكي و خدمات بهداشتي درماني فارس</vt:lpstr>
      <vt:lpstr>Slide 132</vt:lpstr>
      <vt:lpstr>Slide 133</vt:lpstr>
      <vt:lpstr>Slide 134</vt:lpstr>
      <vt:lpstr>Slide 135</vt:lpstr>
      <vt:lpstr>Slide 136</vt:lpstr>
      <vt:lpstr>Slide 137</vt:lpstr>
      <vt:lpstr>Slide 138</vt:lpstr>
      <vt:lpstr>Slide 139</vt:lpstr>
      <vt:lpstr>Slide 140</vt:lpstr>
      <vt:lpstr>Slide 141</vt:lpstr>
      <vt:lpstr>دانشگاه علوم پزشكي و خدمات بهداشتي درماني شهيد بهشتي</vt:lpstr>
      <vt:lpstr>Slide 143</vt:lpstr>
      <vt:lpstr>Slide 144</vt:lpstr>
      <vt:lpstr>Slide 145</vt:lpstr>
      <vt:lpstr>دانشگاه علوم پزشکی و خدمات بهداشتي درماني شهيد بهشتي</vt:lpstr>
      <vt:lpstr>Slide 147</vt:lpstr>
      <vt:lpstr>Slide 148</vt:lpstr>
      <vt:lpstr>Slide 149</vt:lpstr>
      <vt:lpstr>Slide 150</vt:lpstr>
      <vt:lpstr>Slide 151</vt:lpstr>
      <vt:lpstr>Slide 152</vt:lpstr>
      <vt:lpstr>Slide 153</vt:lpstr>
      <vt:lpstr>Slide 154</vt:lpstr>
      <vt:lpstr>Slide 155</vt:lpstr>
      <vt:lpstr>دانشگاه علوم پزشكي قزوين</vt:lpstr>
      <vt:lpstr>Slide 157</vt:lpstr>
      <vt:lpstr>Slide 158</vt:lpstr>
      <vt:lpstr>Slide 159</vt:lpstr>
      <vt:lpstr>Slide 160</vt:lpstr>
      <vt:lpstr>دانشگاه علوم پزشكي سبزوار</vt:lpstr>
      <vt:lpstr>Slide 162</vt:lpstr>
      <vt:lpstr>دانشگاه علوم پزشکی و خدمات بهداشتي درماني شهيد صدوقي يزد</vt:lpstr>
      <vt:lpstr>Slide 164</vt:lpstr>
      <vt:lpstr>Slide 165</vt:lpstr>
      <vt:lpstr>Slide 166</vt:lpstr>
      <vt:lpstr>Slide 167</vt:lpstr>
      <vt:lpstr>Slide 168</vt:lpstr>
      <vt:lpstr>Slide 169</vt:lpstr>
      <vt:lpstr>دانشگاه علوم پزشکی اصفهان شبكه بهداشت و درمان خوانسار</vt:lpstr>
      <vt:lpstr>دانشگاه علوم پزشکی اصفهان</vt:lpstr>
      <vt:lpstr>دانشگاه علوم پزشکی خراسان شمالي</vt:lpstr>
      <vt:lpstr>دانشگاه علوم پزشکی اروميه</vt:lpstr>
      <vt:lpstr>دانشگاه علوم پزشکی زابل</vt:lpstr>
      <vt:lpstr>دانشگاه علوم پزشکی سمنان</vt:lpstr>
      <vt:lpstr>Slide 176</vt:lpstr>
    </vt:vector>
  </TitlesOfParts>
  <Company>sh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sz.karimi</dc:creator>
  <cp:lastModifiedBy>sz.jonoush</cp:lastModifiedBy>
  <cp:revision>1548</cp:revision>
  <dcterms:created xsi:type="dcterms:W3CDTF">2014-05-18T03:53:33Z</dcterms:created>
  <dcterms:modified xsi:type="dcterms:W3CDTF">2014-06-16T07:57:24Z</dcterms:modified>
</cp:coreProperties>
</file>