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bookmarkIdSeed="13">
  <p:sldMasterIdLst>
    <p:sldMasterId id="2147483684" r:id="rId1"/>
  </p:sldMasterIdLst>
  <p:notesMasterIdLst>
    <p:notesMasterId r:id="rId67"/>
  </p:notesMasterIdLst>
  <p:handoutMasterIdLst>
    <p:handoutMasterId r:id="rId68"/>
  </p:handoutMasterIdLst>
  <p:sldIdLst>
    <p:sldId id="279" r:id="rId2"/>
    <p:sldId id="378" r:id="rId3"/>
    <p:sldId id="305" r:id="rId4"/>
    <p:sldId id="287" r:id="rId5"/>
    <p:sldId id="319" r:id="rId6"/>
    <p:sldId id="320" r:id="rId7"/>
    <p:sldId id="321" r:id="rId8"/>
    <p:sldId id="322" r:id="rId9"/>
    <p:sldId id="326" r:id="rId10"/>
    <p:sldId id="323" r:id="rId11"/>
    <p:sldId id="324" r:id="rId12"/>
    <p:sldId id="346" r:id="rId13"/>
    <p:sldId id="329" r:id="rId14"/>
    <p:sldId id="291" r:id="rId15"/>
    <p:sldId id="349" r:id="rId16"/>
    <p:sldId id="351" r:id="rId17"/>
    <p:sldId id="318" r:id="rId18"/>
    <p:sldId id="296" r:id="rId19"/>
    <p:sldId id="294" r:id="rId20"/>
    <p:sldId id="297" r:id="rId21"/>
    <p:sldId id="298" r:id="rId22"/>
    <p:sldId id="301" r:id="rId23"/>
    <p:sldId id="303" r:id="rId24"/>
    <p:sldId id="340" r:id="rId25"/>
    <p:sldId id="336" r:id="rId26"/>
    <p:sldId id="338" r:id="rId27"/>
    <p:sldId id="334" r:id="rId28"/>
    <p:sldId id="333" r:id="rId29"/>
    <p:sldId id="339" r:id="rId30"/>
    <p:sldId id="341" r:id="rId31"/>
    <p:sldId id="342" r:id="rId32"/>
    <p:sldId id="344" r:id="rId33"/>
    <p:sldId id="352" r:id="rId34"/>
    <p:sldId id="259" r:id="rId35"/>
    <p:sldId id="353" r:id="rId36"/>
    <p:sldId id="355" r:id="rId37"/>
    <p:sldId id="270" r:id="rId38"/>
    <p:sldId id="356" r:id="rId39"/>
    <p:sldId id="280" r:id="rId40"/>
    <p:sldId id="374" r:id="rId41"/>
    <p:sldId id="283" r:id="rId42"/>
    <p:sldId id="261" r:id="rId43"/>
    <p:sldId id="357" r:id="rId44"/>
    <p:sldId id="307" r:id="rId45"/>
    <p:sldId id="308" r:id="rId46"/>
    <p:sldId id="309" r:id="rId47"/>
    <p:sldId id="310" r:id="rId48"/>
    <p:sldId id="311" r:id="rId49"/>
    <p:sldId id="312" r:id="rId50"/>
    <p:sldId id="317" r:id="rId51"/>
    <p:sldId id="314" r:id="rId52"/>
    <p:sldId id="290" r:id="rId53"/>
    <p:sldId id="375" r:id="rId54"/>
    <p:sldId id="316" r:id="rId55"/>
    <p:sldId id="281" r:id="rId56"/>
    <p:sldId id="358" r:id="rId57"/>
    <p:sldId id="299" r:id="rId58"/>
    <p:sldId id="289" r:id="rId59"/>
    <p:sldId id="362" r:id="rId60"/>
    <p:sldId id="288" r:id="rId61"/>
    <p:sldId id="364" r:id="rId62"/>
    <p:sldId id="366" r:id="rId63"/>
    <p:sldId id="377" r:id="rId64"/>
    <p:sldId id="379" r:id="rId65"/>
    <p:sldId id="376" r:id="rId66"/>
  </p:sldIdLst>
  <p:sldSz cx="9144000" cy="6858000" type="screen4x3"/>
  <p:notesSz cx="9144000" cy="6858000"/>
  <p:embeddedFontLst>
    <p:embeddedFont>
      <p:font typeface="IranNastaliq" charset="0"/>
      <p:regular r:id="rId69"/>
    </p:embeddedFont>
    <p:embeddedFont>
      <p:font typeface="B Titr" pitchFamily="2" charset="-78"/>
      <p:bold r:id="rId70"/>
    </p:embeddedFont>
    <p:embeddedFont>
      <p:font typeface="B Mitra" pitchFamily="2" charset="-78"/>
      <p:regular r:id="rId71"/>
      <p:bold r:id="rId72"/>
    </p:embeddedFont>
    <p:embeddedFont>
      <p:font typeface="Calibri" pitchFamily="34" charset="0"/>
      <p:regular r:id="rId73"/>
      <p:bold r:id="rId74"/>
      <p:italic r:id="rId75"/>
      <p:boldItalic r:id="rId76"/>
    </p:embeddedFont>
    <p:embeddedFont>
      <p:font typeface="Zr"/>
      <p:regular r:id="rId77"/>
    </p:embeddedFont>
    <p:embeddedFont>
      <p:font typeface="B Jadid" pitchFamily="2" charset="-78"/>
      <p:bold r:id="rId78"/>
    </p:embeddedFont>
    <p:embeddedFont>
      <p:font typeface="B Lotus" pitchFamily="2" charset="-78"/>
      <p:regular r:id="rId79"/>
      <p:bold r:id="rId80"/>
    </p:embeddedFont>
    <p:embeddedFont>
      <p:font typeface="Arial Black" pitchFamily="34" charset="0"/>
      <p:bold r:id="rId81"/>
    </p:embeddedFont>
    <p:embeddedFont>
      <p:font typeface="B Nazanin" pitchFamily="2" charset="-78"/>
      <p:regular r:id="rId82"/>
      <p:bold r:id="rId83"/>
    </p:embeddedFont>
    <p:embeddedFont>
      <p:font typeface="Arial Narrow" pitchFamily="34" charset="0"/>
      <p:regular r:id="rId84"/>
      <p:bold r:id="rId85"/>
      <p:italic r:id="rId86"/>
      <p:boldItalic r:id="rId87"/>
    </p:embeddedFont>
    <p:embeddedFont>
      <p:font typeface="Berlin Sans FB" pitchFamily="34" charset="0"/>
      <p:regular r:id="rId88"/>
      <p:bold r:id="rId89"/>
    </p:embeddedFont>
    <p:embeddedFont>
      <p:font typeface=".VnArialH"/>
      <p:regular r:id="rId90"/>
      <p:bold r:id="rId91"/>
      <p:italic r:id="rId92"/>
      <p:boldItalic r:id="rId93"/>
    </p:embeddedFont>
    <p:embeddedFont>
      <p:font typeface="Tahoma" pitchFamily="34" charset="0"/>
      <p:regular r:id="rId94"/>
      <p:bold r:id="rId95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4CC52D-DEB1-45B5-8DB3-C10CD80E5CEF}">
          <p14:sldIdLst>
            <p14:sldId id="279"/>
            <p14:sldId id="378"/>
            <p14:sldId id="305"/>
            <p14:sldId id="287"/>
          </p14:sldIdLst>
        </p14:section>
        <p14:section name="Untitled Section" id="{E07B4723-6458-46D8-A31E-1B0A0C24A27B}">
          <p14:sldIdLst>
            <p14:sldId id="319"/>
            <p14:sldId id="320"/>
            <p14:sldId id="321"/>
            <p14:sldId id="322"/>
            <p14:sldId id="326"/>
            <p14:sldId id="323"/>
            <p14:sldId id="324"/>
            <p14:sldId id="346"/>
            <p14:sldId id="329"/>
            <p14:sldId id="291"/>
            <p14:sldId id="349"/>
            <p14:sldId id="351"/>
            <p14:sldId id="318"/>
            <p14:sldId id="296"/>
            <p14:sldId id="294"/>
            <p14:sldId id="297"/>
            <p14:sldId id="298"/>
            <p14:sldId id="301"/>
            <p14:sldId id="303"/>
            <p14:sldId id="340"/>
            <p14:sldId id="336"/>
            <p14:sldId id="338"/>
            <p14:sldId id="334"/>
            <p14:sldId id="333"/>
            <p14:sldId id="339"/>
            <p14:sldId id="341"/>
            <p14:sldId id="342"/>
            <p14:sldId id="344"/>
            <p14:sldId id="352"/>
            <p14:sldId id="259"/>
            <p14:sldId id="353"/>
            <p14:sldId id="355"/>
            <p14:sldId id="270"/>
            <p14:sldId id="356"/>
            <p14:sldId id="280"/>
            <p14:sldId id="374"/>
            <p14:sldId id="283"/>
            <p14:sldId id="261"/>
            <p14:sldId id="357"/>
            <p14:sldId id="307"/>
            <p14:sldId id="308"/>
            <p14:sldId id="309"/>
            <p14:sldId id="310"/>
            <p14:sldId id="311"/>
            <p14:sldId id="312"/>
            <p14:sldId id="317"/>
            <p14:sldId id="314"/>
            <p14:sldId id="290"/>
            <p14:sldId id="375"/>
            <p14:sldId id="316"/>
            <p14:sldId id="281"/>
            <p14:sldId id="358"/>
            <p14:sldId id="299"/>
            <p14:sldId id="289"/>
            <p14:sldId id="362"/>
            <p14:sldId id="288"/>
            <p14:sldId id="364"/>
            <p14:sldId id="366"/>
            <p14:sldId id="377"/>
            <p14:sldId id="379"/>
            <p14:sldId id="3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60000"/>
    <a:srgbClr val="0033CC"/>
    <a:srgbClr val="003399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74" autoAdjust="0"/>
    <p:restoredTop sz="92114" autoAdjust="0"/>
  </p:normalViewPr>
  <p:slideViewPr>
    <p:cSldViewPr>
      <p:cViewPr>
        <p:scale>
          <a:sx n="100" d="100"/>
          <a:sy n="100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84" Type="http://schemas.openxmlformats.org/officeDocument/2006/relationships/font" Target="fonts/font16.fntdata"/><Relationship Id="rId89" Type="http://schemas.openxmlformats.org/officeDocument/2006/relationships/font" Target="fonts/font2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90" Type="http://schemas.openxmlformats.org/officeDocument/2006/relationships/font" Target="fonts/font22.fntdata"/><Relationship Id="rId95" Type="http://schemas.openxmlformats.org/officeDocument/2006/relationships/font" Target="fonts/font27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font" Target="fonts/font20.fntdata"/><Relationship Id="rId91" Type="http://schemas.openxmlformats.org/officeDocument/2006/relationships/font" Target="fonts/font23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font" Target="fonts/font18.fntdata"/><Relationship Id="rId94" Type="http://schemas.openxmlformats.org/officeDocument/2006/relationships/font" Target="fonts/font26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92" Type="http://schemas.openxmlformats.org/officeDocument/2006/relationships/font" Target="fonts/font2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9.fntdata"/><Relationship Id="rId61" Type="http://schemas.openxmlformats.org/officeDocument/2006/relationships/slide" Target="slides/slide60.xml"/><Relationship Id="rId82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93" Type="http://schemas.openxmlformats.org/officeDocument/2006/relationships/font" Target="fonts/font25.fntdata"/><Relationship Id="rId9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.alizadeh\Desktop\keshvarha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.momentayefeh\My%20Documents\1394\excle\&#1585;&#1608;&#1606;&#1583;%20&#1575;&#1586;&#1583;&#1608;&#1575;&#1580;%20&#1608;%20&#1591;&#1604;&#1575;&#1602;%20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../embeddings/oleObject1.bin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H:\&#1705;&#1606;&#1578;&#1585;&#1604;%20&#1580;&#1605;&#1593;&#1740;&#1578;\&#1580;&#1605;&#1593;&#1740;&#1578;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.alizadeh\Desktop\keshvarh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.momentayefeh\My%20Documents\1394\excle\&#1585;&#1608;&#1606;&#1583;%20&#1575;&#1586;&#1583;&#1608;&#1575;&#1580;%20&#1608;%20&#1591;&#1604;&#1575;&#1602;%2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.momentayefeh\My%20Documents\1394\excle\&#1585;&#1608;&#1606;&#1583;%20&#1575;&#1586;&#1583;&#1608;&#1575;&#1580;%20&#1608;%20&#1591;&#1604;&#1575;&#1602;%20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m.momentayefeh\My%20Documents\1394\excle\&#1585;&#1608;&#1606;&#1583;%20&#1575;&#1586;&#1583;&#1608;&#1575;&#1580;%20&#1608;%20&#1591;&#1604;&#1575;&#1602;%20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m.momentayefeh\My%20Documents\1394\excle\&#1585;&#1608;&#1606;&#1583;%20&#1575;&#1586;&#1583;&#1608;&#1575;&#1580;%20&#1608;%20&#1591;&#1604;&#1575;&#1602;%20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m.momentayefeh\My%20Documents\&#1606;&#1605;&#1575;&#1610;&#1588;&#1711;&#1575;&#1607;%20&#1587;&#1610;&#1605;&#1585;&#1594;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m.momentayefeh\My%20Documents\&#1606;&#1605;&#1575;&#1610;&#1588;&#1711;&#1575;&#1607;%20&#1587;&#1610;&#1605;&#1585;&#1594;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m.momentayefeh\My%20Documents\&#1606;&#1605;&#1575;&#1610;&#1588;&#1711;&#1575;&#1607;%20&#1587;&#1610;&#1605;&#1585;&#159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900">
                <a:solidFill>
                  <a:schemeClr val="tx2">
                    <a:lumMod val="50000"/>
                  </a:schemeClr>
                </a:solidFill>
                <a:cs typeface="B Titr" pitchFamily="2" charset="-78"/>
              </a:defRPr>
            </a:pPr>
            <a:r>
              <a:rPr lang="fa-IR" sz="190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نرخ </a:t>
            </a:r>
            <a:r>
              <a:rPr lang="fa-IR" sz="1900" dirty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باروري کل در جهان،‌</a:t>
            </a:r>
            <a:r>
              <a:rPr lang="fa-IR" sz="1900" baseline="0" dirty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 آسيا و ايران از سال 1990 تا 2025</a:t>
            </a:r>
            <a:endParaRPr lang="en-US" sz="1900" dirty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</c:rich>
      </c:tx>
      <c:layout>
        <c:manualLayout>
          <c:xMode val="edge"/>
          <c:yMode val="edge"/>
          <c:x val="0.196170055883700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5888249077120994E-2"/>
          <c:y val="0.14561272622453872"/>
          <c:w val="0.9140541377700786"/>
          <c:h val="0.63228491202221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'داده ها'!$B$203</c:f>
              <c:strCache>
                <c:ptCount val="1"/>
                <c:pt idx="0">
                  <c:v>جهان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'داده ها'!$C$202:$I$202</c:f>
              <c:strCache>
                <c:ptCount val="7"/>
                <c:pt idx="0">
                  <c:v>95-1990</c:v>
                </c:pt>
                <c:pt idx="1">
                  <c:v>2000-1995</c:v>
                </c:pt>
                <c:pt idx="2">
                  <c:v>05-2000</c:v>
                </c:pt>
                <c:pt idx="3">
                  <c:v>10-2005</c:v>
                </c:pt>
                <c:pt idx="4">
                  <c:v>15-2010</c:v>
                </c:pt>
                <c:pt idx="5">
                  <c:v>20-2015</c:v>
                </c:pt>
                <c:pt idx="6">
                  <c:v>25-2020</c:v>
                </c:pt>
              </c:strCache>
            </c:strRef>
          </c:cat>
          <c:val>
            <c:numRef>
              <c:f>'داده ها'!$C$203:$I$203</c:f>
              <c:numCache>
                <c:formatCode>General</c:formatCode>
                <c:ptCount val="7"/>
                <c:pt idx="0">
                  <c:v>3.04</c:v>
                </c:pt>
                <c:pt idx="1">
                  <c:v>2.79</c:v>
                </c:pt>
                <c:pt idx="2">
                  <c:v>2.62</c:v>
                </c:pt>
                <c:pt idx="3">
                  <c:v>2.52</c:v>
                </c:pt>
                <c:pt idx="4">
                  <c:v>2.4499999999999997</c:v>
                </c:pt>
                <c:pt idx="5">
                  <c:v>2.3899999999999997</c:v>
                </c:pt>
                <c:pt idx="6">
                  <c:v>2.3299999999999987</c:v>
                </c:pt>
              </c:numCache>
            </c:numRef>
          </c:val>
        </c:ser>
        <c:ser>
          <c:idx val="1"/>
          <c:order val="1"/>
          <c:tx>
            <c:strRef>
              <c:f>'داده ها'!$B$204</c:f>
              <c:strCache>
                <c:ptCount val="1"/>
                <c:pt idx="0">
                  <c:v>آسیا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'داده ها'!$C$202:$I$202</c:f>
              <c:strCache>
                <c:ptCount val="7"/>
                <c:pt idx="0">
                  <c:v>95-1990</c:v>
                </c:pt>
                <c:pt idx="1">
                  <c:v>2000-1995</c:v>
                </c:pt>
                <c:pt idx="2">
                  <c:v>05-2000</c:v>
                </c:pt>
                <c:pt idx="3">
                  <c:v>10-2005</c:v>
                </c:pt>
                <c:pt idx="4">
                  <c:v>15-2010</c:v>
                </c:pt>
                <c:pt idx="5">
                  <c:v>20-2015</c:v>
                </c:pt>
                <c:pt idx="6">
                  <c:v>25-2020</c:v>
                </c:pt>
              </c:strCache>
            </c:strRef>
          </c:cat>
          <c:val>
            <c:numRef>
              <c:f>'داده ها'!$C$204:$I$204</c:f>
              <c:numCache>
                <c:formatCode>General</c:formatCode>
                <c:ptCount val="7"/>
                <c:pt idx="0">
                  <c:v>2.9699999999999998</c:v>
                </c:pt>
                <c:pt idx="1">
                  <c:v>2.65</c:v>
                </c:pt>
                <c:pt idx="2">
                  <c:v>2.4099999999999997</c:v>
                </c:pt>
                <c:pt idx="3">
                  <c:v>2.2799999999999998</c:v>
                </c:pt>
                <c:pt idx="4">
                  <c:v>2.1800000000000002</c:v>
                </c:pt>
                <c:pt idx="5">
                  <c:v>2.09</c:v>
                </c:pt>
                <c:pt idx="6">
                  <c:v>2.0299999999999998</c:v>
                </c:pt>
              </c:numCache>
            </c:numRef>
          </c:val>
        </c:ser>
        <c:ser>
          <c:idx val="2"/>
          <c:order val="2"/>
          <c:tx>
            <c:v>ايران</c:v>
          </c:tx>
          <c:spPr>
            <a:solidFill>
              <a:srgbClr val="F0EA00"/>
            </a:solidFill>
            <a:ln w="76200"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9.48161332263727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48161332263727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111209991978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48161332263727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2226066298874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rtl="1">
                  <a:defRPr sz="1200">
                    <a:solidFill>
                      <a:srgbClr val="FF33CC"/>
                    </a:solidFill>
                    <a:cs typeface="B Titr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'داده ها'!$C$202:$I$202</c:f>
              <c:strCache>
                <c:ptCount val="7"/>
                <c:pt idx="0">
                  <c:v>95-1990</c:v>
                </c:pt>
                <c:pt idx="1">
                  <c:v>2000-1995</c:v>
                </c:pt>
                <c:pt idx="2">
                  <c:v>05-2000</c:v>
                </c:pt>
                <c:pt idx="3">
                  <c:v>10-2005</c:v>
                </c:pt>
                <c:pt idx="4">
                  <c:v>15-2010</c:v>
                </c:pt>
                <c:pt idx="5">
                  <c:v>20-2015</c:v>
                </c:pt>
                <c:pt idx="6">
                  <c:v>25-2020</c:v>
                </c:pt>
              </c:strCache>
            </c:strRef>
          </c:cat>
          <c:val>
            <c:numRef>
              <c:f>'داده ها'!$C$229:$I$229</c:f>
              <c:numCache>
                <c:formatCode>General</c:formatCode>
                <c:ptCount val="7"/>
                <c:pt idx="0">
                  <c:v>3.9499999999999997</c:v>
                </c:pt>
                <c:pt idx="1">
                  <c:v>2.62</c:v>
                </c:pt>
                <c:pt idx="2">
                  <c:v>1.9600000000000168</c:v>
                </c:pt>
                <c:pt idx="3">
                  <c:v>1.7700000000000005</c:v>
                </c:pt>
                <c:pt idx="4">
                  <c:v>1.59</c:v>
                </c:pt>
                <c:pt idx="5">
                  <c:v>1.45</c:v>
                </c:pt>
                <c:pt idx="6">
                  <c:v>1.36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852608"/>
        <c:axId val="86363520"/>
      </c:barChart>
      <c:catAx>
        <c:axId val="14285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rtl="1">
              <a:defRPr sz="1000">
                <a:solidFill>
                  <a:schemeClr val="tx2">
                    <a:lumMod val="50000"/>
                  </a:schemeClr>
                </a:solidFill>
                <a:cs typeface="B Titr" pitchFamily="2" charset="-78"/>
              </a:defRPr>
            </a:pPr>
            <a:endParaRPr lang="fa-IR"/>
          </a:p>
        </c:txPr>
        <c:crossAx val="86363520"/>
        <c:crosses val="autoZero"/>
        <c:auto val="1"/>
        <c:lblAlgn val="ctr"/>
        <c:lblOffset val="100"/>
        <c:noMultiLvlLbl val="0"/>
      </c:catAx>
      <c:valAx>
        <c:axId val="86363520"/>
        <c:scaling>
          <c:orientation val="minMax"/>
          <c:max val="4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fa-IR"/>
          </a:p>
        </c:txPr>
        <c:crossAx val="142852608"/>
        <c:crosses val="autoZero"/>
        <c:crossBetween val="between"/>
        <c:majorUnit val="1"/>
      </c:valAx>
      <c:spPr>
        <a:solidFill>
          <a:srgbClr val="C1FFD6"/>
        </a:solidFill>
      </c:spPr>
    </c:plotArea>
    <c:legend>
      <c:legendPos val="r"/>
      <c:layout>
        <c:manualLayout>
          <c:xMode val="edge"/>
          <c:yMode val="edge"/>
          <c:x val="0.26904469759439531"/>
          <c:y val="0.90303257986938157"/>
          <c:w val="0.47633609556869388"/>
          <c:h val="9.4958571194574515E-2"/>
        </c:manualLayout>
      </c:layout>
      <c:overlay val="0"/>
      <c:txPr>
        <a:bodyPr/>
        <a:lstStyle/>
        <a:p>
          <a:pPr>
            <a:defRPr sz="1600">
              <a:solidFill>
                <a:schemeClr val="tx2">
                  <a:lumMod val="50000"/>
                </a:schemeClr>
              </a:solidFill>
              <a:cs typeface="B Yekan" pitchFamily="2" charset="-78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800">
                <a:cs typeface="B Titr" pitchFamily="2" charset="-78"/>
              </a:defRPr>
            </a:pPr>
            <a:r>
              <a:rPr lang="fa-IR" sz="1800" dirty="0">
                <a:cs typeface="B Titr" pitchFamily="2" charset="-78"/>
              </a:rPr>
              <a:t>نسبت </a:t>
            </a:r>
            <a:r>
              <a:rPr lang="fa-IR" sz="1800" u="sng" dirty="0">
                <a:solidFill>
                  <a:srgbClr val="C00000"/>
                </a:solidFill>
                <a:cs typeface="B Titr" pitchFamily="2" charset="-78"/>
              </a:rPr>
              <a:t>طلاق‌ به 100 ازدواج  </a:t>
            </a:r>
            <a:r>
              <a:rPr lang="fa-IR" sz="1800" dirty="0">
                <a:cs typeface="B Titr" pitchFamily="2" charset="-78"/>
              </a:rPr>
              <a:t>ثبت شده طي سال‌هاي 1370 الي 1394 </a:t>
            </a:r>
          </a:p>
        </c:rich>
      </c:tx>
      <c:layout>
        <c:manualLayout>
          <c:xMode val="edge"/>
          <c:yMode val="edge"/>
          <c:x val="0.16474296962879639"/>
          <c:y val="2.77777777777780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37399797458402"/>
          <c:y val="0.16644669579610788"/>
          <c:w val="0.85631714785651758"/>
          <c:h val="0.65016586468358806"/>
        </c:manualLayout>
      </c:layout>
      <c:lineChart>
        <c:grouping val="stacked"/>
        <c:varyColors val="0"/>
        <c:ser>
          <c:idx val="1"/>
          <c:order val="0"/>
          <c:dLbls>
            <c:dLbl>
              <c:idx val="2"/>
              <c:layout>
                <c:manualLayout>
                  <c:x val="-2.329405747369789E-2"/>
                  <c:y val="5.581306718381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6638612481212781E-3"/>
                  <c:y val="3.7952885684994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0"/>
                  <c:y val="-5.804558987116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شرح!$A$26:$A$50</c:f>
              <c:numCache>
                <c:formatCode>General</c:formatCode>
                <c:ptCount val="25"/>
                <c:pt idx="0">
                  <c:v>1370</c:v>
                </c:pt>
                <c:pt idx="1">
                  <c:v>1371</c:v>
                </c:pt>
                <c:pt idx="2">
                  <c:v>1372</c:v>
                </c:pt>
                <c:pt idx="3">
                  <c:v>1373</c:v>
                </c:pt>
                <c:pt idx="4">
                  <c:v>1374</c:v>
                </c:pt>
                <c:pt idx="5">
                  <c:v>1375</c:v>
                </c:pt>
                <c:pt idx="6">
                  <c:v>1376</c:v>
                </c:pt>
                <c:pt idx="7">
                  <c:v>1377</c:v>
                </c:pt>
                <c:pt idx="8">
                  <c:v>1378</c:v>
                </c:pt>
                <c:pt idx="9">
                  <c:v>1379</c:v>
                </c:pt>
                <c:pt idx="10">
                  <c:v>1380</c:v>
                </c:pt>
                <c:pt idx="11">
                  <c:v>1381</c:v>
                </c:pt>
                <c:pt idx="12">
                  <c:v>1382</c:v>
                </c:pt>
                <c:pt idx="13">
                  <c:v>1383</c:v>
                </c:pt>
                <c:pt idx="14">
                  <c:v>1384</c:v>
                </c:pt>
                <c:pt idx="15">
                  <c:v>1385</c:v>
                </c:pt>
                <c:pt idx="16">
                  <c:v>1386</c:v>
                </c:pt>
                <c:pt idx="17">
                  <c:v>1387</c:v>
                </c:pt>
                <c:pt idx="18">
                  <c:v>1388</c:v>
                </c:pt>
                <c:pt idx="19">
                  <c:v>1389</c:v>
                </c:pt>
                <c:pt idx="20">
                  <c:v>1390</c:v>
                </c:pt>
                <c:pt idx="21">
                  <c:v>1391</c:v>
                </c:pt>
                <c:pt idx="22">
                  <c:v>1392</c:v>
                </c:pt>
                <c:pt idx="23">
                  <c:v>1393</c:v>
                </c:pt>
                <c:pt idx="24">
                  <c:v>1394</c:v>
                </c:pt>
              </c:numCache>
            </c:numRef>
          </c:cat>
          <c:val>
            <c:numRef>
              <c:f>شرح!$F$26:$F$50</c:f>
              <c:numCache>
                <c:formatCode>0.0</c:formatCode>
                <c:ptCount val="25"/>
                <c:pt idx="0">
                  <c:v>8.814049814988735</c:v>
                </c:pt>
                <c:pt idx="1">
                  <c:v>8.0441323022224687</c:v>
                </c:pt>
                <c:pt idx="2">
                  <c:v>6.3242334736465065</c:v>
                </c:pt>
                <c:pt idx="3">
                  <c:v>7.2091890378710568</c:v>
                </c:pt>
                <c:pt idx="4">
                  <c:v>7.5051582028929147</c:v>
                </c:pt>
                <c:pt idx="5">
                  <c:v>7.8906571131090883</c:v>
                </c:pt>
                <c:pt idx="6">
                  <c:v>8.1767536629767985</c:v>
                </c:pt>
                <c:pt idx="7">
                  <c:v>7.9758791322508635</c:v>
                </c:pt>
                <c:pt idx="8">
                  <c:v>8.2056322043959806</c:v>
                </c:pt>
                <c:pt idx="9">
                  <c:v>8.3212941107319729</c:v>
                </c:pt>
                <c:pt idx="10">
                  <c:v>9.4245568121631678</c:v>
                </c:pt>
                <c:pt idx="11">
                  <c:v>10.331817623202655</c:v>
                </c:pt>
                <c:pt idx="12">
                  <c:v>10.624873354340567</c:v>
                </c:pt>
                <c:pt idx="13">
                  <c:v>10.205034421030531</c:v>
                </c:pt>
                <c:pt idx="14">
                  <c:v>10.692951925444708</c:v>
                </c:pt>
                <c:pt idx="15">
                  <c:v>12.087046269840387</c:v>
                </c:pt>
                <c:pt idx="16">
                  <c:v>11.871497918814175</c:v>
                </c:pt>
                <c:pt idx="17">
                  <c:v>12.535277089628764</c:v>
                </c:pt>
                <c:pt idx="18">
                  <c:v>14.125575146482619</c:v>
                </c:pt>
                <c:pt idx="19">
                  <c:v>15.387600420355149</c:v>
                </c:pt>
                <c:pt idx="20">
                  <c:v>16.328567247985731</c:v>
                </c:pt>
                <c:pt idx="21">
                  <c:v>18.112023596090491</c:v>
                </c:pt>
                <c:pt idx="22">
                  <c:v>20.060244386142486</c:v>
                </c:pt>
                <c:pt idx="23">
                  <c:v>22.581642725496827</c:v>
                </c:pt>
                <c:pt idx="24">
                  <c:v>23.894789215121126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121344"/>
        <c:axId val="59548800"/>
      </c:lineChart>
      <c:catAx>
        <c:axId val="14412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cs typeface="B Titr" pitchFamily="2" charset="-78"/>
              </a:defRPr>
            </a:pPr>
            <a:endParaRPr lang="fa-IR"/>
          </a:p>
        </c:txPr>
        <c:crossAx val="59548800"/>
        <c:crosses val="autoZero"/>
        <c:auto val="1"/>
        <c:lblAlgn val="ctr"/>
        <c:lblOffset val="100"/>
        <c:tickLblSkip val="1"/>
        <c:noMultiLvlLbl val="0"/>
      </c:catAx>
      <c:valAx>
        <c:axId val="5954880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4412134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1091E0"/>
            </a:solidFill>
          </c:spPr>
          <c:explosion val="15"/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7-4518-A42C-1063FB1C6A6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0F7-4518-A42C-1063FB1C6A6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F7-4518-A42C-1063FB1C6A62}"/>
              </c:ext>
            </c:extLst>
          </c:dPt>
          <c:dLbls>
            <c:dLbl>
              <c:idx val="0"/>
              <c:layout>
                <c:manualLayout>
                  <c:x val="-9.5039370078740248E-3"/>
                  <c:y val="-1.0059304417214006E-2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روستایی 25.9%</a:t>
                    </a:r>
                    <a:endParaRPr lang="fa-IR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0F7-4518-A42C-1063FB1C6A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445137066200055"/>
                  <c:y val="9.221728060967356E-2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شهری74%</a:t>
                    </a:r>
                    <a:endParaRPr lang="fa-IR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0F7-4518-A42C-1063FB1C6A62}"/>
                </c:ext>
                <c:ext xmlns:c15="http://schemas.microsoft.com/office/drawing/2012/chart" uri="{CE6537A1-D6FC-4f65-9D91-7224C49458BB}">
                  <c15:layout>
                    <c:manualLayout>
                      <c:w val="0.1855941965587635"/>
                      <c:h val="0.1685303216133229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4826990376202925E-2"/>
                  <c:y val="2.7056060156644612E-3"/>
                </c:manualLayout>
              </c:layout>
              <c:tx>
                <c:rich>
                  <a:bodyPr/>
                  <a:lstStyle/>
                  <a:p>
                    <a:r>
                      <a:rPr lang="fa-IR"/>
                      <a:t>غیرساکن
</a:t>
                    </a:r>
                    <a:r>
                      <a:rPr lang="fa-IR" dirty="0" smtClean="0"/>
                      <a:t>0.1%</a:t>
                    </a:r>
                    <a:endParaRPr lang="fa-IR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0F7-4518-A42C-1063FB1C6A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1">
                  <a:defRPr lang="fa-IR" sz="1800" b="1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B Nazanin" pitchFamily="2" charset="-78"/>
                  </a:defRPr>
                </a:pPr>
                <a:endParaRPr lang="fa-I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Sheet1!$A$4:$A$6</c:f>
              <c:strCache>
                <c:ptCount val="3"/>
                <c:pt idx="0">
                  <c:v>روستایی</c:v>
                </c:pt>
                <c:pt idx="1">
                  <c:v>شهری</c:v>
                </c:pt>
                <c:pt idx="2">
                  <c:v>غیرساکن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28</c:v>
                </c:pt>
                <c:pt idx="1">
                  <c:v>71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F7-4518-A42C-1063FB1C6A6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spPr>
    <a:noFill/>
  </c:spPr>
  <c:txPr>
    <a:bodyPr/>
    <a:lstStyle/>
    <a:p>
      <a:pPr>
        <a:defRPr>
          <a:cs typeface="B Mitra" pitchFamily="2" charset="-78"/>
        </a:defRPr>
      </a:pPr>
      <a:endParaRPr lang="fa-I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24568407822308"/>
          <c:y val="5.1400554097404488E-2"/>
          <c:w val="0.87206506228975111"/>
          <c:h val="0.79822506561679785"/>
        </c:manualLayout>
      </c:layout>
      <c:bar3DChart>
        <c:barDir val="col"/>
        <c:grouping val="stacked"/>
        <c:varyColors val="0"/>
        <c:ser>
          <c:idx val="0"/>
          <c:order val="0"/>
          <c:tx>
            <c:v>جمعیت بالای 65 سال</c:v>
          </c:tx>
          <c:spPr>
            <a:solidFill>
              <a:schemeClr val="accent3"/>
            </a:solidFill>
          </c:spPr>
          <c:invertIfNegative val="0"/>
          <c:cat>
            <c:numRef>
              <c:f>'روند کنونی'!$A$2:$A$22</c:f>
              <c:numCache>
                <c:formatCode>General</c:formatCode>
                <c:ptCount val="21"/>
                <c:pt idx="0">
                  <c:v>1385</c:v>
                </c:pt>
                <c:pt idx="1">
                  <c:v>1390</c:v>
                </c:pt>
                <c:pt idx="2">
                  <c:v>1395</c:v>
                </c:pt>
                <c:pt idx="3">
                  <c:v>1400</c:v>
                </c:pt>
                <c:pt idx="4">
                  <c:v>1405</c:v>
                </c:pt>
                <c:pt idx="5">
                  <c:v>1410</c:v>
                </c:pt>
                <c:pt idx="6">
                  <c:v>1415</c:v>
                </c:pt>
                <c:pt idx="7">
                  <c:v>1420</c:v>
                </c:pt>
                <c:pt idx="8">
                  <c:v>1425</c:v>
                </c:pt>
                <c:pt idx="9">
                  <c:v>1430</c:v>
                </c:pt>
                <c:pt idx="10">
                  <c:v>1435</c:v>
                </c:pt>
                <c:pt idx="11">
                  <c:v>1440</c:v>
                </c:pt>
                <c:pt idx="12">
                  <c:v>1445</c:v>
                </c:pt>
                <c:pt idx="13">
                  <c:v>1450</c:v>
                </c:pt>
                <c:pt idx="14">
                  <c:v>1455</c:v>
                </c:pt>
                <c:pt idx="15">
                  <c:v>1460</c:v>
                </c:pt>
                <c:pt idx="16">
                  <c:v>1465</c:v>
                </c:pt>
                <c:pt idx="17">
                  <c:v>1470</c:v>
                </c:pt>
                <c:pt idx="18">
                  <c:v>1475</c:v>
                </c:pt>
                <c:pt idx="19">
                  <c:v>1480</c:v>
                </c:pt>
                <c:pt idx="20">
                  <c:v>1485</c:v>
                </c:pt>
              </c:numCache>
            </c:numRef>
          </c:cat>
          <c:val>
            <c:numRef>
              <c:f>'روند کنونی'!$B$2:$B$22</c:f>
              <c:numCache>
                <c:formatCode>General</c:formatCode>
                <c:ptCount val="21"/>
                <c:pt idx="0">
                  <c:v>3656590</c:v>
                </c:pt>
                <c:pt idx="1">
                  <c:v>3806980</c:v>
                </c:pt>
                <c:pt idx="2">
                  <c:v>4362310</c:v>
                </c:pt>
                <c:pt idx="3">
                  <c:v>5255320</c:v>
                </c:pt>
                <c:pt idx="4">
                  <c:v>6394910</c:v>
                </c:pt>
                <c:pt idx="5">
                  <c:v>7706180</c:v>
                </c:pt>
                <c:pt idx="6">
                  <c:v>9095240</c:v>
                </c:pt>
                <c:pt idx="7">
                  <c:v>10431100</c:v>
                </c:pt>
                <c:pt idx="8">
                  <c:v>11572900</c:v>
                </c:pt>
                <c:pt idx="9">
                  <c:v>12414200</c:v>
                </c:pt>
                <c:pt idx="10">
                  <c:v>12910400</c:v>
                </c:pt>
                <c:pt idx="11">
                  <c:v>13075500</c:v>
                </c:pt>
                <c:pt idx="12">
                  <c:v>12961800</c:v>
                </c:pt>
                <c:pt idx="13">
                  <c:v>12635100</c:v>
                </c:pt>
                <c:pt idx="14">
                  <c:v>12157100</c:v>
                </c:pt>
                <c:pt idx="15">
                  <c:v>11578000</c:v>
                </c:pt>
                <c:pt idx="16">
                  <c:v>10935600</c:v>
                </c:pt>
                <c:pt idx="17">
                  <c:v>10257500</c:v>
                </c:pt>
                <c:pt idx="18">
                  <c:v>9564020</c:v>
                </c:pt>
                <c:pt idx="19">
                  <c:v>8870710</c:v>
                </c:pt>
                <c:pt idx="20">
                  <c:v>8189240</c:v>
                </c:pt>
              </c:numCache>
            </c:numRef>
          </c:val>
        </c:ser>
        <c:ser>
          <c:idx val="1"/>
          <c:order val="1"/>
          <c:tx>
            <c:v>جمعیت 15-65 سال</c:v>
          </c:tx>
          <c:spPr>
            <a:solidFill>
              <a:schemeClr val="accent4"/>
            </a:solidFill>
          </c:spPr>
          <c:invertIfNegative val="0"/>
          <c:cat>
            <c:numRef>
              <c:f>'روند کنونی'!$A$2:$A$22</c:f>
              <c:numCache>
                <c:formatCode>General</c:formatCode>
                <c:ptCount val="21"/>
                <c:pt idx="0">
                  <c:v>1385</c:v>
                </c:pt>
                <c:pt idx="1">
                  <c:v>1390</c:v>
                </c:pt>
                <c:pt idx="2">
                  <c:v>1395</c:v>
                </c:pt>
                <c:pt idx="3">
                  <c:v>1400</c:v>
                </c:pt>
                <c:pt idx="4">
                  <c:v>1405</c:v>
                </c:pt>
                <c:pt idx="5">
                  <c:v>1410</c:v>
                </c:pt>
                <c:pt idx="6">
                  <c:v>1415</c:v>
                </c:pt>
                <c:pt idx="7">
                  <c:v>1420</c:v>
                </c:pt>
                <c:pt idx="8">
                  <c:v>1425</c:v>
                </c:pt>
                <c:pt idx="9">
                  <c:v>1430</c:v>
                </c:pt>
                <c:pt idx="10">
                  <c:v>1435</c:v>
                </c:pt>
                <c:pt idx="11">
                  <c:v>1440</c:v>
                </c:pt>
                <c:pt idx="12">
                  <c:v>1445</c:v>
                </c:pt>
                <c:pt idx="13">
                  <c:v>1450</c:v>
                </c:pt>
                <c:pt idx="14">
                  <c:v>1455</c:v>
                </c:pt>
                <c:pt idx="15">
                  <c:v>1460</c:v>
                </c:pt>
                <c:pt idx="16">
                  <c:v>1465</c:v>
                </c:pt>
                <c:pt idx="17">
                  <c:v>1470</c:v>
                </c:pt>
                <c:pt idx="18">
                  <c:v>1475</c:v>
                </c:pt>
                <c:pt idx="19">
                  <c:v>1480</c:v>
                </c:pt>
                <c:pt idx="20">
                  <c:v>1485</c:v>
                </c:pt>
              </c:numCache>
            </c:numRef>
          </c:cat>
          <c:val>
            <c:numRef>
              <c:f>'روند کنونی'!$C$2:$C$22</c:f>
              <c:numCache>
                <c:formatCode>General</c:formatCode>
                <c:ptCount val="21"/>
                <c:pt idx="0">
                  <c:v>49157600</c:v>
                </c:pt>
                <c:pt idx="1">
                  <c:v>52848800</c:v>
                </c:pt>
                <c:pt idx="2">
                  <c:v>55462900</c:v>
                </c:pt>
                <c:pt idx="3">
                  <c:v>57301600</c:v>
                </c:pt>
                <c:pt idx="4">
                  <c:v>58356500</c:v>
                </c:pt>
                <c:pt idx="5">
                  <c:v>58481000</c:v>
                </c:pt>
                <c:pt idx="6">
                  <c:v>57617900</c:v>
                </c:pt>
                <c:pt idx="7">
                  <c:v>55880500</c:v>
                </c:pt>
                <c:pt idx="8">
                  <c:v>53477300</c:v>
                </c:pt>
                <c:pt idx="9">
                  <c:v>50637300</c:v>
                </c:pt>
                <c:pt idx="10">
                  <c:v>47557700</c:v>
                </c:pt>
                <c:pt idx="11">
                  <c:v>44381900</c:v>
                </c:pt>
                <c:pt idx="12">
                  <c:v>41202300</c:v>
                </c:pt>
                <c:pt idx="13">
                  <c:v>38076000</c:v>
                </c:pt>
                <c:pt idx="14">
                  <c:v>35039700</c:v>
                </c:pt>
                <c:pt idx="15">
                  <c:v>32120200</c:v>
                </c:pt>
                <c:pt idx="16">
                  <c:v>29338600</c:v>
                </c:pt>
                <c:pt idx="17">
                  <c:v>26709200</c:v>
                </c:pt>
                <c:pt idx="18">
                  <c:v>24240900</c:v>
                </c:pt>
                <c:pt idx="19">
                  <c:v>21939100</c:v>
                </c:pt>
                <c:pt idx="20">
                  <c:v>19805900</c:v>
                </c:pt>
              </c:numCache>
            </c:numRef>
          </c:val>
        </c:ser>
        <c:ser>
          <c:idx val="2"/>
          <c:order val="2"/>
          <c:tx>
            <c:v>جمعیت زیر 15 سال</c:v>
          </c:tx>
          <c:spPr>
            <a:solidFill>
              <a:schemeClr val="accent1"/>
            </a:solidFill>
          </c:spPr>
          <c:invertIfNegative val="0"/>
          <c:cat>
            <c:numRef>
              <c:f>'روند کنونی'!$A$2:$A$22</c:f>
              <c:numCache>
                <c:formatCode>General</c:formatCode>
                <c:ptCount val="21"/>
                <c:pt idx="0">
                  <c:v>1385</c:v>
                </c:pt>
                <c:pt idx="1">
                  <c:v>1390</c:v>
                </c:pt>
                <c:pt idx="2">
                  <c:v>1395</c:v>
                </c:pt>
                <c:pt idx="3">
                  <c:v>1400</c:v>
                </c:pt>
                <c:pt idx="4">
                  <c:v>1405</c:v>
                </c:pt>
                <c:pt idx="5">
                  <c:v>1410</c:v>
                </c:pt>
                <c:pt idx="6">
                  <c:v>1415</c:v>
                </c:pt>
                <c:pt idx="7">
                  <c:v>1420</c:v>
                </c:pt>
                <c:pt idx="8">
                  <c:v>1425</c:v>
                </c:pt>
                <c:pt idx="9">
                  <c:v>1430</c:v>
                </c:pt>
                <c:pt idx="10">
                  <c:v>1435</c:v>
                </c:pt>
                <c:pt idx="11">
                  <c:v>1440</c:v>
                </c:pt>
                <c:pt idx="12">
                  <c:v>1445</c:v>
                </c:pt>
                <c:pt idx="13">
                  <c:v>1450</c:v>
                </c:pt>
                <c:pt idx="14">
                  <c:v>1455</c:v>
                </c:pt>
                <c:pt idx="15">
                  <c:v>1460</c:v>
                </c:pt>
                <c:pt idx="16">
                  <c:v>1465</c:v>
                </c:pt>
                <c:pt idx="17">
                  <c:v>1470</c:v>
                </c:pt>
                <c:pt idx="18">
                  <c:v>1475</c:v>
                </c:pt>
                <c:pt idx="19">
                  <c:v>1480</c:v>
                </c:pt>
                <c:pt idx="20">
                  <c:v>1485</c:v>
                </c:pt>
              </c:numCache>
            </c:numRef>
          </c:cat>
          <c:val>
            <c:numRef>
              <c:f>'روند کنونی'!$D$2:$D$22</c:f>
              <c:numCache>
                <c:formatCode>General</c:formatCode>
                <c:ptCount val="21"/>
                <c:pt idx="0">
                  <c:v>14362910</c:v>
                </c:pt>
                <c:pt idx="1">
                  <c:v>14133300</c:v>
                </c:pt>
                <c:pt idx="2">
                  <c:v>14000800</c:v>
                </c:pt>
                <c:pt idx="3">
                  <c:v>13571200</c:v>
                </c:pt>
                <c:pt idx="4">
                  <c:v>12674600</c:v>
                </c:pt>
                <c:pt idx="5">
                  <c:v>11631600</c:v>
                </c:pt>
                <c:pt idx="6">
                  <c:v>10623000</c:v>
                </c:pt>
                <c:pt idx="7">
                  <c:v>9664620</c:v>
                </c:pt>
                <c:pt idx="8">
                  <c:v>8792400</c:v>
                </c:pt>
                <c:pt idx="9">
                  <c:v>7997820</c:v>
                </c:pt>
                <c:pt idx="10">
                  <c:v>7264580</c:v>
                </c:pt>
                <c:pt idx="11">
                  <c:v>6579150</c:v>
                </c:pt>
                <c:pt idx="12">
                  <c:v>5936050</c:v>
                </c:pt>
                <c:pt idx="13">
                  <c:v>5360200</c:v>
                </c:pt>
                <c:pt idx="14">
                  <c:v>4786230</c:v>
                </c:pt>
                <c:pt idx="15">
                  <c:v>4284760</c:v>
                </c:pt>
                <c:pt idx="16">
                  <c:v>3827460</c:v>
                </c:pt>
                <c:pt idx="17">
                  <c:v>3411880</c:v>
                </c:pt>
                <c:pt idx="18">
                  <c:v>3041330</c:v>
                </c:pt>
                <c:pt idx="19">
                  <c:v>2711140</c:v>
                </c:pt>
                <c:pt idx="20">
                  <c:v>2415590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204800"/>
        <c:axId val="59551680"/>
        <c:axId val="0"/>
      </c:bar3DChart>
      <c:catAx>
        <c:axId val="14420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lang="fa-IR" sz="1100"/>
            </a:pPr>
            <a:endParaRPr lang="fa-IR"/>
          </a:p>
        </c:txPr>
        <c:crossAx val="59551680"/>
        <c:crosses val="autoZero"/>
        <c:auto val="1"/>
        <c:lblAlgn val="ctr"/>
        <c:lblOffset val="100"/>
        <c:noMultiLvlLbl val="0"/>
      </c:catAx>
      <c:valAx>
        <c:axId val="59551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a-IR"/>
            </a:pPr>
            <a:endParaRPr lang="fa-IR"/>
          </a:p>
        </c:txPr>
        <c:crossAx val="14420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90191503840012"/>
          <c:y val="9.3194941541398721E-2"/>
          <c:w val="0.12707737946126529"/>
          <c:h val="0.20490553411701778"/>
        </c:manualLayout>
      </c:layout>
      <c:overlay val="0"/>
      <c:txPr>
        <a:bodyPr/>
        <a:lstStyle/>
        <a:p>
          <a:pPr>
            <a:defRPr lang="fa-IR" sz="1050">
              <a:cs typeface="B Nazanin" pitchFamily="2" charset="-78"/>
            </a:defRPr>
          </a:pPr>
          <a:endParaRPr lang="fa-I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a-IR"/>
              <a:t>نرخ باروري کل در ايران و کشورهاي منطقه در سال 2010</a:t>
            </a:r>
            <a:endParaRPr lang="en-US"/>
          </a:p>
        </c:rich>
      </c:tx>
      <c:layout>
        <c:manualLayout>
          <c:xMode val="edge"/>
          <c:yMode val="edge"/>
          <c:x val="0.20973970063932554"/>
          <c:y val="1.6315702576256959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38100">
              <a:solidFill>
                <a:srgbClr val="E12BBA"/>
              </a:solidFill>
            </a:ln>
          </c:spPr>
          <c:invertIfNegative val="0"/>
          <c:dPt>
            <c:idx val="24"/>
            <c:invertIfNegative val="0"/>
            <c:bubble3D val="0"/>
            <c:spPr>
              <a:solidFill>
                <a:srgbClr val="C00000"/>
              </a:solidFill>
              <a:ln w="38100">
                <a:solidFill>
                  <a:srgbClr val="E12BBA"/>
                </a:solidFill>
              </a:ln>
            </c:spPr>
          </c:dPt>
          <c:dLbls>
            <c:dLbl>
              <c:idx val="24"/>
              <c:layout>
                <c:manualLayout>
                  <c:x val="4.7048602613674587E-4"/>
                  <c:y val="-1.0398255412698253E-2"/>
                </c:manualLayout>
              </c:layout>
              <c:spPr/>
              <c:txPr>
                <a:bodyPr/>
                <a:lstStyle/>
                <a:p>
                  <a:pPr rtl="1">
                    <a:defRPr/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'داده ها'!$B$205:$B$230</c:f>
              <c:strCache>
                <c:ptCount val="26"/>
                <c:pt idx="0">
                  <c:v>افغانستان</c:v>
                </c:pt>
                <c:pt idx="1">
                  <c:v>یمن</c:v>
                </c:pt>
                <c:pt idx="2">
                  <c:v>عراق</c:v>
                </c:pt>
                <c:pt idx="3">
                  <c:v>فلسطین اشغالی</c:v>
                </c:pt>
                <c:pt idx="4">
                  <c:v>پاکستان</c:v>
                </c:pt>
                <c:pt idx="5">
                  <c:v>تاجیکستان</c:v>
                </c:pt>
                <c:pt idx="6">
                  <c:v>رژيم اشغالگر قدس</c:v>
                </c:pt>
                <c:pt idx="7">
                  <c:v>اردن</c:v>
                </c:pt>
                <c:pt idx="8">
                  <c:v>سوریه</c:v>
                </c:pt>
                <c:pt idx="9">
                  <c:v>عربستان سعودی</c:v>
                </c:pt>
                <c:pt idx="10">
                  <c:v>مصر</c:v>
                </c:pt>
                <c:pt idx="11">
                  <c:v>قرقیزستان</c:v>
                </c:pt>
                <c:pt idx="12">
                  <c:v>قزاقستان</c:v>
                </c:pt>
                <c:pt idx="13">
                  <c:v>بحرین</c:v>
                </c:pt>
                <c:pt idx="14">
                  <c:v>ترکمنستان</c:v>
                </c:pt>
                <c:pt idx="15">
                  <c:v>ازبکستان</c:v>
                </c:pt>
                <c:pt idx="16">
                  <c:v>کویت</c:v>
                </c:pt>
                <c:pt idx="17">
                  <c:v>قطر</c:v>
                </c:pt>
                <c:pt idx="18">
                  <c:v>آذربایجان</c:v>
                </c:pt>
                <c:pt idx="19">
                  <c:v>عمان</c:v>
                </c:pt>
                <c:pt idx="20">
                  <c:v>ترکیه</c:v>
                </c:pt>
                <c:pt idx="21">
                  <c:v>لبنان</c:v>
                </c:pt>
                <c:pt idx="22">
                  <c:v>ارمنستان</c:v>
                </c:pt>
                <c:pt idx="23">
                  <c:v>امارات متحده عربی</c:v>
                </c:pt>
                <c:pt idx="24">
                  <c:v>ایران</c:v>
                </c:pt>
                <c:pt idx="25">
                  <c:v>گرجستان</c:v>
                </c:pt>
              </c:strCache>
            </c:strRef>
          </c:cat>
          <c:val>
            <c:numRef>
              <c:f>'داده ها'!$G$205:$G$230</c:f>
              <c:numCache>
                <c:formatCode>General</c:formatCode>
                <c:ptCount val="26"/>
                <c:pt idx="0">
                  <c:v>5.9700000000000024</c:v>
                </c:pt>
                <c:pt idx="1">
                  <c:v>4.9400000000000004</c:v>
                </c:pt>
                <c:pt idx="2">
                  <c:v>4.53</c:v>
                </c:pt>
                <c:pt idx="3">
                  <c:v>4.2699999999999996</c:v>
                </c:pt>
                <c:pt idx="4">
                  <c:v>3.2</c:v>
                </c:pt>
                <c:pt idx="5">
                  <c:v>3.16</c:v>
                </c:pt>
                <c:pt idx="6">
                  <c:v>2.9099999999999997</c:v>
                </c:pt>
                <c:pt idx="7">
                  <c:v>2.8899999999999997</c:v>
                </c:pt>
                <c:pt idx="8">
                  <c:v>2.77</c:v>
                </c:pt>
                <c:pt idx="9">
                  <c:v>2.64</c:v>
                </c:pt>
                <c:pt idx="10">
                  <c:v>2.64</c:v>
                </c:pt>
                <c:pt idx="11">
                  <c:v>2.62</c:v>
                </c:pt>
                <c:pt idx="12">
                  <c:v>2.48</c:v>
                </c:pt>
                <c:pt idx="13">
                  <c:v>2.4299999999999997</c:v>
                </c:pt>
                <c:pt idx="14">
                  <c:v>2.3199999999999967</c:v>
                </c:pt>
                <c:pt idx="15">
                  <c:v>2.2599999999999998</c:v>
                </c:pt>
                <c:pt idx="16">
                  <c:v>2.25</c:v>
                </c:pt>
                <c:pt idx="17">
                  <c:v>2.2000000000000002</c:v>
                </c:pt>
                <c:pt idx="18">
                  <c:v>2.15</c:v>
                </c:pt>
                <c:pt idx="19">
                  <c:v>2.15</c:v>
                </c:pt>
                <c:pt idx="20">
                  <c:v>2.02</c:v>
                </c:pt>
                <c:pt idx="21">
                  <c:v>1.76</c:v>
                </c:pt>
                <c:pt idx="22">
                  <c:v>1.74</c:v>
                </c:pt>
                <c:pt idx="23">
                  <c:v>1.71</c:v>
                </c:pt>
                <c:pt idx="24">
                  <c:v>1.59</c:v>
                </c:pt>
                <c:pt idx="25">
                  <c:v>1.53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855680"/>
        <c:axId val="86367552"/>
      </c:barChart>
      <c:catAx>
        <c:axId val="14285568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crossAx val="86367552"/>
        <c:crosses val="autoZero"/>
        <c:auto val="1"/>
        <c:lblAlgn val="ctr"/>
        <c:lblOffset val="100"/>
        <c:noMultiLvlLbl val="0"/>
      </c:catAx>
      <c:valAx>
        <c:axId val="8636755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crossAx val="142855680"/>
        <c:crosses val="autoZero"/>
        <c:crossBetween val="between"/>
      </c:valAx>
      <c:spPr>
        <a:solidFill>
          <a:srgbClr val="CDCDFF"/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tx2">
              <a:lumMod val="50000"/>
            </a:schemeClr>
          </a:solidFill>
          <a:cs typeface="B Titr" pitchFamily="2" charset="-78"/>
        </a:defRPr>
      </a:pPr>
      <a:endParaRPr lang="fa-I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324667959218748E-2"/>
          <c:y val="4.7828960623960796E-2"/>
          <c:w val="0.93865020641264063"/>
          <c:h val="0.81259135269692262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2.3450586264656612E-2"/>
                  <c:y val="-6.8754130896943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450586264656594E-2"/>
                  <c:y val="-5.0818270662958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500837520938034E-2"/>
                  <c:y val="-3.886103050696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876046901172505E-2"/>
                  <c:y val="-5.38075807019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825795644891151E-2"/>
                  <c:y val="-3.587172046797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450586264656594E-2"/>
                  <c:y val="-5.9786200779951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825795644891151E-2"/>
                  <c:y val="-4.1850340545965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825795644891151E-2"/>
                  <c:y val="-6.8754130896943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825795644891151E-2"/>
                  <c:y val="-4.782896062396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825795644891151E-2"/>
                  <c:y val="-5.0818270662958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075376884422113E-2"/>
                  <c:y val="-3.587172046797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شرح!$A$54:$A$64</c:f>
              <c:numCache>
                <c:formatCode>General</c:formatCode>
                <c:ptCount val="11"/>
                <c:pt idx="0">
                  <c:v>1384</c:v>
                </c:pt>
                <c:pt idx="1">
                  <c:v>1385</c:v>
                </c:pt>
                <c:pt idx="2">
                  <c:v>1386</c:v>
                </c:pt>
                <c:pt idx="3">
                  <c:v>1387</c:v>
                </c:pt>
                <c:pt idx="4">
                  <c:v>1388</c:v>
                </c:pt>
                <c:pt idx="5">
                  <c:v>1389</c:v>
                </c:pt>
                <c:pt idx="6">
                  <c:v>1390</c:v>
                </c:pt>
                <c:pt idx="7">
                  <c:v>1391</c:v>
                </c:pt>
                <c:pt idx="8">
                  <c:v>1392</c:v>
                </c:pt>
                <c:pt idx="9">
                  <c:v>1393</c:v>
                </c:pt>
                <c:pt idx="10">
                  <c:v>1394</c:v>
                </c:pt>
              </c:numCache>
            </c:numRef>
          </c:cat>
          <c:val>
            <c:numRef>
              <c:f>شرح!$B$54:$B$64</c:f>
              <c:numCache>
                <c:formatCode>General</c:formatCode>
                <c:ptCount val="11"/>
                <c:pt idx="0">
                  <c:v>6.7</c:v>
                </c:pt>
                <c:pt idx="1">
                  <c:v>6.7</c:v>
                </c:pt>
                <c:pt idx="2">
                  <c:v>7.7</c:v>
                </c:pt>
                <c:pt idx="3">
                  <c:v>8</c:v>
                </c:pt>
                <c:pt idx="4">
                  <c:v>8.8000000000000007</c:v>
                </c:pt>
                <c:pt idx="5">
                  <c:v>8.7000000000000011</c:v>
                </c:pt>
                <c:pt idx="6">
                  <c:v>8.7000000000000011</c:v>
                </c:pt>
                <c:pt idx="7">
                  <c:v>8.8000000000000007</c:v>
                </c:pt>
                <c:pt idx="8">
                  <c:v>9.4</c:v>
                </c:pt>
                <c:pt idx="9">
                  <c:v>10.4</c:v>
                </c:pt>
                <c:pt idx="10">
                  <c:v>11.6</c:v>
                </c:pt>
              </c:numCache>
            </c:numRef>
          </c:val>
          <c:smooth val="0"/>
        </c:ser>
        <c:ser>
          <c:idx val="1"/>
          <c:order val="1"/>
          <c:dPt>
            <c:idx val="9"/>
            <c:marker>
              <c:spPr>
                <a:solidFill>
                  <a:srgbClr val="C00000"/>
                </a:solidFill>
              </c:spPr>
            </c:marker>
            <c:bubble3D val="0"/>
          </c:dPt>
          <c:cat>
            <c:numRef>
              <c:f>شرح!$A$54:$A$64</c:f>
              <c:numCache>
                <c:formatCode>General</c:formatCode>
                <c:ptCount val="11"/>
                <c:pt idx="0">
                  <c:v>1384</c:v>
                </c:pt>
                <c:pt idx="1">
                  <c:v>1385</c:v>
                </c:pt>
                <c:pt idx="2">
                  <c:v>1386</c:v>
                </c:pt>
                <c:pt idx="3">
                  <c:v>1387</c:v>
                </c:pt>
                <c:pt idx="4">
                  <c:v>1388</c:v>
                </c:pt>
                <c:pt idx="5">
                  <c:v>1389</c:v>
                </c:pt>
                <c:pt idx="6">
                  <c:v>1390</c:v>
                </c:pt>
                <c:pt idx="7">
                  <c:v>1391</c:v>
                </c:pt>
                <c:pt idx="8">
                  <c:v>1392</c:v>
                </c:pt>
                <c:pt idx="9">
                  <c:v>1393</c:v>
                </c:pt>
                <c:pt idx="10">
                  <c:v>1394</c:v>
                </c:pt>
              </c:numCache>
            </c:numRef>
          </c:cat>
          <c:val>
            <c:numRef>
              <c:f>شرح!$B$54:$B$63</c:f>
              <c:numCache>
                <c:formatCode>General</c:formatCode>
                <c:ptCount val="10"/>
                <c:pt idx="0">
                  <c:v>6.7</c:v>
                </c:pt>
                <c:pt idx="1">
                  <c:v>6.7</c:v>
                </c:pt>
                <c:pt idx="2">
                  <c:v>7.7</c:v>
                </c:pt>
                <c:pt idx="3">
                  <c:v>8</c:v>
                </c:pt>
                <c:pt idx="4">
                  <c:v>8.8000000000000007</c:v>
                </c:pt>
                <c:pt idx="5">
                  <c:v>8.7000000000000011</c:v>
                </c:pt>
                <c:pt idx="6">
                  <c:v>8.7000000000000011</c:v>
                </c:pt>
                <c:pt idx="7">
                  <c:v>8.8000000000000007</c:v>
                </c:pt>
                <c:pt idx="8">
                  <c:v>9.4</c:v>
                </c:pt>
                <c:pt idx="9">
                  <c:v>10.4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63232"/>
        <c:axId val="86320832"/>
      </c:lineChart>
      <c:catAx>
        <c:axId val="1432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B Titr" pitchFamily="2" charset="-78"/>
              </a:defRPr>
            </a:pPr>
            <a:endParaRPr lang="fa-IR"/>
          </a:p>
        </c:txPr>
        <c:crossAx val="86320832"/>
        <c:crosses val="autoZero"/>
        <c:auto val="1"/>
        <c:lblAlgn val="ctr"/>
        <c:lblOffset val="100"/>
        <c:tickLblSkip val="1"/>
        <c:noMultiLvlLbl val="0"/>
      </c:catAx>
      <c:valAx>
        <c:axId val="86320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a-IR"/>
          </a:p>
        </c:txPr>
        <c:crossAx val="14326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a-I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949172314187276E-2"/>
          <c:y val="1.6097197313173321E-2"/>
          <c:w val="0.9356502055327186"/>
          <c:h val="0.91353231475162278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3.7233517263513989E-2"/>
                  <c:y val="-4.8058875528269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314199656828254E-2"/>
                  <c:y val="-5.4466725598705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193176066856815E-2"/>
                  <c:y val="-5.126280056348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273858460171101E-2"/>
                  <c:y val="-4.4854950493051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354540853485414E-2"/>
                  <c:y val="-3.5243175387397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475564443456899E-2"/>
                  <c:y val="-6.0874575669141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314199656828254E-2"/>
                  <c:y val="-5.7670650633923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193176066856794E-2"/>
                  <c:y val="-4.805887552826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273858460171142E-2"/>
                  <c:y val="-3.844710042261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394882050142578E-2"/>
                  <c:y val="-5.126280056348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1164315076102655E-2"/>
                  <c:y val="-3.07946383382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شرح!$A$66:$A$76</c:f>
              <c:numCache>
                <c:formatCode>General</c:formatCode>
                <c:ptCount val="11"/>
                <c:pt idx="0">
                  <c:v>1384</c:v>
                </c:pt>
                <c:pt idx="1">
                  <c:v>1385</c:v>
                </c:pt>
                <c:pt idx="2">
                  <c:v>1386</c:v>
                </c:pt>
                <c:pt idx="3">
                  <c:v>1387</c:v>
                </c:pt>
                <c:pt idx="4">
                  <c:v>1388</c:v>
                </c:pt>
                <c:pt idx="5">
                  <c:v>1389</c:v>
                </c:pt>
                <c:pt idx="6">
                  <c:v>1390</c:v>
                </c:pt>
                <c:pt idx="7">
                  <c:v>1391</c:v>
                </c:pt>
                <c:pt idx="8">
                  <c:v>1392</c:v>
                </c:pt>
                <c:pt idx="9">
                  <c:v>1393</c:v>
                </c:pt>
                <c:pt idx="10">
                  <c:v>1394</c:v>
                </c:pt>
              </c:numCache>
            </c:numRef>
          </c:cat>
          <c:val>
            <c:numRef>
              <c:f>شرح!$B$66:$B$76</c:f>
              <c:numCache>
                <c:formatCode>General</c:formatCode>
                <c:ptCount val="11"/>
                <c:pt idx="0">
                  <c:v>6.3</c:v>
                </c:pt>
                <c:pt idx="1">
                  <c:v>6.5</c:v>
                </c:pt>
                <c:pt idx="2">
                  <c:v>8.1</c:v>
                </c:pt>
                <c:pt idx="3">
                  <c:v>8.6</c:v>
                </c:pt>
                <c:pt idx="4">
                  <c:v>9.2000000000000011</c:v>
                </c:pt>
                <c:pt idx="5">
                  <c:v>9.8000000000000007</c:v>
                </c:pt>
                <c:pt idx="6">
                  <c:v>10.6</c:v>
                </c:pt>
                <c:pt idx="7">
                  <c:v>11.2</c:v>
                </c:pt>
                <c:pt idx="8">
                  <c:v>12.5</c:v>
                </c:pt>
                <c:pt idx="9">
                  <c:v>14.5</c:v>
                </c:pt>
                <c:pt idx="10">
                  <c:v>15.9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08448"/>
        <c:axId val="86323136"/>
      </c:lineChart>
      <c:catAx>
        <c:axId val="14320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a-IR"/>
          </a:p>
        </c:txPr>
        <c:crossAx val="86323136"/>
        <c:crosses val="autoZero"/>
        <c:auto val="1"/>
        <c:lblAlgn val="ctr"/>
        <c:lblOffset val="100"/>
        <c:tickLblSkip val="1"/>
        <c:noMultiLvlLbl val="0"/>
      </c:catAx>
      <c:valAx>
        <c:axId val="86323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a-IR"/>
          </a:p>
        </c:txPr>
        <c:crossAx val="14320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B Titr" pitchFamily="2" charset="-78"/>
        </a:defRPr>
      </a:pPr>
      <a:endParaRPr lang="fa-I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algn="r" rtl="1">
              <a:defRPr sz="2400"/>
            </a:pPr>
            <a:r>
              <a:rPr lang="fa-IR" sz="2400" b="0" dirty="0">
                <a:solidFill>
                  <a:schemeClr val="tx1"/>
                </a:solidFill>
              </a:rPr>
              <a:t>طلاق‌هاي</a:t>
            </a:r>
            <a:r>
              <a:rPr lang="fa-IR" sz="2400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a-IR" sz="2400" b="0" dirty="0"/>
              <a:t>ثبت </a:t>
            </a:r>
            <a:r>
              <a:rPr lang="fa-IR" sz="2400" dirty="0"/>
              <a:t>شده طي </a:t>
            </a:r>
            <a:r>
              <a:rPr lang="fa-IR" sz="2400" dirty="0" smtClean="0"/>
              <a:t>سال‌هاي</a:t>
            </a:r>
            <a:r>
              <a:rPr lang="en-US" sz="2400" dirty="0" smtClean="0"/>
              <a:t> </a:t>
            </a:r>
            <a:r>
              <a:rPr lang="fa-IR" sz="2400" dirty="0" smtClean="0"/>
              <a:t>  1350 </a:t>
            </a:r>
            <a:r>
              <a:rPr lang="fa-IR" sz="2000" dirty="0" smtClean="0"/>
              <a:t>الي</a:t>
            </a:r>
            <a:r>
              <a:rPr lang="fa-IR" sz="2400" dirty="0" smtClean="0"/>
              <a:t>  1394    </a:t>
            </a:r>
            <a:endParaRPr lang="fa-IR" sz="2400" dirty="0"/>
          </a:p>
        </c:rich>
      </c:tx>
      <c:layout>
        <c:manualLayout>
          <c:xMode val="edge"/>
          <c:yMode val="edge"/>
          <c:x val="0.22019058994871119"/>
          <c:y val="3.70370370370370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01618547681562"/>
          <c:y val="0.18653944298629399"/>
          <c:w val="0.85631714785651758"/>
          <c:h val="0.71044391692062359"/>
        </c:manualLayout>
      </c:layout>
      <c:lineChart>
        <c:grouping val="stacked"/>
        <c:varyColors val="0"/>
        <c:ser>
          <c:idx val="1"/>
          <c:order val="0"/>
          <c:marker>
            <c:symbol val="square"/>
            <c:size val="4"/>
          </c:marker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"/>
              <c:layout>
                <c:manualLayout>
                  <c:x val="-5.5695574131466993E-3"/>
                  <c:y val="-4.6882976434404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شرح!$A$6:$A$50</c:f>
              <c:numCache>
                <c:formatCode>General</c:formatCode>
                <c:ptCount val="45"/>
                <c:pt idx="0">
                  <c:v>1350</c:v>
                </c:pt>
                <c:pt idx="1">
                  <c:v>1351</c:v>
                </c:pt>
                <c:pt idx="2">
                  <c:v>1352</c:v>
                </c:pt>
                <c:pt idx="3">
                  <c:v>1353</c:v>
                </c:pt>
                <c:pt idx="4">
                  <c:v>1354</c:v>
                </c:pt>
                <c:pt idx="5">
                  <c:v>1355</c:v>
                </c:pt>
                <c:pt idx="6">
                  <c:v>1356</c:v>
                </c:pt>
                <c:pt idx="7">
                  <c:v>1357</c:v>
                </c:pt>
                <c:pt idx="8">
                  <c:v>1358</c:v>
                </c:pt>
                <c:pt idx="9">
                  <c:v>1359</c:v>
                </c:pt>
                <c:pt idx="10">
                  <c:v>1360</c:v>
                </c:pt>
                <c:pt idx="11">
                  <c:v>1361</c:v>
                </c:pt>
                <c:pt idx="12">
                  <c:v>1362</c:v>
                </c:pt>
                <c:pt idx="13">
                  <c:v>1363</c:v>
                </c:pt>
                <c:pt idx="14">
                  <c:v>1364</c:v>
                </c:pt>
                <c:pt idx="15">
                  <c:v>1365</c:v>
                </c:pt>
                <c:pt idx="16">
                  <c:v>1366</c:v>
                </c:pt>
                <c:pt idx="17">
                  <c:v>1367</c:v>
                </c:pt>
                <c:pt idx="18">
                  <c:v>1368</c:v>
                </c:pt>
                <c:pt idx="19">
                  <c:v>1369</c:v>
                </c:pt>
                <c:pt idx="20">
                  <c:v>1370</c:v>
                </c:pt>
                <c:pt idx="21">
                  <c:v>1371</c:v>
                </c:pt>
                <c:pt idx="22">
                  <c:v>1372</c:v>
                </c:pt>
                <c:pt idx="23">
                  <c:v>1373</c:v>
                </c:pt>
                <c:pt idx="24">
                  <c:v>1374</c:v>
                </c:pt>
                <c:pt idx="25">
                  <c:v>1375</c:v>
                </c:pt>
                <c:pt idx="26">
                  <c:v>1376</c:v>
                </c:pt>
                <c:pt idx="27">
                  <c:v>1377</c:v>
                </c:pt>
                <c:pt idx="28">
                  <c:v>1378</c:v>
                </c:pt>
                <c:pt idx="29">
                  <c:v>1379</c:v>
                </c:pt>
                <c:pt idx="30">
                  <c:v>1380</c:v>
                </c:pt>
                <c:pt idx="31">
                  <c:v>1381</c:v>
                </c:pt>
                <c:pt idx="32">
                  <c:v>1382</c:v>
                </c:pt>
                <c:pt idx="33">
                  <c:v>1383</c:v>
                </c:pt>
                <c:pt idx="34">
                  <c:v>1384</c:v>
                </c:pt>
                <c:pt idx="35">
                  <c:v>1385</c:v>
                </c:pt>
                <c:pt idx="36">
                  <c:v>1386</c:v>
                </c:pt>
                <c:pt idx="37">
                  <c:v>1387</c:v>
                </c:pt>
                <c:pt idx="38">
                  <c:v>1388</c:v>
                </c:pt>
                <c:pt idx="39">
                  <c:v>1389</c:v>
                </c:pt>
                <c:pt idx="40">
                  <c:v>1390</c:v>
                </c:pt>
                <c:pt idx="41">
                  <c:v>1391</c:v>
                </c:pt>
                <c:pt idx="42">
                  <c:v>1392</c:v>
                </c:pt>
                <c:pt idx="43">
                  <c:v>1393</c:v>
                </c:pt>
                <c:pt idx="44">
                  <c:v>1394</c:v>
                </c:pt>
              </c:numCache>
            </c:numRef>
          </c:cat>
          <c:val>
            <c:numRef>
              <c:f>شرح!$C$6:$C$50</c:f>
              <c:numCache>
                <c:formatCode>General</c:formatCode>
                <c:ptCount val="45"/>
                <c:pt idx="0">
                  <c:v>16295</c:v>
                </c:pt>
                <c:pt idx="1">
                  <c:v>18278</c:v>
                </c:pt>
                <c:pt idx="2">
                  <c:v>18887</c:v>
                </c:pt>
                <c:pt idx="3">
                  <c:v>20469</c:v>
                </c:pt>
                <c:pt idx="4">
                  <c:v>16993</c:v>
                </c:pt>
                <c:pt idx="5">
                  <c:v>18091</c:v>
                </c:pt>
                <c:pt idx="6">
                  <c:v>17348</c:v>
                </c:pt>
                <c:pt idx="7">
                  <c:v>15253</c:v>
                </c:pt>
                <c:pt idx="8">
                  <c:v>21170</c:v>
                </c:pt>
                <c:pt idx="9">
                  <c:v>23987</c:v>
                </c:pt>
                <c:pt idx="10">
                  <c:v>24423</c:v>
                </c:pt>
                <c:pt idx="11">
                  <c:v>31221</c:v>
                </c:pt>
                <c:pt idx="12">
                  <c:v>35867</c:v>
                </c:pt>
                <c:pt idx="13">
                  <c:v>35178</c:v>
                </c:pt>
                <c:pt idx="14">
                  <c:v>38972</c:v>
                </c:pt>
                <c:pt idx="15">
                  <c:v>35211</c:v>
                </c:pt>
                <c:pt idx="16">
                  <c:v>33433</c:v>
                </c:pt>
                <c:pt idx="17">
                  <c:v>33103</c:v>
                </c:pt>
                <c:pt idx="18">
                  <c:v>33943</c:v>
                </c:pt>
                <c:pt idx="19">
                  <c:v>37827</c:v>
                </c:pt>
                <c:pt idx="20">
                  <c:v>39899</c:v>
                </c:pt>
                <c:pt idx="21">
                  <c:v>33983</c:v>
                </c:pt>
                <c:pt idx="22">
                  <c:v>29312</c:v>
                </c:pt>
                <c:pt idx="23">
                  <c:v>32706</c:v>
                </c:pt>
                <c:pt idx="24">
                  <c:v>34738</c:v>
                </c:pt>
                <c:pt idx="25">
                  <c:v>37817</c:v>
                </c:pt>
                <c:pt idx="26">
                  <c:v>41816</c:v>
                </c:pt>
                <c:pt idx="27">
                  <c:v>42391</c:v>
                </c:pt>
                <c:pt idx="28">
                  <c:v>50179</c:v>
                </c:pt>
                <c:pt idx="29">
                  <c:v>53797</c:v>
                </c:pt>
                <c:pt idx="30">
                  <c:v>60500</c:v>
                </c:pt>
                <c:pt idx="31">
                  <c:v>67256</c:v>
                </c:pt>
                <c:pt idx="32">
                  <c:v>72359</c:v>
                </c:pt>
                <c:pt idx="33">
                  <c:v>73882</c:v>
                </c:pt>
                <c:pt idx="34">
                  <c:v>84241</c:v>
                </c:pt>
                <c:pt idx="35">
                  <c:v>94040</c:v>
                </c:pt>
                <c:pt idx="36">
                  <c:v>99852</c:v>
                </c:pt>
                <c:pt idx="37">
                  <c:v>110510</c:v>
                </c:pt>
                <c:pt idx="38">
                  <c:v>125747</c:v>
                </c:pt>
                <c:pt idx="39">
                  <c:v>137200</c:v>
                </c:pt>
                <c:pt idx="40">
                  <c:v>142841</c:v>
                </c:pt>
                <c:pt idx="41">
                  <c:v>150324</c:v>
                </c:pt>
                <c:pt idx="42">
                  <c:v>155369</c:v>
                </c:pt>
                <c:pt idx="43">
                  <c:v>163569</c:v>
                </c:pt>
                <c:pt idx="44">
                  <c:v>163765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12032"/>
        <c:axId val="86325440"/>
      </c:lineChart>
      <c:catAx>
        <c:axId val="14321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fa-IR"/>
          </a:p>
        </c:txPr>
        <c:crossAx val="86325440"/>
        <c:crosses val="autoZero"/>
        <c:auto val="1"/>
        <c:lblAlgn val="ctr"/>
        <c:lblOffset val="100"/>
        <c:tickLblSkip val="1"/>
        <c:noMultiLvlLbl val="0"/>
      </c:catAx>
      <c:valAx>
        <c:axId val="8632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fa-IR"/>
          </a:p>
        </c:txPr>
        <c:crossAx val="14321203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1" i="0" u="none" strike="noStrike" baseline="0">
          <a:solidFill>
            <a:srgbClr val="000000"/>
          </a:solidFill>
          <a:latin typeface="B Nazanin"/>
          <a:ea typeface="B Nazanin"/>
          <a:cs typeface="B Titr" pitchFamily="2" charset="-78"/>
        </a:defRPr>
      </a:pPr>
      <a:endParaRPr lang="fa-I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fa-IR" sz="2400" dirty="0">
                <a:solidFill>
                  <a:schemeClr val="tx1"/>
                </a:solidFill>
              </a:rPr>
              <a:t>طلاق‌هاي ثبت </a:t>
            </a:r>
            <a:r>
              <a:rPr lang="fa-IR" sz="2400" dirty="0"/>
              <a:t>شده طي سال‌هاي 1370 الي 1394</a:t>
            </a:r>
          </a:p>
        </c:rich>
      </c:tx>
      <c:layout>
        <c:manualLayout>
          <c:xMode val="edge"/>
          <c:yMode val="edge"/>
          <c:x val="0.20465865236368716"/>
          <c:y val="3.70370240156157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057922444352765"/>
          <c:y val="0.18877192266963305"/>
          <c:w val="0.85631714785651758"/>
          <c:h val="0.69481625810915537"/>
        </c:manualLayout>
      </c:layout>
      <c:lineChart>
        <c:grouping val="stacked"/>
        <c:varyColors val="0"/>
        <c:ser>
          <c:idx val="1"/>
          <c:order val="0"/>
          <c:marker>
            <c:symbol val="square"/>
            <c:size val="4"/>
          </c:marker>
          <c:dLbls>
            <c:dLbl>
              <c:idx val="24"/>
              <c:layout>
                <c:manualLayout>
                  <c:x val="-5.3445247588265665E-3"/>
                  <c:y val="-7.1440725995283227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شرح!$A$26:$A$50</c:f>
              <c:numCache>
                <c:formatCode>General</c:formatCode>
                <c:ptCount val="25"/>
                <c:pt idx="0">
                  <c:v>1370</c:v>
                </c:pt>
                <c:pt idx="1">
                  <c:v>1371</c:v>
                </c:pt>
                <c:pt idx="2">
                  <c:v>1372</c:v>
                </c:pt>
                <c:pt idx="3">
                  <c:v>1373</c:v>
                </c:pt>
                <c:pt idx="4">
                  <c:v>1374</c:v>
                </c:pt>
                <c:pt idx="5">
                  <c:v>1375</c:v>
                </c:pt>
                <c:pt idx="6">
                  <c:v>1376</c:v>
                </c:pt>
                <c:pt idx="7">
                  <c:v>1377</c:v>
                </c:pt>
                <c:pt idx="8">
                  <c:v>1378</c:v>
                </c:pt>
                <c:pt idx="9">
                  <c:v>1379</c:v>
                </c:pt>
                <c:pt idx="10">
                  <c:v>1380</c:v>
                </c:pt>
                <c:pt idx="11">
                  <c:v>1381</c:v>
                </c:pt>
                <c:pt idx="12">
                  <c:v>1382</c:v>
                </c:pt>
                <c:pt idx="13">
                  <c:v>1383</c:v>
                </c:pt>
                <c:pt idx="14">
                  <c:v>1384</c:v>
                </c:pt>
                <c:pt idx="15">
                  <c:v>1385</c:v>
                </c:pt>
                <c:pt idx="16">
                  <c:v>1386</c:v>
                </c:pt>
                <c:pt idx="17">
                  <c:v>1387</c:v>
                </c:pt>
                <c:pt idx="18">
                  <c:v>1388</c:v>
                </c:pt>
                <c:pt idx="19">
                  <c:v>1389</c:v>
                </c:pt>
                <c:pt idx="20">
                  <c:v>1390</c:v>
                </c:pt>
                <c:pt idx="21">
                  <c:v>1391</c:v>
                </c:pt>
                <c:pt idx="22">
                  <c:v>1392</c:v>
                </c:pt>
                <c:pt idx="23">
                  <c:v>1393</c:v>
                </c:pt>
                <c:pt idx="24">
                  <c:v>1394</c:v>
                </c:pt>
              </c:numCache>
            </c:numRef>
          </c:cat>
          <c:val>
            <c:numRef>
              <c:f>شرح!$C$26:$C$50</c:f>
              <c:numCache>
                <c:formatCode>General</c:formatCode>
                <c:ptCount val="25"/>
                <c:pt idx="0">
                  <c:v>39899</c:v>
                </c:pt>
                <c:pt idx="1">
                  <c:v>33983</c:v>
                </c:pt>
                <c:pt idx="2">
                  <c:v>29312</c:v>
                </c:pt>
                <c:pt idx="3">
                  <c:v>32706</c:v>
                </c:pt>
                <c:pt idx="4">
                  <c:v>34738</c:v>
                </c:pt>
                <c:pt idx="5">
                  <c:v>37817</c:v>
                </c:pt>
                <c:pt idx="6">
                  <c:v>41816</c:v>
                </c:pt>
                <c:pt idx="7">
                  <c:v>42391</c:v>
                </c:pt>
                <c:pt idx="8">
                  <c:v>50179</c:v>
                </c:pt>
                <c:pt idx="9">
                  <c:v>53797</c:v>
                </c:pt>
                <c:pt idx="10">
                  <c:v>60500</c:v>
                </c:pt>
                <c:pt idx="11">
                  <c:v>67256</c:v>
                </c:pt>
                <c:pt idx="12">
                  <c:v>72359</c:v>
                </c:pt>
                <c:pt idx="13">
                  <c:v>73882</c:v>
                </c:pt>
                <c:pt idx="14">
                  <c:v>84241</c:v>
                </c:pt>
                <c:pt idx="15">
                  <c:v>94040</c:v>
                </c:pt>
                <c:pt idx="16">
                  <c:v>99852</c:v>
                </c:pt>
                <c:pt idx="17">
                  <c:v>110510</c:v>
                </c:pt>
                <c:pt idx="18">
                  <c:v>125747</c:v>
                </c:pt>
                <c:pt idx="19">
                  <c:v>137200</c:v>
                </c:pt>
                <c:pt idx="20">
                  <c:v>142841</c:v>
                </c:pt>
                <c:pt idx="21">
                  <c:v>150324</c:v>
                </c:pt>
                <c:pt idx="22">
                  <c:v>155369</c:v>
                </c:pt>
                <c:pt idx="23">
                  <c:v>163569</c:v>
                </c:pt>
                <c:pt idx="24">
                  <c:v>163765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65280"/>
        <c:axId val="142746176"/>
      </c:lineChart>
      <c:catAx>
        <c:axId val="14326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a-IR"/>
          </a:p>
        </c:txPr>
        <c:crossAx val="142746176"/>
        <c:crosses val="autoZero"/>
        <c:auto val="1"/>
        <c:lblAlgn val="ctr"/>
        <c:lblOffset val="100"/>
        <c:tickLblSkip val="1"/>
        <c:noMultiLvlLbl val="0"/>
      </c:catAx>
      <c:valAx>
        <c:axId val="14274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fa-IR"/>
          </a:p>
        </c:txPr>
        <c:crossAx val="14326528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1" i="0" u="none" strike="noStrike" baseline="0">
          <a:solidFill>
            <a:srgbClr val="000000"/>
          </a:solidFill>
          <a:latin typeface="B Nazanin"/>
          <a:ea typeface="B Nazanin"/>
          <a:cs typeface="B Titr" pitchFamily="2" charset="-78"/>
        </a:defRPr>
      </a:pPr>
      <a:endParaRPr lang="fa-I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8080"/>
                </a:solidFill>
                <a:latin typeface="B Jadid"/>
                <a:ea typeface="B Jadid"/>
                <a:cs typeface="B Jadid"/>
              </a:defRPr>
            </a:pPr>
            <a:r>
              <a:rPr lang="fa-IR" sz="2000" dirty="0"/>
              <a:t>روند نرخ طلاق ثبت شده از سال </a:t>
            </a:r>
            <a:r>
              <a:rPr lang="fa-IR" sz="2400" dirty="0"/>
              <a:t>1357 تا1394</a:t>
            </a:r>
            <a:r>
              <a:rPr lang="fa-IR" sz="2000" dirty="0"/>
              <a:t>
و مقايسه آن با سالهاي قبل از انقلاب</a:t>
            </a:r>
          </a:p>
        </c:rich>
      </c:tx>
      <c:layout>
        <c:manualLayout>
          <c:xMode val="edge"/>
          <c:yMode val="edge"/>
          <c:x val="0.19269386734807237"/>
          <c:y val="2.132850217767645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90308370044053E-2"/>
          <c:y val="0.16666699271286756"/>
          <c:w val="0.81938414116720715"/>
          <c:h val="0.72049798697409262"/>
        </c:manualLayout>
      </c:layout>
      <c:lineChart>
        <c:grouping val="standard"/>
        <c:varyColors val="0"/>
        <c:ser>
          <c:idx val="2"/>
          <c:order val="0"/>
          <c:tx>
            <c:strRef>
              <c:f>'روند 30 ساله ولادت (1)'!$L$2</c:f>
              <c:strCache>
                <c:ptCount val="1"/>
                <c:pt idx="0">
                  <c:v>نرخ طلاق ( در هزار نفر)</c:v>
                </c:pt>
              </c:strCache>
            </c:strRef>
          </c:tx>
          <c:spPr>
            <a:ln w="38100">
              <a:solidFill>
                <a:srgbClr val="FF99CC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0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1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2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3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4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5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6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7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8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9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0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1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2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3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4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5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6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7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8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9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0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1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2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3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4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5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6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7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-3.5242290748898675E-2"/>
                  <c:y val="-3.3126293995859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layout>
                <c:manualLayout>
                  <c:x val="1.818240126812945E-3"/>
                  <c:y val="-3.5720362997641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'روند 30 ساله ولادت (1)'!$B$3:$B$48</c:f>
              <c:numCache>
                <c:formatCode>General</c:formatCode>
                <c:ptCount val="46"/>
                <c:pt idx="1">
                  <c:v>1350</c:v>
                </c:pt>
                <c:pt idx="2">
                  <c:v>1351</c:v>
                </c:pt>
                <c:pt idx="3">
                  <c:v>1352</c:v>
                </c:pt>
                <c:pt idx="4">
                  <c:v>1353</c:v>
                </c:pt>
                <c:pt idx="5">
                  <c:v>1354</c:v>
                </c:pt>
                <c:pt idx="6">
                  <c:v>1355</c:v>
                </c:pt>
                <c:pt idx="7">
                  <c:v>1356</c:v>
                </c:pt>
                <c:pt idx="8">
                  <c:v>1357</c:v>
                </c:pt>
                <c:pt idx="9">
                  <c:v>1358</c:v>
                </c:pt>
                <c:pt idx="10">
                  <c:v>1359</c:v>
                </c:pt>
                <c:pt idx="11">
                  <c:v>1360</c:v>
                </c:pt>
                <c:pt idx="12">
                  <c:v>1361</c:v>
                </c:pt>
                <c:pt idx="13">
                  <c:v>1362</c:v>
                </c:pt>
                <c:pt idx="14">
                  <c:v>1363</c:v>
                </c:pt>
                <c:pt idx="15">
                  <c:v>1364</c:v>
                </c:pt>
                <c:pt idx="16">
                  <c:v>1365</c:v>
                </c:pt>
                <c:pt idx="17">
                  <c:v>1366</c:v>
                </c:pt>
                <c:pt idx="18">
                  <c:v>1367</c:v>
                </c:pt>
                <c:pt idx="19">
                  <c:v>1368</c:v>
                </c:pt>
                <c:pt idx="20">
                  <c:v>1369</c:v>
                </c:pt>
                <c:pt idx="21">
                  <c:v>1370</c:v>
                </c:pt>
                <c:pt idx="22">
                  <c:v>1371</c:v>
                </c:pt>
                <c:pt idx="23">
                  <c:v>1372</c:v>
                </c:pt>
                <c:pt idx="24">
                  <c:v>1373</c:v>
                </c:pt>
                <c:pt idx="25">
                  <c:v>1374</c:v>
                </c:pt>
                <c:pt idx="26">
                  <c:v>1375</c:v>
                </c:pt>
                <c:pt idx="27">
                  <c:v>1376</c:v>
                </c:pt>
                <c:pt idx="28">
                  <c:v>1377</c:v>
                </c:pt>
                <c:pt idx="29">
                  <c:v>1378</c:v>
                </c:pt>
                <c:pt idx="30">
                  <c:v>1379</c:v>
                </c:pt>
                <c:pt idx="31">
                  <c:v>1380</c:v>
                </c:pt>
                <c:pt idx="32">
                  <c:v>1381</c:v>
                </c:pt>
                <c:pt idx="33">
                  <c:v>1382</c:v>
                </c:pt>
                <c:pt idx="34">
                  <c:v>1383</c:v>
                </c:pt>
                <c:pt idx="35">
                  <c:v>1384</c:v>
                </c:pt>
                <c:pt idx="36">
                  <c:v>1385</c:v>
                </c:pt>
                <c:pt idx="37">
                  <c:v>1386</c:v>
                </c:pt>
                <c:pt idx="38">
                  <c:v>1387</c:v>
                </c:pt>
                <c:pt idx="39">
                  <c:v>1388</c:v>
                </c:pt>
                <c:pt idx="40">
                  <c:v>1389</c:v>
                </c:pt>
                <c:pt idx="41">
                  <c:v>1390</c:v>
                </c:pt>
                <c:pt idx="42">
                  <c:v>1391</c:v>
                </c:pt>
                <c:pt idx="43">
                  <c:v>1392</c:v>
                </c:pt>
                <c:pt idx="44">
                  <c:v>1393</c:v>
                </c:pt>
                <c:pt idx="45">
                  <c:v>1394</c:v>
                </c:pt>
              </c:numCache>
            </c:numRef>
          </c:cat>
          <c:val>
            <c:numRef>
              <c:f>'روند 30 ساله ولادت (1)'!$L$2:$L$48</c:f>
              <c:numCache>
                <c:formatCode>General</c:formatCode>
                <c:ptCount val="47"/>
                <c:pt idx="0">
                  <c:v>0</c:v>
                </c:pt>
                <c:pt idx="2" formatCode="0.0">
                  <c:v>0.56257357134994856</c:v>
                </c:pt>
                <c:pt idx="3" formatCode="0.0">
                  <c:v>0.61283331127183882</c:v>
                </c:pt>
                <c:pt idx="4" formatCode="0.0">
                  <c:v>0.61498624297773286</c:v>
                </c:pt>
                <c:pt idx="5" formatCode="0">
                  <c:v>0.64727342443188418</c:v>
                </c:pt>
                <c:pt idx="6" formatCode="0.0">
                  <c:v>0.52185510629592102</c:v>
                </c:pt>
                <c:pt idx="7" formatCode="0.0">
                  <c:v>0.53954936190705116</c:v>
                </c:pt>
                <c:pt idx="8" formatCode="0.0">
                  <c:v>0.49862230603699331</c:v>
                </c:pt>
                <c:pt idx="9" formatCode="0.0">
                  <c:v>0.42250440331716993</c:v>
                </c:pt>
                <c:pt idx="10" formatCode="0.0">
                  <c:v>0.56513279065955369</c:v>
                </c:pt>
                <c:pt idx="11" formatCode="0.0">
                  <c:v>0.61710528241359586</c:v>
                </c:pt>
                <c:pt idx="12" formatCode="0.0">
                  <c:v>0.60553049315115171</c:v>
                </c:pt>
                <c:pt idx="13" formatCode="0.0">
                  <c:v>0.7459977158942076</c:v>
                </c:pt>
                <c:pt idx="14" formatCode="0.0">
                  <c:v>0.82592273508905167</c:v>
                </c:pt>
                <c:pt idx="15" formatCode="0.0">
                  <c:v>0.78067305991460001</c:v>
                </c:pt>
                <c:pt idx="16" formatCode="0.0">
                  <c:v>0.83349773072740918</c:v>
                </c:pt>
                <c:pt idx="17" formatCode="0.0">
                  <c:v>0.72574452296411263</c:v>
                </c:pt>
                <c:pt idx="18" formatCode="0.0">
                  <c:v>0.67580082804864205</c:v>
                </c:pt>
                <c:pt idx="19" formatCode="0.0">
                  <c:v>0.65621883100302658</c:v>
                </c:pt>
                <c:pt idx="20" formatCode="0.0">
                  <c:v>0.65988692373349533</c:v>
                </c:pt>
                <c:pt idx="21" formatCode="0.0">
                  <c:v>0.72120571809866763</c:v>
                </c:pt>
                <c:pt idx="22" formatCode="0.0">
                  <c:v>0.74603162233456499</c:v>
                </c:pt>
                <c:pt idx="23" formatCode="0.0">
                  <c:v>0.62315330763385712</c:v>
                </c:pt>
                <c:pt idx="24" formatCode="0.0">
                  <c:v>0.52712862983489295</c:v>
                </c:pt>
                <c:pt idx="25" formatCode="0.0">
                  <c:v>0.57681500393429763</c:v>
                </c:pt>
                <c:pt idx="26" formatCode="0.0">
                  <c:v>0.60083038918064879</c:v>
                </c:pt>
                <c:pt idx="27" formatCode="0.0">
                  <c:v>0.64146374709545828</c:v>
                </c:pt>
                <c:pt idx="28" formatCode="0.0">
                  <c:v>0.69832304866082362</c:v>
                </c:pt>
                <c:pt idx="29" formatCode="0.0">
                  <c:v>0.69697371066749114</c:v>
                </c:pt>
                <c:pt idx="30" formatCode="0.0">
                  <c:v>0.81225722623894325</c:v>
                </c:pt>
                <c:pt idx="31" formatCode="0.0">
                  <c:v>0.85735065797039312</c:v>
                </c:pt>
                <c:pt idx="32" formatCode="0.0">
                  <c:v>0.94925883604627814</c:v>
                </c:pt>
                <c:pt idx="33" formatCode="0.0">
                  <c:v>1.038936858935358</c:v>
                </c:pt>
                <c:pt idx="34" formatCode="0.0">
                  <c:v>1.1004733308510743</c:v>
                </c:pt>
                <c:pt idx="35" formatCode="0.0">
                  <c:v>1.1062529845292115</c:v>
                </c:pt>
                <c:pt idx="36" formatCode="0.0">
                  <c:v>1.2418472264515581</c:v>
                </c:pt>
                <c:pt idx="37" formatCode="0.0">
                  <c:v>1.3339663357447398</c:v>
                </c:pt>
                <c:pt idx="38" formatCode="0.0">
                  <c:v>1.4038084581723071</c:v>
                </c:pt>
                <c:pt idx="39" formatCode="0.0">
                  <c:v>1.5349769592332843</c:v>
                </c:pt>
                <c:pt idx="40" formatCode="0.0">
                  <c:v>1.725538789184901</c:v>
                </c:pt>
                <c:pt idx="41" formatCode="0.0">
                  <c:v>1.8584699041185313</c:v>
                </c:pt>
                <c:pt idx="42" formatCode="0.0">
                  <c:v>1.9007535482292022</c:v>
                </c:pt>
                <c:pt idx="43" formatCode="0.0">
                  <c:v>1.9785012446379069</c:v>
                </c:pt>
                <c:pt idx="44" formatCode="0.0">
                  <c:v>2.0179480732394253</c:v>
                </c:pt>
                <c:pt idx="45" formatCode="0.0">
                  <c:v>2.1</c:v>
                </c:pt>
                <c:pt idx="46" formatCode="0.0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15808"/>
        <c:axId val="142748480"/>
      </c:lineChart>
      <c:catAx>
        <c:axId val="14341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45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B Yagut"/>
                <a:ea typeface="B Yagut"/>
                <a:cs typeface="B Yagut"/>
              </a:defRPr>
            </a:pPr>
            <a:endParaRPr lang="fa-IR"/>
          </a:p>
        </c:txPr>
        <c:crossAx val="142748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748480"/>
        <c:scaling>
          <c:orientation val="minMax"/>
          <c:max val="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B Titr"/>
                <a:ea typeface="B Titr"/>
                <a:cs typeface="B Titr"/>
              </a:defRPr>
            </a:pPr>
            <a:endParaRPr lang="fa-IR"/>
          </a:p>
        </c:txPr>
        <c:crossAx val="143415808"/>
        <c:crosses val="autoZero"/>
        <c:crossBetween val="midCat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FFFFFF"/>
      </a:solidFill>
      <a:prstDash val="solid"/>
    </a:ln>
  </c:spPr>
  <c:txPr>
    <a:bodyPr/>
    <a:lstStyle/>
    <a:p>
      <a:pPr>
        <a:defRPr sz="3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a-I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8080"/>
                </a:solidFill>
                <a:latin typeface="B Jadid"/>
                <a:ea typeface="B Jadid"/>
                <a:cs typeface="B Jadid"/>
              </a:defRPr>
            </a:pPr>
            <a:r>
              <a:rPr lang="fa-IR" sz="2000" dirty="0"/>
              <a:t>روند نرخ طلاق ثبت شده از سال </a:t>
            </a:r>
            <a:r>
              <a:rPr lang="fa-IR" sz="2400" dirty="0"/>
              <a:t>1357 تا1394</a:t>
            </a:r>
            <a:r>
              <a:rPr lang="fa-IR" sz="2000" dirty="0"/>
              <a:t>
و مقايسه آن با سالهاي قبل از انقلاب</a:t>
            </a:r>
          </a:p>
        </c:rich>
      </c:tx>
      <c:layout>
        <c:manualLayout>
          <c:xMode val="edge"/>
          <c:yMode val="edge"/>
          <c:x val="0.19269386734807237"/>
          <c:y val="2.132850217767645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90308370044053E-2"/>
          <c:y val="0.16666699271286756"/>
          <c:w val="0.81938414116720715"/>
          <c:h val="0.72049798697409262"/>
        </c:manualLayout>
      </c:layout>
      <c:lineChart>
        <c:grouping val="standard"/>
        <c:varyColors val="0"/>
        <c:ser>
          <c:idx val="2"/>
          <c:order val="0"/>
          <c:tx>
            <c:strRef>
              <c:f>'روند 30 ساله ولادت (1)'!$L$2</c:f>
              <c:strCache>
                <c:ptCount val="1"/>
                <c:pt idx="0">
                  <c:v>نرخ طلاق ( در هزار نفر)</c:v>
                </c:pt>
              </c:strCache>
            </c:strRef>
          </c:tx>
          <c:spPr>
            <a:ln w="38100">
              <a:solidFill>
                <a:srgbClr val="FF99CC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0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1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2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3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4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5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6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7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8"/>
            <c:bubble3D val="0"/>
            <c:spPr>
              <a:ln w="38100">
                <a:solidFill>
                  <a:srgbClr val="99CC00"/>
                </a:solidFill>
                <a:prstDash val="solid"/>
              </a:ln>
            </c:spPr>
          </c:dPt>
          <c:dPt>
            <c:idx val="19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0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1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2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3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4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5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6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7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8"/>
            <c:bubble3D val="0"/>
            <c:spPr>
              <a:ln w="38100">
                <a:solidFill>
                  <a:srgbClr val="993366"/>
                </a:solidFill>
                <a:prstDash val="solid"/>
              </a:ln>
            </c:spPr>
          </c:dPt>
          <c:dPt>
            <c:idx val="29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0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1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2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3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4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5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6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37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-3.5242290748898675E-2"/>
                  <c:y val="-3.3126293995859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layout>
                <c:manualLayout>
                  <c:x val="1.818240126812945E-3"/>
                  <c:y val="-3.5720362997641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'روند 30 ساله ولادت (1)'!$B$3:$B$48</c:f>
              <c:numCache>
                <c:formatCode>General</c:formatCode>
                <c:ptCount val="46"/>
                <c:pt idx="1">
                  <c:v>1350</c:v>
                </c:pt>
                <c:pt idx="2">
                  <c:v>1351</c:v>
                </c:pt>
                <c:pt idx="3">
                  <c:v>1352</c:v>
                </c:pt>
                <c:pt idx="4">
                  <c:v>1353</c:v>
                </c:pt>
                <c:pt idx="5">
                  <c:v>1354</c:v>
                </c:pt>
                <c:pt idx="6">
                  <c:v>1355</c:v>
                </c:pt>
                <c:pt idx="7">
                  <c:v>1356</c:v>
                </c:pt>
                <c:pt idx="8">
                  <c:v>1357</c:v>
                </c:pt>
                <c:pt idx="9">
                  <c:v>1358</c:v>
                </c:pt>
                <c:pt idx="10">
                  <c:v>1359</c:v>
                </c:pt>
                <c:pt idx="11">
                  <c:v>1360</c:v>
                </c:pt>
                <c:pt idx="12">
                  <c:v>1361</c:v>
                </c:pt>
                <c:pt idx="13">
                  <c:v>1362</c:v>
                </c:pt>
                <c:pt idx="14">
                  <c:v>1363</c:v>
                </c:pt>
                <c:pt idx="15">
                  <c:v>1364</c:v>
                </c:pt>
                <c:pt idx="16">
                  <c:v>1365</c:v>
                </c:pt>
                <c:pt idx="17">
                  <c:v>1366</c:v>
                </c:pt>
                <c:pt idx="18">
                  <c:v>1367</c:v>
                </c:pt>
                <c:pt idx="19">
                  <c:v>1368</c:v>
                </c:pt>
                <c:pt idx="20">
                  <c:v>1369</c:v>
                </c:pt>
                <c:pt idx="21">
                  <c:v>1370</c:v>
                </c:pt>
                <c:pt idx="22">
                  <c:v>1371</c:v>
                </c:pt>
                <c:pt idx="23">
                  <c:v>1372</c:v>
                </c:pt>
                <c:pt idx="24">
                  <c:v>1373</c:v>
                </c:pt>
                <c:pt idx="25">
                  <c:v>1374</c:v>
                </c:pt>
                <c:pt idx="26">
                  <c:v>1375</c:v>
                </c:pt>
                <c:pt idx="27">
                  <c:v>1376</c:v>
                </c:pt>
                <c:pt idx="28">
                  <c:v>1377</c:v>
                </c:pt>
                <c:pt idx="29">
                  <c:v>1378</c:v>
                </c:pt>
                <c:pt idx="30">
                  <c:v>1379</c:v>
                </c:pt>
                <c:pt idx="31">
                  <c:v>1380</c:v>
                </c:pt>
                <c:pt idx="32">
                  <c:v>1381</c:v>
                </c:pt>
                <c:pt idx="33">
                  <c:v>1382</c:v>
                </c:pt>
                <c:pt idx="34">
                  <c:v>1383</c:v>
                </c:pt>
                <c:pt idx="35">
                  <c:v>1384</c:v>
                </c:pt>
                <c:pt idx="36">
                  <c:v>1385</c:v>
                </c:pt>
                <c:pt idx="37">
                  <c:v>1386</c:v>
                </c:pt>
                <c:pt idx="38">
                  <c:v>1387</c:v>
                </c:pt>
                <c:pt idx="39">
                  <c:v>1388</c:v>
                </c:pt>
                <c:pt idx="40">
                  <c:v>1389</c:v>
                </c:pt>
                <c:pt idx="41">
                  <c:v>1390</c:v>
                </c:pt>
                <c:pt idx="42">
                  <c:v>1391</c:v>
                </c:pt>
                <c:pt idx="43">
                  <c:v>1392</c:v>
                </c:pt>
                <c:pt idx="44">
                  <c:v>1393</c:v>
                </c:pt>
                <c:pt idx="45">
                  <c:v>1394</c:v>
                </c:pt>
              </c:numCache>
            </c:numRef>
          </c:cat>
          <c:val>
            <c:numRef>
              <c:f>'روند 30 ساله ولادت (1)'!$L$2:$L$48</c:f>
              <c:numCache>
                <c:formatCode>General</c:formatCode>
                <c:ptCount val="47"/>
                <c:pt idx="0">
                  <c:v>0</c:v>
                </c:pt>
                <c:pt idx="2" formatCode="0.0">
                  <c:v>0.56257357134994856</c:v>
                </c:pt>
                <c:pt idx="3" formatCode="0.0">
                  <c:v>0.61283331127183882</c:v>
                </c:pt>
                <c:pt idx="4" formatCode="0.0">
                  <c:v>0.61498624297773286</c:v>
                </c:pt>
                <c:pt idx="5" formatCode="0">
                  <c:v>0.64727342443188418</c:v>
                </c:pt>
                <c:pt idx="6" formatCode="0.0">
                  <c:v>0.52185510629592102</c:v>
                </c:pt>
                <c:pt idx="7" formatCode="0.0">
                  <c:v>0.53954936190705116</c:v>
                </c:pt>
                <c:pt idx="8" formatCode="0.0">
                  <c:v>0.49862230603699331</c:v>
                </c:pt>
                <c:pt idx="9" formatCode="0.0">
                  <c:v>0.42250440331716993</c:v>
                </c:pt>
                <c:pt idx="10" formatCode="0.0">
                  <c:v>0.56513279065955369</c:v>
                </c:pt>
                <c:pt idx="11" formatCode="0.0">
                  <c:v>0.61710528241359586</c:v>
                </c:pt>
                <c:pt idx="12" formatCode="0.0">
                  <c:v>0.60553049315115171</c:v>
                </c:pt>
                <c:pt idx="13" formatCode="0.0">
                  <c:v>0.7459977158942076</c:v>
                </c:pt>
                <c:pt idx="14" formatCode="0.0">
                  <c:v>0.82592273508905167</c:v>
                </c:pt>
                <c:pt idx="15" formatCode="0.0">
                  <c:v>0.78067305991460001</c:v>
                </c:pt>
                <c:pt idx="16" formatCode="0.0">
                  <c:v>0.83349773072740918</c:v>
                </c:pt>
                <c:pt idx="17" formatCode="0.0">
                  <c:v>0.72574452296411263</c:v>
                </c:pt>
                <c:pt idx="18" formatCode="0.0">
                  <c:v>0.67580082804864205</c:v>
                </c:pt>
                <c:pt idx="19" formatCode="0.0">
                  <c:v>0.65621883100302658</c:v>
                </c:pt>
                <c:pt idx="20" formatCode="0.0">
                  <c:v>0.65988692373349533</c:v>
                </c:pt>
                <c:pt idx="21" formatCode="0.0">
                  <c:v>0.72120571809866763</c:v>
                </c:pt>
                <c:pt idx="22" formatCode="0.0">
                  <c:v>0.74603162233456499</c:v>
                </c:pt>
                <c:pt idx="23" formatCode="0.0">
                  <c:v>0.62315330763385712</c:v>
                </c:pt>
                <c:pt idx="24" formatCode="0.0">
                  <c:v>0.52712862983489295</c:v>
                </c:pt>
                <c:pt idx="25" formatCode="0.0">
                  <c:v>0.57681500393429763</c:v>
                </c:pt>
                <c:pt idx="26" formatCode="0.0">
                  <c:v>0.60083038918064879</c:v>
                </c:pt>
                <c:pt idx="27" formatCode="0.0">
                  <c:v>0.64146374709545828</c:v>
                </c:pt>
                <c:pt idx="28" formatCode="0.0">
                  <c:v>0.69832304866082362</c:v>
                </c:pt>
                <c:pt idx="29" formatCode="0.0">
                  <c:v>0.69697371066749114</c:v>
                </c:pt>
                <c:pt idx="30" formatCode="0.0">
                  <c:v>0.81225722623894325</c:v>
                </c:pt>
                <c:pt idx="31" formatCode="0.0">
                  <c:v>0.85735065797039312</c:v>
                </c:pt>
                <c:pt idx="32" formatCode="0.0">
                  <c:v>0.94925883604627814</c:v>
                </c:pt>
                <c:pt idx="33" formatCode="0.0">
                  <c:v>1.038936858935358</c:v>
                </c:pt>
                <c:pt idx="34" formatCode="0.0">
                  <c:v>1.1004733308510743</c:v>
                </c:pt>
                <c:pt idx="35" formatCode="0.0">
                  <c:v>1.1062529845292115</c:v>
                </c:pt>
                <c:pt idx="36" formatCode="0.0">
                  <c:v>1.2418472264515581</c:v>
                </c:pt>
                <c:pt idx="37" formatCode="0.0">
                  <c:v>1.3339663357447398</c:v>
                </c:pt>
                <c:pt idx="38" formatCode="0.0">
                  <c:v>1.4038084581723071</c:v>
                </c:pt>
                <c:pt idx="39" formatCode="0.0">
                  <c:v>1.5349769592332843</c:v>
                </c:pt>
                <c:pt idx="40" formatCode="0.0">
                  <c:v>1.725538789184901</c:v>
                </c:pt>
                <c:pt idx="41" formatCode="0.0">
                  <c:v>1.8584699041185313</c:v>
                </c:pt>
                <c:pt idx="42" formatCode="0.0">
                  <c:v>1.9007535482292022</c:v>
                </c:pt>
                <c:pt idx="43" formatCode="0.0">
                  <c:v>1.9785012446379069</c:v>
                </c:pt>
                <c:pt idx="44" formatCode="0.0">
                  <c:v>2.0179480732394253</c:v>
                </c:pt>
                <c:pt idx="45" formatCode="0.0">
                  <c:v>2.1</c:v>
                </c:pt>
                <c:pt idx="46" formatCode="0.0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999488"/>
        <c:axId val="142750208"/>
      </c:lineChart>
      <c:catAx>
        <c:axId val="14399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45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B Yagut"/>
                <a:ea typeface="B Yagut"/>
                <a:cs typeface="B Yagut"/>
              </a:defRPr>
            </a:pPr>
            <a:endParaRPr lang="fa-IR"/>
          </a:p>
        </c:txPr>
        <c:crossAx val="142750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750208"/>
        <c:scaling>
          <c:orientation val="minMax"/>
          <c:max val="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B Titr"/>
                <a:ea typeface="B Titr"/>
                <a:cs typeface="B Titr"/>
              </a:defRPr>
            </a:pPr>
            <a:endParaRPr lang="fa-IR"/>
          </a:p>
        </c:txPr>
        <c:crossAx val="143999488"/>
        <c:crosses val="autoZero"/>
        <c:crossBetween val="midCat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FFFFFF"/>
      </a:solidFill>
      <a:prstDash val="solid"/>
    </a:ln>
  </c:spPr>
  <c:txPr>
    <a:bodyPr/>
    <a:lstStyle/>
    <a:p>
      <a:pPr>
        <a:defRPr sz="3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a-I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FF6600"/>
                </a:solidFill>
                <a:latin typeface="B Jadid"/>
                <a:ea typeface="B Jadid"/>
                <a:cs typeface="B Jadid"/>
              </a:defRPr>
            </a:pPr>
            <a:r>
              <a:rPr lang="fa-IR" sz="2000" dirty="0">
                <a:solidFill>
                  <a:srgbClr val="0033CC"/>
                </a:solidFill>
              </a:rPr>
              <a:t>نسبت ازدواج به طلاق از سال1350تا 1394 و مقايسه آن با سالهاي قبل از انقلاب</a:t>
            </a:r>
          </a:p>
        </c:rich>
      </c:tx>
      <c:layout>
        <c:manualLayout>
          <c:xMode val="edge"/>
          <c:yMode val="edge"/>
          <c:x val="0.16972770352249097"/>
          <c:y val="2.506217947109819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774146196459136E-2"/>
          <c:y val="0.17751479289940869"/>
          <c:w val="0.86820172369586479"/>
          <c:h val="0.6213017751479285"/>
        </c:manualLayout>
      </c:layout>
      <c:lineChart>
        <c:grouping val="standard"/>
        <c:varyColors val="0"/>
        <c:ser>
          <c:idx val="0"/>
          <c:order val="0"/>
          <c:tx>
            <c:strRef>
              <c:f>'روند 30 ساله ولادت (1)'!$O$3</c:f>
              <c:strCache>
                <c:ptCount val="1"/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  <c:spPr>
              <a:ln w="38100">
                <a:solidFill>
                  <a:srgbClr val="FF9900"/>
                </a:solidFill>
                <a:prstDash val="solid"/>
              </a:ln>
            </c:spPr>
          </c:dPt>
          <c:dPt>
            <c:idx val="3"/>
            <c:bubble3D val="0"/>
            <c:spPr>
              <a:ln w="38100">
                <a:solidFill>
                  <a:srgbClr val="FF9900"/>
                </a:solidFill>
                <a:prstDash val="solid"/>
              </a:ln>
            </c:spPr>
          </c:dPt>
          <c:dPt>
            <c:idx val="4"/>
            <c:bubble3D val="0"/>
            <c:spPr>
              <a:ln w="38100">
                <a:solidFill>
                  <a:srgbClr val="FF9900"/>
                </a:solidFill>
                <a:prstDash val="solid"/>
              </a:ln>
            </c:spPr>
          </c:dPt>
          <c:dPt>
            <c:idx val="5"/>
            <c:bubble3D val="0"/>
            <c:spPr>
              <a:ln w="38100">
                <a:solidFill>
                  <a:srgbClr val="FF9900"/>
                </a:solidFill>
                <a:prstDash val="solid"/>
              </a:ln>
            </c:spPr>
          </c:dPt>
          <c:dPt>
            <c:idx val="6"/>
            <c:bubble3D val="0"/>
            <c:spPr>
              <a:ln w="38100">
                <a:solidFill>
                  <a:srgbClr val="FF9900"/>
                </a:solidFill>
                <a:prstDash val="solid"/>
              </a:ln>
            </c:spPr>
          </c:dPt>
          <c:dPt>
            <c:idx val="7"/>
            <c:bubble3D val="0"/>
            <c:spPr>
              <a:ln w="38100">
                <a:solidFill>
                  <a:srgbClr val="FF9900"/>
                </a:solidFill>
                <a:prstDash val="solid"/>
              </a:ln>
            </c:spPr>
          </c:dPt>
          <c:dPt>
            <c:idx val="8"/>
            <c:bubble3D val="0"/>
            <c:spPr>
              <a:ln w="38100">
                <a:solidFill>
                  <a:srgbClr val="FF9900"/>
                </a:solidFill>
                <a:prstDash val="solid"/>
              </a:ln>
            </c:spPr>
          </c:dPt>
          <c:dPt>
            <c:idx val="9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10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11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12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13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14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15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16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17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18"/>
            <c:bubble3D val="0"/>
            <c:spPr>
              <a:ln w="38100">
                <a:solidFill>
                  <a:srgbClr val="0000FF"/>
                </a:solidFill>
                <a:prstDash val="solid"/>
              </a:ln>
            </c:spPr>
          </c:dPt>
          <c:dPt>
            <c:idx val="19"/>
            <c:bubble3D val="0"/>
            <c:spPr>
              <a:ln w="38100">
                <a:solidFill>
                  <a:srgbClr val="800080"/>
                </a:solidFill>
                <a:prstDash val="solid"/>
              </a:ln>
            </c:spPr>
          </c:dPt>
          <c:dPt>
            <c:idx val="20"/>
            <c:bubble3D val="0"/>
            <c:spPr>
              <a:ln w="38100">
                <a:solidFill>
                  <a:srgbClr val="800080"/>
                </a:solidFill>
                <a:prstDash val="solid"/>
              </a:ln>
            </c:spPr>
          </c:dPt>
          <c:dPt>
            <c:idx val="21"/>
            <c:bubble3D val="0"/>
            <c:spPr>
              <a:ln w="38100">
                <a:solidFill>
                  <a:srgbClr val="800080"/>
                </a:solidFill>
                <a:prstDash val="solid"/>
              </a:ln>
            </c:spPr>
          </c:dPt>
          <c:dPt>
            <c:idx val="22"/>
            <c:bubble3D val="0"/>
            <c:spPr>
              <a:ln w="38100">
                <a:solidFill>
                  <a:srgbClr val="800080"/>
                </a:solidFill>
                <a:prstDash val="solid"/>
              </a:ln>
            </c:spPr>
          </c:dPt>
          <c:dPt>
            <c:idx val="23"/>
            <c:bubble3D val="0"/>
            <c:spPr>
              <a:ln w="38100">
                <a:solidFill>
                  <a:srgbClr val="800080"/>
                </a:solidFill>
                <a:prstDash val="solid"/>
              </a:ln>
            </c:spPr>
          </c:dPt>
          <c:dPt>
            <c:idx val="24"/>
            <c:bubble3D val="0"/>
            <c:spPr>
              <a:ln w="38100">
                <a:solidFill>
                  <a:srgbClr val="800080"/>
                </a:solidFill>
                <a:prstDash val="solid"/>
              </a:ln>
            </c:spPr>
          </c:dPt>
          <c:dPt>
            <c:idx val="25"/>
            <c:bubble3D val="0"/>
            <c:spPr>
              <a:ln w="38100">
                <a:solidFill>
                  <a:srgbClr val="800080"/>
                </a:solidFill>
                <a:prstDash val="solid"/>
              </a:ln>
            </c:spPr>
          </c:dPt>
          <c:dPt>
            <c:idx val="26"/>
            <c:bubble3D val="0"/>
            <c:spPr>
              <a:ln w="38100">
                <a:solidFill>
                  <a:srgbClr val="800080"/>
                </a:solidFill>
                <a:prstDash val="solid"/>
              </a:ln>
            </c:spPr>
          </c:dPt>
          <c:dPt>
            <c:idx val="27"/>
            <c:bubble3D val="0"/>
            <c:spPr>
              <a:ln w="38100">
                <a:solidFill>
                  <a:srgbClr val="800080"/>
                </a:solidFill>
                <a:prstDash val="solid"/>
              </a:ln>
            </c:spPr>
          </c:dPt>
          <c:dPt>
            <c:idx val="28"/>
            <c:bubble3D val="0"/>
            <c:spPr>
              <a:ln w="38100">
                <a:solidFill>
                  <a:srgbClr val="800080"/>
                </a:solidFill>
                <a:prstDash val="solid"/>
              </a:ln>
            </c:spPr>
          </c:dPt>
          <c:dPt>
            <c:idx val="29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</c:dPt>
          <c:dPt>
            <c:idx val="30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</c:dPt>
          <c:dPt>
            <c:idx val="31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</c:dPt>
          <c:dPt>
            <c:idx val="32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</c:dPt>
          <c:dPt>
            <c:idx val="33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</c:dPt>
          <c:dPt>
            <c:idx val="34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</c:dPt>
          <c:dPt>
            <c:idx val="35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</c:dPt>
          <c:dPt>
            <c:idx val="36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</c:dPt>
          <c:dPt>
            <c:idx val="37"/>
            <c:bubble3D val="0"/>
            <c:spPr>
              <a:ln w="38100">
                <a:solidFill>
                  <a:srgbClr val="FF0000"/>
                </a:solidFill>
                <a:prstDash val="solid"/>
              </a:ln>
            </c:spPr>
          </c:dPt>
          <c:dLbls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'روند 30 ساله ولادت (1)'!$B$4:$B$48</c:f>
              <c:numCache>
                <c:formatCode>General</c:formatCode>
                <c:ptCount val="45"/>
                <c:pt idx="0">
                  <c:v>1350</c:v>
                </c:pt>
                <c:pt idx="1">
                  <c:v>1351</c:v>
                </c:pt>
                <c:pt idx="2">
                  <c:v>1352</c:v>
                </c:pt>
                <c:pt idx="3">
                  <c:v>1353</c:v>
                </c:pt>
                <c:pt idx="4">
                  <c:v>1354</c:v>
                </c:pt>
                <c:pt idx="5">
                  <c:v>1355</c:v>
                </c:pt>
                <c:pt idx="6">
                  <c:v>1356</c:v>
                </c:pt>
                <c:pt idx="7">
                  <c:v>1357</c:v>
                </c:pt>
                <c:pt idx="8">
                  <c:v>1358</c:v>
                </c:pt>
                <c:pt idx="9">
                  <c:v>1359</c:v>
                </c:pt>
                <c:pt idx="10">
                  <c:v>1360</c:v>
                </c:pt>
                <c:pt idx="11">
                  <c:v>1361</c:v>
                </c:pt>
                <c:pt idx="12">
                  <c:v>1362</c:v>
                </c:pt>
                <c:pt idx="13">
                  <c:v>1363</c:v>
                </c:pt>
                <c:pt idx="14">
                  <c:v>1364</c:v>
                </c:pt>
                <c:pt idx="15">
                  <c:v>1365</c:v>
                </c:pt>
                <c:pt idx="16">
                  <c:v>1366</c:v>
                </c:pt>
                <c:pt idx="17">
                  <c:v>1367</c:v>
                </c:pt>
                <c:pt idx="18">
                  <c:v>1368</c:v>
                </c:pt>
                <c:pt idx="19">
                  <c:v>1369</c:v>
                </c:pt>
                <c:pt idx="20">
                  <c:v>1370</c:v>
                </c:pt>
                <c:pt idx="21">
                  <c:v>1371</c:v>
                </c:pt>
                <c:pt idx="22">
                  <c:v>1372</c:v>
                </c:pt>
                <c:pt idx="23">
                  <c:v>1373</c:v>
                </c:pt>
                <c:pt idx="24">
                  <c:v>1374</c:v>
                </c:pt>
                <c:pt idx="25">
                  <c:v>1375</c:v>
                </c:pt>
                <c:pt idx="26">
                  <c:v>1376</c:v>
                </c:pt>
                <c:pt idx="27">
                  <c:v>1377</c:v>
                </c:pt>
                <c:pt idx="28">
                  <c:v>1378</c:v>
                </c:pt>
                <c:pt idx="29">
                  <c:v>1379</c:v>
                </c:pt>
                <c:pt idx="30">
                  <c:v>1380</c:v>
                </c:pt>
                <c:pt idx="31">
                  <c:v>1381</c:v>
                </c:pt>
                <c:pt idx="32">
                  <c:v>1382</c:v>
                </c:pt>
                <c:pt idx="33">
                  <c:v>1383</c:v>
                </c:pt>
                <c:pt idx="34">
                  <c:v>1384</c:v>
                </c:pt>
                <c:pt idx="35">
                  <c:v>1385</c:v>
                </c:pt>
                <c:pt idx="36">
                  <c:v>1386</c:v>
                </c:pt>
                <c:pt idx="37">
                  <c:v>1387</c:v>
                </c:pt>
                <c:pt idx="38">
                  <c:v>1388</c:v>
                </c:pt>
                <c:pt idx="39">
                  <c:v>1389</c:v>
                </c:pt>
                <c:pt idx="40">
                  <c:v>1390</c:v>
                </c:pt>
                <c:pt idx="41">
                  <c:v>1391</c:v>
                </c:pt>
                <c:pt idx="42">
                  <c:v>1392</c:v>
                </c:pt>
                <c:pt idx="43">
                  <c:v>1393</c:v>
                </c:pt>
                <c:pt idx="44">
                  <c:v>1394</c:v>
                </c:pt>
              </c:numCache>
            </c:numRef>
          </c:cat>
          <c:val>
            <c:numRef>
              <c:f>'روند 30 ساله ولادت (1)'!$O$4:$O$48</c:f>
              <c:numCache>
                <c:formatCode>0.0</c:formatCode>
                <c:ptCount val="45"/>
                <c:pt idx="0">
                  <c:v>10.255231666155264</c:v>
                </c:pt>
                <c:pt idx="1">
                  <c:v>9.7816500711237531</c:v>
                </c:pt>
                <c:pt idx="2">
                  <c:v>10.861703817440572</c:v>
                </c:pt>
                <c:pt idx="3">
                  <c:v>10.390199814353421</c:v>
                </c:pt>
                <c:pt idx="4">
                  <c:v>9.0556111339963508</c:v>
                </c:pt>
                <c:pt idx="5">
                  <c:v>9.2836216903432653</c:v>
                </c:pt>
                <c:pt idx="6">
                  <c:v>10.328106986396119</c:v>
                </c:pt>
                <c:pt idx="7">
                  <c:v>12.083590113420321</c:v>
                </c:pt>
                <c:pt idx="8">
                  <c:v>14.296976854038734</c:v>
                </c:pt>
                <c:pt idx="9">
                  <c:v>14.054237712094052</c:v>
                </c:pt>
                <c:pt idx="10">
                  <c:v>12.058264750440152</c:v>
                </c:pt>
                <c:pt idx="11">
                  <c:v>11.336728484033168</c:v>
                </c:pt>
                <c:pt idx="12">
                  <c:v>11.453397273259549</c:v>
                </c:pt>
                <c:pt idx="13">
                  <c:v>10.940815282278697</c:v>
                </c:pt>
                <c:pt idx="14">
                  <c:v>10.476290670224779</c:v>
                </c:pt>
                <c:pt idx="15">
                  <c:v>9.6657862599755866</c:v>
                </c:pt>
                <c:pt idx="16">
                  <c:v>10.368677653815094</c:v>
                </c:pt>
                <c:pt idx="17">
                  <c:v>10.935957466090683</c:v>
                </c:pt>
                <c:pt idx="18">
                  <c:v>13.514067701735263</c:v>
                </c:pt>
                <c:pt idx="19">
                  <c:v>12.027467153091703</c:v>
                </c:pt>
                <c:pt idx="20">
                  <c:v>11.345522444171531</c:v>
                </c:pt>
                <c:pt idx="21">
                  <c:v>12.431421593149516</c:v>
                </c:pt>
                <c:pt idx="22">
                  <c:v>15.812192958515299</c:v>
                </c:pt>
                <c:pt idx="23">
                  <c:v>13.871185715159307</c:v>
                </c:pt>
                <c:pt idx="24">
                  <c:v>13.324169497380392</c:v>
                </c:pt>
                <c:pt idx="25">
                  <c:v>12.673215749530627</c:v>
                </c:pt>
                <c:pt idx="26">
                  <c:v>12.229792423952548</c:v>
                </c:pt>
                <c:pt idx="27">
                  <c:v>12.537802835507536</c:v>
                </c:pt>
                <c:pt idx="28">
                  <c:v>12.186751429881021</c:v>
                </c:pt>
                <c:pt idx="29">
                  <c:v>12.017361562912418</c:v>
                </c:pt>
                <c:pt idx="30">
                  <c:v>10.610578512396694</c:v>
                </c:pt>
                <c:pt idx="31">
                  <c:v>9.6788390626858529</c:v>
                </c:pt>
                <c:pt idx="32">
                  <c:v>9.4118768916098894</c:v>
                </c:pt>
                <c:pt idx="33">
                  <c:v>9.7990850274762504</c:v>
                </c:pt>
                <c:pt idx="34">
                  <c:v>9.3519545114611713</c:v>
                </c:pt>
                <c:pt idx="35">
                  <c:v>8.276257722859663</c:v>
                </c:pt>
                <c:pt idx="36">
                  <c:v>8.4235368345150956</c:v>
                </c:pt>
                <c:pt idx="37">
                  <c:v>7.9774862003438614</c:v>
                </c:pt>
                <c:pt idx="38">
                  <c:v>7.0793577580379674</c:v>
                </c:pt>
                <c:pt idx="39">
                  <c:v>6.4987390670553902</c:v>
                </c:pt>
                <c:pt idx="40">
                  <c:v>6.1242360386723664</c:v>
                </c:pt>
                <c:pt idx="41">
                  <c:v>5.5211942204837507</c:v>
                </c:pt>
                <c:pt idx="42">
                  <c:v>4.9849905708345901</c:v>
                </c:pt>
                <c:pt idx="43">
                  <c:v>4.428247406293373</c:v>
                </c:pt>
                <c:pt idx="44">
                  <c:v>4.1849723689432992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00320"/>
        <c:axId val="142753088"/>
      </c:lineChart>
      <c:catAx>
        <c:axId val="14380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a-IR"/>
          </a:p>
        </c:txPr>
        <c:crossAx val="142753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7530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a-IR"/>
          </a:p>
        </c:txPr>
        <c:crossAx val="143800320"/>
        <c:crosses val="autoZero"/>
        <c:crossBetween val="midCat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FFFFFF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a-I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0.57843</cdr:x>
      <cdr:y>0.24051</cdr:y>
    </cdr:from>
    <cdr:to>
      <cdr:x>0.93684</cdr:x>
      <cdr:y>0.7236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4248473" y="1368172"/>
          <a:ext cx="2632444" cy="274811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a-I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0.25253</cdr:x>
      <cdr:y>0.20253</cdr:y>
    </cdr:from>
    <cdr:to>
      <cdr:x>0.93516</cdr:x>
      <cdr:y>0.6962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1800200" y="1152128"/>
          <a:ext cx="4866360" cy="28083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a-I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0.07946</cdr:x>
      <cdr:y>0.58523</cdr:y>
    </cdr:from>
    <cdr:to>
      <cdr:x>0.27164</cdr:x>
      <cdr:y>0.66493</cdr:y>
    </cdr:to>
    <cdr:sp macro="" textlink="">
      <cdr:nvSpPr>
        <cdr:cNvPr id="552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5064" y="3329136"/>
          <a:ext cx="1439204" cy="453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3657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050" b="1" i="0" u="none" strike="noStrike" baseline="0" dirty="0">
              <a:solidFill>
                <a:srgbClr val="993366"/>
              </a:solidFill>
              <a:cs typeface="B Titr"/>
            </a:rPr>
            <a:t>قبل از پيروزي انقلاب اسلامي</a:t>
          </a:r>
        </a:p>
      </cdr:txBody>
    </cdr:sp>
  </cdr:relSizeAnchor>
  <cdr:relSizeAnchor xmlns:cdr="http://schemas.openxmlformats.org/drawingml/2006/chartDrawing">
    <cdr:from>
      <cdr:x>0.34401</cdr:x>
      <cdr:y>0.57183</cdr:y>
    </cdr:from>
    <cdr:to>
      <cdr:x>0.83693</cdr:x>
      <cdr:y>0.68884</cdr:y>
    </cdr:to>
    <cdr:sp macro="" textlink="">
      <cdr:nvSpPr>
        <cdr:cNvPr id="5529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6264" y="3252936"/>
          <a:ext cx="3691396" cy="665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8229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100" b="1" i="0" u="none" strike="noStrike" baseline="0" dirty="0">
              <a:solidFill>
                <a:srgbClr val="993366"/>
              </a:solidFill>
              <a:cs typeface="B Titr"/>
            </a:rPr>
            <a:t>بعد از پيروزي انقلاب اسلامي</a:t>
          </a:r>
        </a:p>
      </cdr:txBody>
    </cdr:sp>
  </cdr:relSizeAnchor>
  <cdr:relSizeAnchor xmlns:cdr="http://schemas.openxmlformats.org/drawingml/2006/chartDrawing">
    <cdr:from>
      <cdr:x>0.26332</cdr:x>
      <cdr:y>0.17513</cdr:y>
    </cdr:from>
    <cdr:to>
      <cdr:x>0.26332</cdr:x>
      <cdr:y>0.87671</cdr:y>
    </cdr:to>
    <cdr:sp macro="" textlink="">
      <cdr:nvSpPr>
        <cdr:cNvPr id="55300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44365" y="541973"/>
          <a:ext cx="0" cy="215848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0.48313</cdr:x>
      <cdr:y>0.17513</cdr:y>
    </cdr:from>
    <cdr:to>
      <cdr:x>0.48313</cdr:x>
      <cdr:y>0.87671</cdr:y>
    </cdr:to>
    <cdr:sp macro="" textlink="">
      <cdr:nvSpPr>
        <cdr:cNvPr id="55301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096996" y="541973"/>
          <a:ext cx="0" cy="215848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0.70392</cdr:x>
      <cdr:y>0.17513</cdr:y>
    </cdr:from>
    <cdr:to>
      <cdr:x>0.70392</cdr:x>
      <cdr:y>0.87671</cdr:y>
    </cdr:to>
    <cdr:sp macro="" textlink="">
      <cdr:nvSpPr>
        <cdr:cNvPr id="55304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053866" y="541973"/>
          <a:ext cx="0" cy="215848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0.32366</cdr:x>
      <cdr:y>0.23695</cdr:y>
    </cdr:from>
    <cdr:to>
      <cdr:x>0.44861</cdr:x>
      <cdr:y>0.31011</cdr:y>
    </cdr:to>
    <cdr:sp macro="" textlink="">
      <cdr:nvSpPr>
        <cdr:cNvPr id="55306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3864" y="1347936"/>
          <a:ext cx="935729" cy="4161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50292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400" b="0" i="0" u="none" strike="noStrike" baseline="0" dirty="0">
              <a:solidFill>
                <a:srgbClr val="0033CC"/>
              </a:solidFill>
              <a:cs typeface="B Titr"/>
            </a:rPr>
            <a:t>دهه اول</a:t>
          </a:r>
        </a:p>
      </cdr:txBody>
    </cdr:sp>
  </cdr:relSizeAnchor>
  <cdr:relSizeAnchor xmlns:cdr="http://schemas.openxmlformats.org/drawingml/2006/chartDrawing">
    <cdr:from>
      <cdr:x>0.52717</cdr:x>
      <cdr:y>0.23695</cdr:y>
    </cdr:from>
    <cdr:to>
      <cdr:x>0.65138</cdr:x>
      <cdr:y>0.30308</cdr:y>
    </cdr:to>
    <cdr:sp macro="" textlink="">
      <cdr:nvSpPr>
        <cdr:cNvPr id="5530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47864" y="1347936"/>
          <a:ext cx="930188" cy="376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50292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600" b="0" i="0" u="none" strike="noStrike" baseline="0" dirty="0">
              <a:solidFill>
                <a:srgbClr val="0033CC"/>
              </a:solidFill>
              <a:cs typeface="B Titr"/>
            </a:rPr>
            <a:t>دهه دوم</a:t>
          </a:r>
        </a:p>
      </cdr:txBody>
    </cdr:sp>
  </cdr:relSizeAnchor>
  <cdr:relSizeAnchor xmlns:cdr="http://schemas.openxmlformats.org/drawingml/2006/chartDrawing">
    <cdr:from>
      <cdr:x>0.77137</cdr:x>
      <cdr:y>0.23695</cdr:y>
    </cdr:from>
    <cdr:to>
      <cdr:x>0.86795</cdr:x>
      <cdr:y>0.3152</cdr:y>
    </cdr:to>
    <cdr:sp macro="" textlink="">
      <cdr:nvSpPr>
        <cdr:cNvPr id="5530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76664" y="1347936"/>
          <a:ext cx="723271" cy="445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50292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600" b="0" i="0" u="none" strike="noStrike" baseline="0" dirty="0">
              <a:solidFill>
                <a:srgbClr val="0033CC"/>
              </a:solidFill>
              <a:cs typeface="B Titr"/>
            </a:rPr>
            <a:t>دهه سوم</a:t>
          </a:r>
        </a:p>
      </cdr:txBody>
    </cdr:sp>
  </cdr:relSizeAnchor>
  <cdr:relSizeAnchor xmlns:cdr="http://schemas.openxmlformats.org/drawingml/2006/chartDrawing">
    <cdr:from>
      <cdr:x>0.86295</cdr:x>
      <cdr:y>0.59862</cdr:y>
    </cdr:from>
    <cdr:to>
      <cdr:x>1</cdr:x>
      <cdr:y>0.74632</cdr:y>
    </cdr:to>
    <cdr:sp macro="" textlink="">
      <cdr:nvSpPr>
        <cdr:cNvPr id="55309" name="AutoShape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462464" y="3405336"/>
          <a:ext cx="1026368" cy="840211"/>
        </a:xfrm>
        <a:prstGeom xmlns:a="http://schemas.openxmlformats.org/drawingml/2006/main" prst="leftArrow">
          <a:avLst>
            <a:gd name="adj1" fmla="val 51111"/>
            <a:gd name="adj2" fmla="val 37896"/>
          </a:avLst>
        </a:prstGeom>
        <a:solidFill xmlns:a="http://schemas.openxmlformats.org/drawingml/2006/main">
          <a:srgbClr val="FFCC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36576" rIns="27432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fa-IR" sz="1400" b="0" i="0" u="none" strike="noStrike" baseline="0" dirty="0">
              <a:solidFill>
                <a:srgbClr val="C00000"/>
              </a:solidFill>
              <a:cs typeface="B Titr"/>
            </a:rPr>
            <a:t>نرخ   طلاق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0.07946</cdr:x>
      <cdr:y>0.58523</cdr:y>
    </cdr:from>
    <cdr:to>
      <cdr:x>0.27164</cdr:x>
      <cdr:y>0.66493</cdr:y>
    </cdr:to>
    <cdr:sp macro="" textlink="">
      <cdr:nvSpPr>
        <cdr:cNvPr id="552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5064" y="3329136"/>
          <a:ext cx="1439204" cy="453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3657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050" b="1" i="0" u="none" strike="noStrike" baseline="0" dirty="0">
              <a:solidFill>
                <a:srgbClr val="993366"/>
              </a:solidFill>
              <a:cs typeface="B Titr"/>
            </a:rPr>
            <a:t>قبل از پيروزي انقلاب اسلامي</a:t>
          </a:r>
        </a:p>
      </cdr:txBody>
    </cdr:sp>
  </cdr:relSizeAnchor>
  <cdr:relSizeAnchor xmlns:cdr="http://schemas.openxmlformats.org/drawingml/2006/chartDrawing">
    <cdr:from>
      <cdr:x>0.34401</cdr:x>
      <cdr:y>0.57183</cdr:y>
    </cdr:from>
    <cdr:to>
      <cdr:x>0.83693</cdr:x>
      <cdr:y>0.68884</cdr:y>
    </cdr:to>
    <cdr:sp macro="" textlink="">
      <cdr:nvSpPr>
        <cdr:cNvPr id="5529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6264" y="3252936"/>
          <a:ext cx="3691396" cy="665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8229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100" b="1" i="0" u="none" strike="noStrike" baseline="0" dirty="0">
              <a:solidFill>
                <a:srgbClr val="993366"/>
              </a:solidFill>
              <a:cs typeface="B Titr"/>
            </a:rPr>
            <a:t>بعد از پيروزي انقلاب اسلامي</a:t>
          </a:r>
        </a:p>
      </cdr:txBody>
    </cdr:sp>
  </cdr:relSizeAnchor>
  <cdr:relSizeAnchor xmlns:cdr="http://schemas.openxmlformats.org/drawingml/2006/chartDrawing">
    <cdr:from>
      <cdr:x>0.26332</cdr:x>
      <cdr:y>0.17513</cdr:y>
    </cdr:from>
    <cdr:to>
      <cdr:x>0.26332</cdr:x>
      <cdr:y>0.87671</cdr:y>
    </cdr:to>
    <cdr:sp macro="" textlink="">
      <cdr:nvSpPr>
        <cdr:cNvPr id="55300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44365" y="541973"/>
          <a:ext cx="0" cy="215848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0.48313</cdr:x>
      <cdr:y>0.17513</cdr:y>
    </cdr:from>
    <cdr:to>
      <cdr:x>0.48313</cdr:x>
      <cdr:y>0.87671</cdr:y>
    </cdr:to>
    <cdr:sp macro="" textlink="">
      <cdr:nvSpPr>
        <cdr:cNvPr id="55301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096996" y="541973"/>
          <a:ext cx="0" cy="215848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0.70392</cdr:x>
      <cdr:y>0.17513</cdr:y>
    </cdr:from>
    <cdr:to>
      <cdr:x>0.70392</cdr:x>
      <cdr:y>0.87671</cdr:y>
    </cdr:to>
    <cdr:sp macro="" textlink="">
      <cdr:nvSpPr>
        <cdr:cNvPr id="55304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053866" y="541973"/>
          <a:ext cx="0" cy="215848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0.32366</cdr:x>
      <cdr:y>0.23695</cdr:y>
    </cdr:from>
    <cdr:to>
      <cdr:x>0.44861</cdr:x>
      <cdr:y>0.31011</cdr:y>
    </cdr:to>
    <cdr:sp macro="" textlink="">
      <cdr:nvSpPr>
        <cdr:cNvPr id="55306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3864" y="1347936"/>
          <a:ext cx="935729" cy="4161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50292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400" b="0" i="0" u="none" strike="noStrike" baseline="0" dirty="0">
              <a:solidFill>
                <a:srgbClr val="0033CC"/>
              </a:solidFill>
              <a:cs typeface="B Titr"/>
            </a:rPr>
            <a:t>دهه اول</a:t>
          </a:r>
        </a:p>
      </cdr:txBody>
    </cdr:sp>
  </cdr:relSizeAnchor>
  <cdr:relSizeAnchor xmlns:cdr="http://schemas.openxmlformats.org/drawingml/2006/chartDrawing">
    <cdr:from>
      <cdr:x>0.52717</cdr:x>
      <cdr:y>0.23695</cdr:y>
    </cdr:from>
    <cdr:to>
      <cdr:x>0.65138</cdr:x>
      <cdr:y>0.30308</cdr:y>
    </cdr:to>
    <cdr:sp macro="" textlink="">
      <cdr:nvSpPr>
        <cdr:cNvPr id="5530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47864" y="1347936"/>
          <a:ext cx="930188" cy="376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50292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600" b="0" i="0" u="none" strike="noStrike" baseline="0" dirty="0">
              <a:solidFill>
                <a:srgbClr val="0033CC"/>
              </a:solidFill>
              <a:cs typeface="B Titr"/>
            </a:rPr>
            <a:t>دهه دوم</a:t>
          </a:r>
        </a:p>
      </cdr:txBody>
    </cdr:sp>
  </cdr:relSizeAnchor>
  <cdr:relSizeAnchor xmlns:cdr="http://schemas.openxmlformats.org/drawingml/2006/chartDrawing">
    <cdr:from>
      <cdr:x>0.77137</cdr:x>
      <cdr:y>0.23695</cdr:y>
    </cdr:from>
    <cdr:to>
      <cdr:x>0.86795</cdr:x>
      <cdr:y>0.3152</cdr:y>
    </cdr:to>
    <cdr:sp macro="" textlink="">
      <cdr:nvSpPr>
        <cdr:cNvPr id="5530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76664" y="1347936"/>
          <a:ext cx="723271" cy="445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50292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600" b="0" i="0" u="none" strike="noStrike" baseline="0" dirty="0">
              <a:solidFill>
                <a:srgbClr val="0033CC"/>
              </a:solidFill>
              <a:cs typeface="B Titr"/>
            </a:rPr>
            <a:t>دهه سوم</a:t>
          </a:r>
        </a:p>
      </cdr:txBody>
    </cdr:sp>
  </cdr:relSizeAnchor>
  <cdr:relSizeAnchor xmlns:cdr="http://schemas.openxmlformats.org/drawingml/2006/chartDrawing">
    <cdr:from>
      <cdr:x>0.86295</cdr:x>
      <cdr:y>0.59862</cdr:y>
    </cdr:from>
    <cdr:to>
      <cdr:x>1</cdr:x>
      <cdr:y>0.74632</cdr:y>
    </cdr:to>
    <cdr:sp macro="" textlink="">
      <cdr:nvSpPr>
        <cdr:cNvPr id="55309" name="AutoShape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462464" y="3405336"/>
          <a:ext cx="1026368" cy="840211"/>
        </a:xfrm>
        <a:prstGeom xmlns:a="http://schemas.openxmlformats.org/drawingml/2006/main" prst="leftArrow">
          <a:avLst>
            <a:gd name="adj1" fmla="val 51111"/>
            <a:gd name="adj2" fmla="val 37896"/>
          </a:avLst>
        </a:prstGeom>
        <a:solidFill xmlns:a="http://schemas.openxmlformats.org/drawingml/2006/main">
          <a:srgbClr val="FFCC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36576" rIns="27432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fa-IR" sz="1400" b="0" i="0" u="none" strike="noStrike" baseline="0" dirty="0">
              <a:solidFill>
                <a:srgbClr val="C00000"/>
              </a:solidFill>
              <a:cs typeface="B Titr"/>
            </a:rPr>
            <a:t>نرخ   طلاق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0.26224</cdr:x>
      <cdr:y>0.16803</cdr:y>
    </cdr:from>
    <cdr:to>
      <cdr:x>0.26322</cdr:x>
      <cdr:y>0.78745</cdr:y>
    </cdr:to>
    <cdr:sp macro="" textlink="">
      <cdr:nvSpPr>
        <cdr:cNvPr id="376833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907232" y="750168"/>
          <a:ext cx="7128" cy="276539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0.5049</cdr:x>
      <cdr:y>0.1858</cdr:y>
    </cdr:from>
    <cdr:to>
      <cdr:x>0.50661</cdr:x>
      <cdr:y>0.79649</cdr:y>
    </cdr:to>
    <cdr:sp macro="" textlink="">
      <cdr:nvSpPr>
        <cdr:cNvPr id="376834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2306749" y="603119"/>
          <a:ext cx="7817" cy="19718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0.74037</cdr:x>
      <cdr:y>0.17707</cdr:y>
    </cdr:from>
    <cdr:to>
      <cdr:x>0.74135</cdr:x>
      <cdr:y>0.79649</cdr:y>
    </cdr:to>
    <cdr:sp macro="" textlink="">
      <cdr:nvSpPr>
        <cdr:cNvPr id="376835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3381116" y="574916"/>
          <a:ext cx="4467" cy="200009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0.38413</cdr:x>
      <cdr:y>0.57766</cdr:y>
    </cdr:from>
    <cdr:to>
      <cdr:x>1</cdr:x>
      <cdr:y>0.71692</cdr:y>
    </cdr:to>
    <cdr:sp macro="" textlink="">
      <cdr:nvSpPr>
        <cdr:cNvPr id="37683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3704" y="2578968"/>
          <a:ext cx="4479104" cy="6217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91440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200" b="0" i="0" u="none" strike="noStrike" baseline="0" dirty="0">
              <a:solidFill>
                <a:srgbClr val="FF0000"/>
              </a:solidFill>
              <a:cs typeface="B Titr"/>
            </a:rPr>
            <a:t>بعد از پيروزي انقلاب اسلامي</a:t>
          </a:r>
        </a:p>
      </cdr:txBody>
    </cdr:sp>
  </cdr:relSizeAnchor>
  <cdr:relSizeAnchor xmlns:cdr="http://schemas.openxmlformats.org/drawingml/2006/chartDrawing">
    <cdr:from>
      <cdr:x>0.09244</cdr:x>
      <cdr:y>0.32749</cdr:y>
    </cdr:from>
    <cdr:to>
      <cdr:x>0.2726</cdr:x>
      <cdr:y>0.40926</cdr:y>
    </cdr:to>
    <cdr:sp macro="" textlink="">
      <cdr:nvSpPr>
        <cdr:cNvPr id="37683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4930" y="1060643"/>
          <a:ext cx="821969" cy="2640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36576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900" b="0" i="0" u="none" strike="noStrike" baseline="0" dirty="0">
              <a:solidFill>
                <a:srgbClr val="FF0000"/>
              </a:solidFill>
              <a:cs typeface="B Titr"/>
            </a:rPr>
            <a:t>قبل از پيروزي انقلاب اسلامي</a:t>
          </a:r>
        </a:p>
      </cdr:txBody>
    </cdr:sp>
  </cdr:relSizeAnchor>
  <cdr:relSizeAnchor xmlns:cdr="http://schemas.openxmlformats.org/drawingml/2006/chartDrawing">
    <cdr:from>
      <cdr:x>0.33558</cdr:x>
      <cdr:y>0.28751</cdr:y>
    </cdr:from>
    <cdr:to>
      <cdr:x>0.48196</cdr:x>
      <cdr:y>0.36807</cdr:y>
    </cdr:to>
    <cdr:sp macro="" textlink="">
      <cdr:nvSpPr>
        <cdr:cNvPr id="37683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40632" y="1283568"/>
          <a:ext cx="1064593" cy="3596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54864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200" b="0" i="0" u="none" strike="noStrike" baseline="0" dirty="0">
              <a:solidFill>
                <a:srgbClr val="0000FF"/>
              </a:solidFill>
              <a:cs typeface="B Titr"/>
            </a:rPr>
            <a:t>دهه اول</a:t>
          </a:r>
        </a:p>
      </cdr:txBody>
    </cdr:sp>
  </cdr:relSizeAnchor>
  <cdr:relSizeAnchor xmlns:cdr="http://schemas.openxmlformats.org/drawingml/2006/chartDrawing">
    <cdr:from>
      <cdr:x>0.59752</cdr:x>
      <cdr:y>0.28751</cdr:y>
    </cdr:from>
    <cdr:to>
      <cdr:x>0.73508</cdr:x>
      <cdr:y>0.3586</cdr:y>
    </cdr:to>
    <cdr:sp macro="" textlink="">
      <cdr:nvSpPr>
        <cdr:cNvPr id="37683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5632" y="1283568"/>
          <a:ext cx="1000448" cy="3173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54864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200" b="0" i="0" u="none" strike="noStrike" baseline="0" dirty="0">
              <a:solidFill>
                <a:srgbClr val="FF0000"/>
              </a:solidFill>
              <a:cs typeface="B Titr"/>
            </a:rPr>
            <a:t>دهه دوم</a:t>
          </a:r>
        </a:p>
      </cdr:txBody>
    </cdr:sp>
  </cdr:relSizeAnchor>
  <cdr:relSizeAnchor xmlns:cdr="http://schemas.openxmlformats.org/drawingml/2006/chartDrawing">
    <cdr:from>
      <cdr:x>0.80707</cdr:x>
      <cdr:y>0.28751</cdr:y>
    </cdr:from>
    <cdr:to>
      <cdr:x>0.93827</cdr:x>
      <cdr:y>0.38213</cdr:y>
    </cdr:to>
    <cdr:sp macro="" textlink="">
      <cdr:nvSpPr>
        <cdr:cNvPr id="37684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69632" y="1283568"/>
          <a:ext cx="954192" cy="4224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54864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fa-IR" sz="1200" b="0" i="0" u="none" strike="noStrike" baseline="0" dirty="0">
              <a:solidFill>
                <a:srgbClr val="FF0000"/>
              </a:solidFill>
              <a:cs typeface="B Titr"/>
            </a:rPr>
            <a:t>دهه سوم</a:t>
          </a:r>
        </a:p>
      </cdr:txBody>
    </cdr:sp>
  </cdr:relSizeAnchor>
  <cdr:relSizeAnchor xmlns:cdr="http://schemas.openxmlformats.org/drawingml/2006/chartDrawing">
    <cdr:from>
      <cdr:x>0.10891</cdr:x>
      <cdr:y>0.90323</cdr:y>
    </cdr:from>
    <cdr:to>
      <cdr:x>0.87129</cdr:x>
      <cdr:y>1</cdr:y>
    </cdr:to>
    <cdr:sp macro="" textlink="">
      <cdr:nvSpPr>
        <cdr:cNvPr id="376841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2088" y="4032448"/>
          <a:ext cx="5544616" cy="432048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28575">
          <a:solidFill>
            <a:srgbClr val="339966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54864" rIns="27432" bIns="54864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fa-IR" sz="1050" b="0" i="0" u="none" strike="noStrike" baseline="0" dirty="0">
              <a:solidFill>
                <a:srgbClr val="0000FF"/>
              </a:solidFill>
              <a:cs typeface="B Titr"/>
            </a:rPr>
            <a:t>تعداد ازدواج هاي ثبت شده  در برابر هر يك طلاق ثبت شده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0.53338</cdr:x>
      <cdr:y>0.24499</cdr:y>
    </cdr:from>
    <cdr:to>
      <cdr:x>0.80889</cdr:x>
      <cdr:y>0.4014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389530" y="1108834"/>
          <a:ext cx="2267272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s-ES"/>
          </a:defPPr>
          <a:lvl1pPr algn="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r" defTabSz="914400" rtl="1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r" defTabSz="914400" rtl="1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r" defTabSz="914400" rtl="1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r" defTabSz="914400" rtl="1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fa-IR" sz="2000" b="1" dirty="0" smtClean="0">
              <a:cs typeface="B Nazanin" panose="00000400000000000000" pitchFamily="2" charset="-78"/>
            </a:rPr>
            <a:t>جمعیت ساکن در نقاط روستایی</a:t>
          </a:r>
          <a:endParaRPr lang="fa-IR" sz="2000" b="1" dirty="0">
            <a:cs typeface="B Nazanin" panose="00000400000000000000" pitchFamily="2" charset="-78"/>
          </a:endParaRPr>
        </a:p>
      </cdr:txBody>
    </cdr:sp>
  </cdr:relSizeAnchor>
  <cdr:relSizeAnchor xmlns:cdr="http://schemas.openxmlformats.org/drawingml/2006/chartDrawing">
    <cdr:from>
      <cdr:x>0.50965</cdr:x>
      <cdr:y>0.87505</cdr:y>
    </cdr:from>
    <cdr:to>
      <cdr:x>1</cdr:x>
      <cdr:y>1</cdr:y>
    </cdr:to>
    <cdr:sp macro="" textlink="">
      <cdr:nvSpPr>
        <cdr:cNvPr id="3" name="Line Callout 2 2"/>
        <cdr:cNvSpPr/>
      </cdr:nvSpPr>
      <cdr:spPr>
        <a:xfrm xmlns:a="http://schemas.openxmlformats.org/drawingml/2006/main">
          <a:off x="4194175" y="3960440"/>
          <a:ext cx="4035425" cy="565523"/>
        </a:xfrm>
        <a:prstGeom xmlns:a="http://schemas.openxmlformats.org/drawingml/2006/main" prst="borderCallout2">
          <a:avLst>
            <a:gd name="adj1" fmla="val 41929"/>
            <a:gd name="adj2" fmla="val -1009"/>
            <a:gd name="adj3" fmla="val 18750"/>
            <a:gd name="adj4" fmla="val -16667"/>
            <a:gd name="adj5" fmla="val 30167"/>
            <a:gd name="adj6" fmla="val -37945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1" anchor="ctr"/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/>
          </a:pPr>
          <a:r>
            <a:rPr lang="fa-IR" sz="1400" b="1" dirty="0">
              <a:solidFill>
                <a:schemeClr val="tx1"/>
              </a:solidFill>
              <a:cs typeface="B Mitra" pitchFamily="2" charset="-78"/>
            </a:rPr>
            <a:t>میزان شهرنشینی کشور </a:t>
          </a:r>
          <a:r>
            <a:rPr lang="fa-IR" sz="1400" b="1" dirty="0" smtClean="0">
              <a:solidFill>
                <a:schemeClr val="tx1"/>
              </a:solidFill>
              <a:cs typeface="B Mitra" pitchFamily="2" charset="-78"/>
            </a:rPr>
            <a:t>74%است این عدد درسال 1390،  71.4% بوده </a:t>
          </a:r>
          <a:r>
            <a:rPr lang="fa-IR" sz="1400" b="1" dirty="0">
              <a:solidFill>
                <a:schemeClr val="tx1"/>
              </a:solidFill>
              <a:cs typeface="B Mitra" pitchFamily="2" charset="-78"/>
            </a:rPr>
            <a:t>است</a:t>
          </a:r>
          <a:r>
            <a:rPr lang="fa-IR" dirty="0">
              <a:solidFill>
                <a:schemeClr val="tx1"/>
              </a:solidFill>
              <a:cs typeface="B Mitra" pitchFamily="2" charset="-78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819F2-F87E-4C8C-AD77-9A5B146504B0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B0C0C-1794-4643-9CEF-B52D78011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7115B4D-F9DF-48F0-BFED-2B23840520F7}" type="datetimeFigureOut">
              <a:rPr lang="fa-IR" smtClean="0"/>
              <a:pPr/>
              <a:t>1439/04/11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883868-B257-44DB-A4A5-95CB8287FA2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892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DCB9-A666-4427-A9DD-DA7F493262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A3A42-8524-46F5-9D21-7E872E3C876C}" type="slidenum">
              <a:rPr lang="en-US" smtClean="0">
                <a:cs typeface="B Nazanin" pitchFamily="2" charset="-7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cs typeface="B Nazanin" pitchFamily="2" charset="-7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891E7-0220-44B2-9D12-95738C8A7F0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891E7-0220-44B2-9D12-95738C8A7F0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5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3868-B257-44DB-A4A5-95CB8287FA28}" type="slidenum">
              <a:rPr lang="fa-IR" smtClean="0"/>
              <a:pPr/>
              <a:t>57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559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EF40-0A30-4362-AFA1-F10238B48CC0}" type="datetimeFigureOut">
              <a:rPr lang="fa-IR" smtClean="0"/>
              <a:pPr/>
              <a:t>1439/04/11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606-2A86-480C-B308-084DCADA96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4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EF40-0A30-4362-AFA1-F10238B48CC0}" type="datetimeFigureOut">
              <a:rPr lang="fa-IR" smtClean="0"/>
              <a:pPr/>
              <a:t>1439/04/11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606-2A86-480C-B308-084DCADA96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885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EF40-0A30-4362-AFA1-F10238B48CC0}" type="datetimeFigureOut">
              <a:rPr lang="fa-IR" smtClean="0"/>
              <a:pPr/>
              <a:t>1439/04/11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606-2A86-480C-B308-084DCADA96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15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EF40-0A30-4362-AFA1-F10238B48CC0}" type="datetimeFigureOut">
              <a:rPr lang="fa-IR" smtClean="0"/>
              <a:pPr/>
              <a:t>1439/04/11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606-2A86-480C-B308-084DCADA96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512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EF40-0A30-4362-AFA1-F10238B48CC0}" type="datetimeFigureOut">
              <a:rPr lang="fa-IR" smtClean="0"/>
              <a:pPr/>
              <a:t>1439/04/11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606-2A86-480C-B308-084DCADA96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265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EF40-0A30-4362-AFA1-F10238B48CC0}" type="datetimeFigureOut">
              <a:rPr lang="fa-IR" smtClean="0"/>
              <a:pPr/>
              <a:t>1439/04/11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606-2A86-480C-B308-084DCADA96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522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EF40-0A30-4362-AFA1-F10238B48CC0}" type="datetimeFigureOut">
              <a:rPr lang="fa-IR" smtClean="0"/>
              <a:pPr/>
              <a:t>1439/04/11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606-2A86-480C-B308-084DCADA96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374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EF40-0A30-4362-AFA1-F10238B48CC0}" type="datetimeFigureOut">
              <a:rPr lang="fa-IR" smtClean="0"/>
              <a:pPr/>
              <a:t>1439/04/11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606-2A86-480C-B308-084DCADA96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427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EF40-0A30-4362-AFA1-F10238B48CC0}" type="datetimeFigureOut">
              <a:rPr lang="fa-IR" smtClean="0"/>
              <a:pPr/>
              <a:t>1439/04/11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606-2A86-480C-B308-084DCADA96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596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EF40-0A30-4362-AFA1-F10238B48CC0}" type="datetimeFigureOut">
              <a:rPr lang="fa-IR" smtClean="0"/>
              <a:pPr/>
              <a:t>1439/04/11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606-2A86-480C-B308-084DCADA96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504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EF40-0A30-4362-AFA1-F10238B48CC0}" type="datetimeFigureOut">
              <a:rPr lang="fa-IR" smtClean="0"/>
              <a:pPr/>
              <a:t>1439/04/11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2606-2A86-480C-B308-084DCADA96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31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1EF40-0A30-4362-AFA1-F10238B48CC0}" type="datetimeFigureOut">
              <a:rPr lang="fa-IR" smtClean="0"/>
              <a:pPr/>
              <a:t>1439/04/11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2606-2A86-480C-B308-084DCADA966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467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 the name of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532" y="381000"/>
            <a:ext cx="6487930" cy="4572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28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تله جمعیتی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باروری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پایین </a:t>
            </a:r>
            <a:r>
              <a:rPr lang="fa-IR" sz="2800" dirty="0" smtClean="0">
                <a:cs typeface="+mn-cs"/>
              </a:rPr>
              <a:t>(</a:t>
            </a:r>
            <a:r>
              <a:rPr lang="en-US" sz="2200" dirty="0">
                <a:latin typeface=".VnArialH"/>
              </a:rPr>
              <a:t>Low Fertility Trap</a:t>
            </a:r>
            <a:r>
              <a:rPr lang="fa-IR" sz="2200" dirty="0" smtClean="0">
                <a:latin typeface=".VnArialH"/>
                <a:cs typeface="+mn-cs"/>
              </a:rPr>
              <a:t> </a:t>
            </a:r>
            <a:r>
              <a:rPr lang="fa-IR" sz="2800" dirty="0" smtClean="0">
                <a:cs typeface="+mn-cs"/>
              </a:rPr>
              <a:t>)</a:t>
            </a:r>
            <a:endParaRPr lang="en-US" sz="28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>
                <a:solidFill>
                  <a:srgbClr val="0033CC"/>
                </a:solidFill>
                <a:latin typeface="Berlin Sans FB" pitchFamily="34" charset="0"/>
                <a:cs typeface="B Titr" pitchFamily="2" charset="-78"/>
              </a:rPr>
              <a:t>هنگامی که باروری به زیر سطح </a:t>
            </a:r>
            <a:r>
              <a:rPr lang="fa-IR" dirty="0" smtClean="0">
                <a:solidFill>
                  <a:srgbClr val="0033CC"/>
                </a:solidFill>
                <a:latin typeface="Berlin Sans FB" pitchFamily="34" charset="0"/>
                <a:cs typeface="B Titr" pitchFamily="2" charset="-78"/>
              </a:rPr>
              <a:t>معینی از </a:t>
            </a:r>
            <a:r>
              <a:rPr lang="fa-IR" dirty="0">
                <a:solidFill>
                  <a:srgbClr val="0033CC"/>
                </a:solidFill>
                <a:latin typeface="Berlin Sans FB" pitchFamily="34" charset="0"/>
                <a:cs typeface="B Titr" pitchFamily="2" charset="-78"/>
              </a:rPr>
              <a:t>کاهش </a:t>
            </a:r>
            <a:r>
              <a:rPr lang="fa-IR" dirty="0" smtClean="0">
                <a:solidFill>
                  <a:srgbClr val="0033CC"/>
                </a:solidFill>
                <a:latin typeface="Berlin Sans FB" pitchFamily="34" charset="0"/>
                <a:cs typeface="B Titr" pitchFamily="2" charset="-78"/>
              </a:rPr>
              <a:t>برسد، </a:t>
            </a:r>
            <a:r>
              <a:rPr lang="fa-IR" dirty="0">
                <a:solidFill>
                  <a:srgbClr val="0033CC"/>
                </a:solidFill>
                <a:latin typeface="Berlin Sans FB" pitchFamily="34" charset="0"/>
                <a:cs typeface="B Titr" pitchFamily="2" charset="-78"/>
              </a:rPr>
              <a:t>بازیابی از این شرایط دشوار </a:t>
            </a:r>
            <a:r>
              <a:rPr lang="fa-IR" dirty="0" smtClean="0">
                <a:solidFill>
                  <a:srgbClr val="0033CC"/>
                </a:solidFill>
                <a:latin typeface="Berlin Sans FB" pitchFamily="34" charset="0"/>
                <a:cs typeface="B Titr" pitchFamily="2" charset="-78"/>
              </a:rPr>
              <a:t>( تقریباً غیرممکن )خواهد بود</a:t>
            </a:r>
          </a:p>
          <a:p>
            <a:r>
              <a:rPr lang="fa-IR" dirty="0" smtClean="0">
                <a:latin typeface="Berlin Sans FB" pitchFamily="34" charset="0"/>
                <a:cs typeface="B Titr" pitchFamily="2" charset="-78"/>
              </a:rPr>
              <a:t>(</a:t>
            </a:r>
            <a:r>
              <a:rPr lang="fa-IR" dirty="0">
                <a:latin typeface="Berlin Sans FB" pitchFamily="34" charset="0"/>
                <a:cs typeface="B Titr" pitchFamily="2" charset="-78"/>
              </a:rPr>
              <a:t>مک دونالد این آستانه را </a:t>
            </a:r>
            <a:r>
              <a:rPr lang="fa-IR" dirty="0" smtClean="0">
                <a:latin typeface="Berlin Sans FB" pitchFamily="34" charset="0"/>
                <a:cs typeface="B Titr" pitchFamily="2" charset="-78"/>
              </a:rPr>
              <a:t>حدود   </a:t>
            </a:r>
            <a:r>
              <a:rPr lang="fa-IR" sz="3000" dirty="0" smtClean="0">
                <a:solidFill>
                  <a:srgbClr val="E60000"/>
                </a:solidFill>
                <a:latin typeface="Berlin Sans FB" pitchFamily="34" charset="0"/>
                <a:cs typeface="B Titr" pitchFamily="2" charset="-78"/>
              </a:rPr>
              <a:t>1/5 </a:t>
            </a:r>
            <a:r>
              <a:rPr lang="fa-IR" sz="26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fa-IR" sz="35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00" dirty="0" smtClean="0">
                <a:solidFill>
                  <a:srgbClr val="E60000"/>
                </a:solidFill>
                <a:latin typeface="Adobe Naskh Medium" pitchFamily="50" charset="-78"/>
                <a:cs typeface="B Titr" pitchFamily="2" charset="-78"/>
              </a:rPr>
              <a:t>TFR</a:t>
            </a:r>
            <a:r>
              <a:rPr lang="fa-IR" dirty="0" smtClean="0">
                <a:latin typeface="Adobe Naskh Medium" pitchFamily="50" charset="-78"/>
                <a:cs typeface="B Titr" pitchFamily="2" charset="-78"/>
              </a:rPr>
              <a:t>  </a:t>
            </a:r>
            <a:r>
              <a:rPr lang="fa-IR" dirty="0" smtClean="0">
                <a:latin typeface="Berlin Sans FB" pitchFamily="34" charset="0"/>
                <a:cs typeface="B Titr" pitchFamily="2" charset="-78"/>
              </a:rPr>
              <a:t>فرض </a:t>
            </a:r>
          </a:p>
          <a:p>
            <a:r>
              <a:rPr lang="fa-IR" dirty="0" smtClean="0">
                <a:latin typeface="Berlin Sans FB" pitchFamily="34" charset="0"/>
                <a:cs typeface="B Titr" pitchFamily="2" charset="-78"/>
              </a:rPr>
              <a:t>می </a:t>
            </a:r>
            <a:r>
              <a:rPr lang="fa-IR" dirty="0">
                <a:latin typeface="Berlin Sans FB" pitchFamily="34" charset="0"/>
                <a:cs typeface="B Titr" pitchFamily="2" charset="-78"/>
              </a:rPr>
              <a:t>کند</a:t>
            </a:r>
            <a:r>
              <a:rPr lang="fa-IR" dirty="0" smtClean="0">
                <a:latin typeface="Berlin Sans FB" pitchFamily="34" charset="0"/>
                <a:cs typeface="B Titr" pitchFamily="2" charset="-78"/>
              </a:rPr>
              <a:t>).</a:t>
            </a:r>
          </a:p>
          <a:p>
            <a:r>
              <a:rPr lang="fa-IR" dirty="0" smtClean="0">
                <a:latin typeface="Berlin Sans FB" pitchFamily="34" charset="0"/>
                <a:cs typeface="B Titr" pitchFamily="2" charset="-78"/>
              </a:rPr>
              <a:t> </a:t>
            </a:r>
            <a:r>
              <a:rPr lang="fa-IR" dirty="0">
                <a:latin typeface="Berlin Sans FB" pitchFamily="34" charset="0"/>
                <a:cs typeface="B Titr" pitchFamily="2" charset="-78"/>
              </a:rPr>
              <a:t>لوتز و اسکیریک(2005) این پدیده را تله باروری پایین </a:t>
            </a:r>
            <a:r>
              <a:rPr lang="fa-IR" dirty="0" smtClean="0">
                <a:latin typeface="Berlin Sans FB" pitchFamily="34" charset="0"/>
                <a:cs typeface="B Titr" pitchFamily="2" charset="-78"/>
              </a:rPr>
              <a:t>می نامند</a:t>
            </a:r>
          </a:p>
          <a:p>
            <a:r>
              <a:rPr lang="fa-IR" dirty="0" smtClean="0">
                <a:latin typeface="Berlin Sans FB" pitchFamily="34" charset="0"/>
                <a:cs typeface="B Titr" pitchFamily="2" charset="-78"/>
              </a:rPr>
              <a:t>در میان کشورهای جهان، کشورهائی که به این حد از کاهش باروری رسیده اند تا کنون هیچ کشوری نتوانسته از این تله جمعیتی رها شده باشد.  </a:t>
            </a:r>
            <a:endParaRPr lang="en-US" dirty="0">
              <a:latin typeface="Berlin Sans FB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14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0033CC"/>
                </a:solidFill>
                <a:cs typeface="B Titr" pitchFamily="2" charset="-78"/>
              </a:rPr>
              <a:t>مکانیسم و ریشه های تله جمعیتی باروری</a:t>
            </a:r>
            <a:br>
              <a:rPr lang="fa-IR" dirty="0" smtClean="0">
                <a:solidFill>
                  <a:srgbClr val="0033CC"/>
                </a:solidFill>
                <a:cs typeface="B Titr" pitchFamily="2" charset="-78"/>
              </a:rPr>
            </a:br>
            <a:r>
              <a:rPr lang="en-US" sz="2200" dirty="0">
                <a:solidFill>
                  <a:srgbClr val="0033CC"/>
                </a:solidFill>
              </a:rPr>
              <a:t>Lutz&amp; </a:t>
            </a:r>
            <a:r>
              <a:rPr lang="en-US" sz="2200" dirty="0" err="1">
                <a:solidFill>
                  <a:srgbClr val="0033CC"/>
                </a:solidFill>
              </a:rPr>
              <a:t>Skirbekk</a:t>
            </a:r>
            <a:r>
              <a:rPr lang="en-US" sz="2200" dirty="0">
                <a:solidFill>
                  <a:srgbClr val="0033CC"/>
                </a:solidFill>
              </a:rPr>
              <a:t>, 2005, 700-703;Lutz et al., 2006, 173-177; Lutz et al., 2007, 1-4</a:t>
            </a:r>
            <a:r>
              <a:rPr lang="en-US" dirty="0"/>
              <a:t/>
            </a:r>
            <a:br>
              <a:rPr lang="en-US" dirty="0"/>
            </a:br>
            <a:r>
              <a:rPr lang="fa-IR" dirty="0" smtClean="0">
                <a:cs typeface="+mn-cs"/>
              </a:rPr>
              <a:t> 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fa-IR" sz="2400" dirty="0" smtClean="0">
                <a:cs typeface="B Titr" pitchFamily="2" charset="-78"/>
              </a:rPr>
              <a:t>1- </a:t>
            </a:r>
            <a:r>
              <a:rPr lang="fa-IR" sz="2400" b="1" dirty="0">
                <a:solidFill>
                  <a:srgbClr val="0033CC"/>
                </a:solidFill>
                <a:cs typeface="B Titr" pitchFamily="2" charset="-78"/>
              </a:rPr>
              <a:t>مکانیسم جامعه شناسی</a:t>
            </a:r>
            <a:r>
              <a:rPr lang="fa-IR" sz="2400" dirty="0">
                <a:cs typeface="B Titr" pitchFamily="2" charset="-78"/>
              </a:rPr>
              <a:t>، </a:t>
            </a:r>
            <a:r>
              <a:rPr lang="fa-IR" sz="2400" dirty="0" smtClean="0">
                <a:cs typeface="B Titr" pitchFamily="2" charset="-78"/>
              </a:rPr>
              <a:t>در این مکانیسم، افراد </a:t>
            </a:r>
            <a:r>
              <a:rPr lang="fa-IR" sz="2400" dirty="0">
                <a:cs typeface="B Titr" pitchFamily="2" charset="-78"/>
              </a:rPr>
              <a:t>جوان به شیوه ای اجتماعی می شوند که هنجارهای اندازه خانواده که در اطراف خود از لحاظ باروری واقعی تجربه می کنند، </a:t>
            </a:r>
            <a:r>
              <a:rPr lang="fa-IR" sz="2400" b="1" dirty="0">
                <a:cs typeface="B Titr" pitchFamily="2" charset="-78"/>
              </a:rPr>
              <a:t>درونی می شود</a:t>
            </a:r>
            <a:r>
              <a:rPr lang="fa-IR" sz="2400" dirty="0">
                <a:cs typeface="B Titr" pitchFamily="2" charset="-78"/>
              </a:rPr>
              <a:t>. </a:t>
            </a:r>
            <a:r>
              <a:rPr lang="fa-IR" sz="2400" dirty="0">
                <a:solidFill>
                  <a:srgbClr val="CC0000"/>
                </a:solidFill>
                <a:cs typeface="B Titr" pitchFamily="2" charset="-78"/>
              </a:rPr>
              <a:t>این وضعیت نشان می دهد که </a:t>
            </a:r>
            <a:r>
              <a:rPr lang="fa-IR" sz="2400" dirty="0" smtClean="0">
                <a:solidFill>
                  <a:srgbClr val="CC0000"/>
                </a:solidFill>
                <a:cs typeface="B Titr" pitchFamily="2" charset="-78"/>
              </a:rPr>
              <a:t>ایده آل ها </a:t>
            </a:r>
            <a:r>
              <a:rPr lang="fa-IR" sz="2400" dirty="0">
                <a:solidFill>
                  <a:srgbClr val="CC0000"/>
                </a:solidFill>
                <a:cs typeface="B Titr" pitchFamily="2" charset="-78"/>
              </a:rPr>
              <a:t>حدود یک نسل پس از کاهش در نرخ کلی باروری کاهش خواهد </a:t>
            </a:r>
            <a:r>
              <a:rPr lang="fa-IR" sz="2400" dirty="0" smtClean="0">
                <a:solidFill>
                  <a:srgbClr val="CC0000"/>
                </a:solidFill>
                <a:cs typeface="B Titr" pitchFamily="2" charset="-78"/>
              </a:rPr>
              <a:t>یافت</a:t>
            </a:r>
          </a:p>
          <a:p>
            <a:endParaRPr lang="fa-IR" sz="2400" dirty="0" smtClean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2- </a:t>
            </a:r>
            <a:r>
              <a:rPr lang="fa-IR" sz="2400" b="1" dirty="0">
                <a:solidFill>
                  <a:srgbClr val="0033CC"/>
                </a:solidFill>
                <a:cs typeface="B Titr" pitchFamily="2" charset="-78"/>
              </a:rPr>
              <a:t>مکانیسم جمعیت </a:t>
            </a:r>
            <a:r>
              <a:rPr lang="fa-IR" sz="2400" b="1" dirty="0" smtClean="0">
                <a:solidFill>
                  <a:srgbClr val="0033CC"/>
                </a:solidFill>
                <a:cs typeface="B Titr" pitchFamily="2" charset="-78"/>
              </a:rPr>
              <a:t>شناسی</a:t>
            </a:r>
            <a:r>
              <a:rPr lang="fa-IR" sz="2400" dirty="0" smtClean="0">
                <a:cs typeface="B Titr" pitchFamily="2" charset="-78"/>
              </a:rPr>
              <a:t>: </a:t>
            </a:r>
            <a:r>
              <a:rPr lang="fa-IR" sz="2400" dirty="0">
                <a:cs typeface="B Titr" pitchFamily="2" charset="-78"/>
              </a:rPr>
              <a:t>از طریق توزیع سنی جمعیت عمل می کند و تاثیر مستقل بر روی تعداد متولدین دارد. </a:t>
            </a:r>
            <a:r>
              <a:rPr lang="fa-IR" sz="2400" dirty="0">
                <a:solidFill>
                  <a:srgbClr val="CC0000"/>
                </a:solidFill>
                <a:cs typeface="B Titr" pitchFamily="2" charset="-78"/>
              </a:rPr>
              <a:t>کاهش در تعداد زنان در سن باروری نشان می دهد که تعداد متولدین برای یک مدت طولانی کاهش خواهد یافت</a:t>
            </a:r>
            <a:r>
              <a:rPr lang="fa-IR" sz="2400" dirty="0">
                <a:cs typeface="B Titr" pitchFamily="2" charset="-78"/>
              </a:rPr>
              <a:t>. این فرآیند فی نفسه باعث روند نزولی در تعداد متولدین می شود</a:t>
            </a:r>
            <a:r>
              <a:rPr lang="fa-IR" sz="2400" dirty="0" smtClean="0">
                <a:cs typeface="B Titr" pitchFamily="2" charset="-78"/>
              </a:rPr>
              <a:t>.</a:t>
            </a:r>
          </a:p>
          <a:p>
            <a:endParaRPr lang="fa-IR" sz="2400" dirty="0" smtClean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3- </a:t>
            </a:r>
            <a:r>
              <a:rPr lang="fa-IR" sz="2400" b="1" dirty="0">
                <a:solidFill>
                  <a:srgbClr val="0033CC"/>
                </a:solidFill>
                <a:cs typeface="B Titr" pitchFamily="2" charset="-78"/>
              </a:rPr>
              <a:t>مکانیسم </a:t>
            </a:r>
            <a:r>
              <a:rPr lang="fa-IR" sz="2400" b="1" dirty="0" smtClean="0">
                <a:solidFill>
                  <a:srgbClr val="0033CC"/>
                </a:solidFill>
                <a:cs typeface="B Titr" pitchFamily="2" charset="-78"/>
              </a:rPr>
              <a:t>اقتصادی</a:t>
            </a:r>
            <a:r>
              <a:rPr lang="fa-IR" sz="2400" dirty="0" smtClean="0">
                <a:cs typeface="B Titr" pitchFamily="2" charset="-78"/>
              </a:rPr>
              <a:t>: </a:t>
            </a:r>
            <a:r>
              <a:rPr lang="fa-IR" sz="2400" b="1" dirty="0" smtClean="0">
                <a:solidFill>
                  <a:srgbClr val="0033CC"/>
                </a:solidFill>
                <a:cs typeface="B Titr" pitchFamily="2" charset="-78"/>
              </a:rPr>
              <a:t>برپایه </a:t>
            </a:r>
            <a:r>
              <a:rPr lang="fa-IR" sz="2400" b="1" dirty="0">
                <a:solidFill>
                  <a:srgbClr val="0033CC"/>
                </a:solidFill>
                <a:cs typeface="B Titr" pitchFamily="2" charset="-78"/>
              </a:rPr>
              <a:t>بخش اول فرضیه درآمد نسبی </a:t>
            </a:r>
            <a:r>
              <a:rPr lang="fa-IR" sz="2400" b="1" dirty="0" smtClean="0">
                <a:solidFill>
                  <a:srgbClr val="0033CC"/>
                </a:solidFill>
                <a:cs typeface="B Titr" pitchFamily="2" charset="-78"/>
              </a:rPr>
              <a:t>استرلین</a:t>
            </a:r>
            <a:endParaRPr lang="en-US" sz="2400" b="1" dirty="0" smtClean="0">
              <a:solidFill>
                <a:srgbClr val="0033CC"/>
              </a:solidFill>
              <a:cs typeface="B Titr" pitchFamily="2" charset="-78"/>
            </a:endParaRPr>
          </a:p>
          <a:p>
            <a:r>
              <a:rPr lang="en-US" sz="2400" dirty="0" smtClean="0">
                <a:cs typeface="B Titr" pitchFamily="2" charset="-78"/>
              </a:rPr>
              <a:t>  </a:t>
            </a:r>
            <a:r>
              <a:rPr lang="fa-IR" sz="2400" dirty="0" smtClean="0">
                <a:cs typeface="B Titr" pitchFamily="2" charset="-78"/>
              </a:rPr>
              <a:t>این </a:t>
            </a:r>
            <a:r>
              <a:rPr lang="fa-IR" sz="2400" dirty="0">
                <a:cs typeface="B Titr" pitchFamily="2" charset="-78"/>
              </a:rPr>
              <a:t>فرضیه توضیح می دهد که چگونه </a:t>
            </a:r>
            <a:r>
              <a:rPr lang="fa-IR" sz="2400" dirty="0">
                <a:solidFill>
                  <a:srgbClr val="CC0000"/>
                </a:solidFill>
                <a:cs typeface="B Titr" pitchFamily="2" charset="-78"/>
              </a:rPr>
              <a:t>درآمد نسبی کمتر و تامین اجتماعی کمتر برای جوانان</a:t>
            </a:r>
            <a:r>
              <a:rPr lang="fa-IR" sz="2400" dirty="0">
                <a:cs typeface="B Titr" pitchFamily="2" charset="-78"/>
              </a:rPr>
              <a:t> در بسیاری از کشورهای اروپایی شکاف بین </a:t>
            </a:r>
            <a:r>
              <a:rPr lang="fa-IR" sz="2400" dirty="0" smtClean="0">
                <a:cs typeface="B Titr" pitchFamily="2" charset="-78"/>
              </a:rPr>
              <a:t>انتظارات (و ترجیحات ارزشی) </a:t>
            </a:r>
            <a:r>
              <a:rPr lang="fa-IR" sz="2400" dirty="0">
                <a:cs typeface="B Titr" pitchFamily="2" charset="-78"/>
              </a:rPr>
              <a:t>و درآمد مورد انتظار را افزایش می دهد، که به نوبه خود به فرزندآوری دیرتر و دوره باروری کمتر منجر می شود</a:t>
            </a:r>
            <a:endParaRPr lang="en-US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12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rgbClr val="0033CC"/>
                </a:solidFill>
                <a:cs typeface="B Titr" pitchFamily="2" charset="-78"/>
              </a:rPr>
              <a:t>مؤلفه های مؤثر بر تغییرات جمعیتی</a:t>
            </a:r>
            <a:br>
              <a:rPr lang="fa-IR" sz="4000" dirty="0" smtClean="0">
                <a:solidFill>
                  <a:srgbClr val="0033CC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rgbClr val="0033CC"/>
                </a:solidFill>
                <a:cs typeface="B Titr" pitchFamily="2" charset="-78"/>
              </a:rPr>
              <a:t>(</a:t>
            </a: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و کاهش باروری</a:t>
            </a:r>
            <a:r>
              <a:rPr lang="fa-IR" sz="3200" dirty="0" smtClean="0">
                <a:solidFill>
                  <a:srgbClr val="0033CC"/>
                </a:solidFill>
                <a:cs typeface="B Titr" pitchFamily="2" charset="-78"/>
              </a:rPr>
              <a:t>)</a:t>
            </a:r>
            <a:endParaRPr lang="en-US" sz="4000" dirty="0">
              <a:solidFill>
                <a:srgbClr val="0033CC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r" rtl="1"/>
            <a:endParaRPr lang="en-US" dirty="0" smtClean="0"/>
          </a:p>
          <a:p>
            <a:pPr algn="r" rtl="1">
              <a:buNone/>
            </a:pPr>
            <a:r>
              <a:rPr lang="fa-IR" sz="2800" dirty="0" smtClean="0">
                <a:cs typeface="B Titr" pitchFamily="2" charset="-78"/>
              </a:rPr>
              <a:t>1- مؤلفه های درونی :      ( موالید، مرگ و میر و مهاجرت)</a:t>
            </a:r>
            <a:endParaRPr lang="en-US" sz="2800" dirty="0" smtClean="0">
              <a:cs typeface="B Titr" pitchFamily="2" charset="-78"/>
            </a:endParaRPr>
          </a:p>
          <a:p>
            <a:pPr algn="r" rtl="1"/>
            <a:endParaRPr lang="fa-IR" sz="2400" dirty="0" smtClean="0">
              <a:cs typeface="B Titr" pitchFamily="2" charset="-78"/>
            </a:endParaRPr>
          </a:p>
          <a:p>
            <a:pPr algn="r" rtl="1"/>
            <a:endParaRPr lang="en-US" sz="2400" dirty="0" smtClean="0">
              <a:cs typeface="B Titr" pitchFamily="2" charset="-78"/>
            </a:endParaRPr>
          </a:p>
          <a:p>
            <a:pPr algn="r" rtl="1"/>
            <a:r>
              <a:rPr lang="en-US" sz="2000" dirty="0" smtClean="0">
                <a:cs typeface="B Titr" pitchFamily="2" charset="-78"/>
              </a:rPr>
              <a:t> </a:t>
            </a:r>
            <a:r>
              <a:rPr lang="fa-IR" sz="2000" dirty="0" smtClean="0">
                <a:cs typeface="B Titr" pitchFamily="2" charset="-78"/>
              </a:rPr>
              <a:t> </a:t>
            </a:r>
            <a:r>
              <a:rPr lang="en-US" sz="2000" dirty="0" smtClean="0">
                <a:cs typeface="B Titr" pitchFamily="2" charset="-78"/>
              </a:rPr>
              <a:t>                                    </a:t>
            </a:r>
            <a:r>
              <a:rPr lang="fa-IR" sz="2400" dirty="0" smtClean="0">
                <a:cs typeface="B Titr" pitchFamily="2" charset="-78"/>
              </a:rPr>
              <a:t>الف: سیاست های جمعیتی داخلی توسط نظام سیاسی حاکم</a:t>
            </a:r>
          </a:p>
          <a:p>
            <a:pPr algn="r" rtl="1">
              <a:buNone/>
            </a:pPr>
            <a:r>
              <a:rPr lang="fa-IR" sz="2400" dirty="0" smtClean="0">
                <a:cs typeface="B Titr" pitchFamily="2" charset="-78"/>
              </a:rPr>
              <a:t>2- مؤلفه های </a:t>
            </a:r>
            <a:r>
              <a:rPr lang="fa-IR" sz="2000" dirty="0" smtClean="0">
                <a:cs typeface="B Titr" pitchFamily="2" charset="-78"/>
              </a:rPr>
              <a:t>بیرونی</a:t>
            </a:r>
            <a:endParaRPr lang="fa-IR" sz="2800" dirty="0" smtClean="0">
              <a:cs typeface="B Titr" pitchFamily="2" charset="-78"/>
            </a:endParaRPr>
          </a:p>
          <a:p>
            <a:pPr algn="r" rtl="1">
              <a:buNone/>
            </a:pPr>
            <a:r>
              <a:rPr lang="en-US" sz="2400" dirty="0" smtClean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 </a:t>
            </a:r>
            <a:r>
              <a:rPr lang="en-US" sz="2400" dirty="0" smtClean="0">
                <a:cs typeface="B Titr" pitchFamily="2" charset="-78"/>
              </a:rPr>
              <a:t>                                </a:t>
            </a:r>
            <a:r>
              <a:rPr lang="fa-IR" sz="2400" dirty="0" smtClean="0">
                <a:cs typeface="B Titr" pitchFamily="2" charset="-78"/>
              </a:rPr>
              <a:t>   </a:t>
            </a:r>
            <a:r>
              <a:rPr lang="fa-IR" sz="2400" dirty="0" smtClean="0">
                <a:solidFill>
                  <a:srgbClr val="0033CC"/>
                </a:solidFill>
                <a:cs typeface="B Titr" pitchFamily="2" charset="-78"/>
              </a:rPr>
              <a:t>ب: سیاست های جمعیتی بین المللی( سیاست های نظام سلطه</a:t>
            </a:r>
          </a:p>
          <a:p>
            <a:pPr algn="r" rtl="1"/>
            <a:r>
              <a:rPr lang="en-US" sz="1900" dirty="0" smtClean="0">
                <a:cs typeface="B Titr" pitchFamily="2" charset="-78"/>
              </a:rPr>
              <a:t>                                       </a:t>
            </a:r>
          </a:p>
          <a:p>
            <a:pPr algn="r" rtl="1">
              <a:buNone/>
            </a:pPr>
            <a:endParaRPr lang="fa-IR" sz="2800" dirty="0" smtClean="0">
              <a:cs typeface="B Titr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629400" y="3581400"/>
            <a:ext cx="3810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B Titr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553200" y="3581400"/>
            <a:ext cx="3810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65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0033CC"/>
                </a:solidFill>
                <a:cs typeface="B Titr" pitchFamily="2" charset="-78"/>
              </a:rPr>
              <a:t>مؤلفه های درونی مؤثر بر تغییرات باروری</a:t>
            </a:r>
            <a:endParaRPr lang="en-US" dirty="0">
              <a:solidFill>
                <a:srgbClr val="0033CC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روند شهر نشینی</a:t>
            </a:r>
          </a:p>
          <a:p>
            <a:r>
              <a:rPr lang="fa-IR" dirty="0" smtClean="0">
                <a:solidFill>
                  <a:srgbClr val="E60000"/>
                </a:solidFill>
                <a:cs typeface="B Titr" pitchFamily="2" charset="-78"/>
              </a:rPr>
              <a:t>نظام آموزش و پرورش (بویژه آموزش عالی)</a:t>
            </a:r>
          </a:p>
          <a:p>
            <a:r>
              <a:rPr lang="fa-IR" dirty="0" smtClean="0">
                <a:cs typeface="B Titr" pitchFamily="2" charset="-78"/>
              </a:rPr>
              <a:t>ساختار و جایگاه خانواده ( اشتغال و خانه داری)</a:t>
            </a:r>
          </a:p>
          <a:p>
            <a:r>
              <a:rPr lang="fa-IR" dirty="0" smtClean="0">
                <a:cs typeface="B Titr" pitchFamily="2" charset="-78"/>
              </a:rPr>
              <a:t>نقش گروه های مرجع در رفتار باروری</a:t>
            </a:r>
          </a:p>
          <a:p>
            <a:r>
              <a:rPr lang="fa-IR" dirty="0" smtClean="0">
                <a:cs typeface="B Titr" pitchFamily="2" charset="-78"/>
              </a:rPr>
              <a:t>نقش رسانه در ساختار خانواده و سبک زندگی</a:t>
            </a:r>
          </a:p>
          <a:p>
            <a:r>
              <a:rPr lang="fa-IR" dirty="0" smtClean="0">
                <a:cs typeface="B Titr" pitchFamily="2" charset="-78"/>
              </a:rPr>
              <a:t>تغییر در ترجیحات ارزشی و فرزند آوری</a:t>
            </a:r>
          </a:p>
          <a:p>
            <a:r>
              <a:rPr lang="fa-IR" dirty="0" smtClean="0">
                <a:cs typeface="B Titr" pitchFamily="2" charset="-78"/>
              </a:rPr>
              <a:t>نقش ترجیحات ارزشی و نظام اقتصادی</a:t>
            </a:r>
          </a:p>
        </p:txBody>
      </p:sp>
    </p:spTree>
    <p:extLst>
      <p:ext uri="{BB962C8B-B14F-4D97-AF65-F5344CB8AC3E}">
        <p14:creationId xmlns:p14="http://schemas.microsoft.com/office/powerpoint/2010/main" val="41514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fa-IR" dirty="0" smtClean="0"/>
              <a:t> </a:t>
            </a:r>
            <a:r>
              <a:rPr lang="fa-IR" sz="4400" dirty="0" smtClean="0">
                <a:cs typeface="B Titr" pitchFamily="2" charset="-78"/>
              </a:rPr>
              <a:t>مؤلفه های اقتدار و قدرت ملی در هر کشور</a:t>
            </a:r>
            <a:r>
              <a:rPr lang="fa-IR" sz="4900" dirty="0" smtClean="0"/>
              <a:t> </a:t>
            </a:r>
            <a:br>
              <a:rPr lang="fa-IR" sz="49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47800" y="1556792"/>
            <a:ext cx="10412288" cy="5377408"/>
          </a:xfrm>
        </p:spPr>
        <p:txBody>
          <a:bodyPr>
            <a:normAutofit lnSpcReduction="10000"/>
          </a:bodyPr>
          <a:lstStyle/>
          <a:p>
            <a:pPr lvl="1"/>
            <a:r>
              <a:rPr lang="fa-IR" b="1" dirty="0" smtClean="0">
                <a:cs typeface="B Titr" pitchFamily="2" charset="-78"/>
              </a:rPr>
              <a:t> 1 </a:t>
            </a:r>
            <a:r>
              <a:rPr lang="fa-IR" b="1" dirty="0" smtClean="0"/>
              <a:t>- </a:t>
            </a:r>
            <a:r>
              <a:rPr lang="fa-IR" sz="2800" b="1" dirty="0" smtClean="0">
                <a:cs typeface="B Titr" pitchFamily="2" charset="-78"/>
              </a:rPr>
              <a:t>ایدئولوژی و اعتقادات مذهبی </a:t>
            </a:r>
            <a:endParaRPr lang="en-US" sz="1800" dirty="0" smtClean="0">
              <a:cs typeface="B Titr" pitchFamily="2" charset="-78"/>
            </a:endParaRPr>
          </a:p>
          <a:p>
            <a:pPr lvl="1" algn="r" rtl="1"/>
            <a:r>
              <a:rPr lang="fa-IR" b="1" dirty="0" smtClean="0">
                <a:cs typeface="B Titr" pitchFamily="2" charset="-78"/>
              </a:rPr>
              <a:t>2</a:t>
            </a:r>
            <a:r>
              <a:rPr lang="fa-IR" dirty="0" smtClean="0">
                <a:cs typeface="B Titr" pitchFamily="2" charset="-78"/>
              </a:rPr>
              <a:t>- </a:t>
            </a:r>
            <a:r>
              <a:rPr lang="fa-IR" sz="2800" b="1" dirty="0" smtClean="0">
                <a:cs typeface="B Titr" pitchFamily="2" charset="-78"/>
              </a:rPr>
              <a:t>وضعیت جغرافیایی </a:t>
            </a:r>
            <a:endParaRPr lang="en-US" sz="1800" b="1" dirty="0" smtClean="0">
              <a:cs typeface="B Titr" pitchFamily="2" charset="-78"/>
            </a:endParaRPr>
          </a:p>
          <a:p>
            <a:pPr lvl="2" algn="r" rtl="1"/>
            <a:r>
              <a:rPr lang="en-US" dirty="0" smtClean="0">
                <a:cs typeface="B Titr" pitchFamily="2" charset="-78"/>
              </a:rPr>
              <a:t>                       </a:t>
            </a:r>
            <a:r>
              <a:rPr lang="fa-IR" dirty="0" smtClean="0">
                <a:cs typeface="B Titr" pitchFamily="2" charset="-78"/>
              </a:rPr>
              <a:t>الف: </a:t>
            </a:r>
            <a:r>
              <a:rPr lang="ar-SA" dirty="0" smtClean="0">
                <a:cs typeface="B Titr" pitchFamily="2" charset="-78"/>
              </a:rPr>
              <a:t>آب و هوا و اقلیم و منابع طبیعی </a:t>
            </a:r>
            <a:endParaRPr lang="en-US" sz="1500" dirty="0" smtClean="0">
              <a:cs typeface="B Titr" pitchFamily="2" charset="-78"/>
            </a:endParaRPr>
          </a:p>
          <a:p>
            <a:pPr lvl="2" algn="r" rtl="1"/>
            <a:r>
              <a:rPr lang="en-US" dirty="0" smtClean="0">
                <a:cs typeface="B Titr" pitchFamily="2" charset="-78"/>
              </a:rPr>
              <a:t>                         </a:t>
            </a:r>
            <a:r>
              <a:rPr lang="fa-IR" dirty="0" smtClean="0">
                <a:cs typeface="B Titr" pitchFamily="2" charset="-78"/>
              </a:rPr>
              <a:t>ب:  </a:t>
            </a:r>
            <a:r>
              <a:rPr lang="ar-SA" dirty="0" smtClean="0">
                <a:cs typeface="B Titr" pitchFamily="2" charset="-78"/>
              </a:rPr>
              <a:t>وسعت </a:t>
            </a:r>
            <a:r>
              <a:rPr lang="fa-IR" dirty="0" smtClean="0">
                <a:cs typeface="B Titr" pitchFamily="2" charset="-78"/>
              </a:rPr>
              <a:t>سرزمین و خاک</a:t>
            </a:r>
            <a:endParaRPr lang="en-US" sz="1500" dirty="0" smtClean="0">
              <a:cs typeface="B Titr" pitchFamily="2" charset="-78"/>
            </a:endParaRPr>
          </a:p>
          <a:p>
            <a:pPr lvl="2" algn="r" rtl="1"/>
            <a:r>
              <a:rPr lang="en-US" dirty="0" smtClean="0">
                <a:cs typeface="B Titr" pitchFamily="2" charset="-78"/>
              </a:rPr>
              <a:t>                         </a:t>
            </a:r>
            <a:r>
              <a:rPr lang="fa-IR" dirty="0" smtClean="0">
                <a:cs typeface="B Titr" pitchFamily="2" charset="-78"/>
              </a:rPr>
              <a:t>ج : </a:t>
            </a:r>
            <a:r>
              <a:rPr lang="ar-SA" dirty="0" smtClean="0">
                <a:cs typeface="B Titr" pitchFamily="2" charset="-78"/>
              </a:rPr>
              <a:t>موقعیت </a:t>
            </a:r>
            <a:r>
              <a:rPr lang="fa-IR" dirty="0" smtClean="0">
                <a:cs typeface="B Titr" pitchFamily="2" charset="-78"/>
              </a:rPr>
              <a:t>ژئوپلیتیکی </a:t>
            </a:r>
            <a:endParaRPr lang="en-US" sz="1500" dirty="0" smtClean="0">
              <a:cs typeface="B Titr" pitchFamily="2" charset="-78"/>
            </a:endParaRPr>
          </a:p>
          <a:p>
            <a:pPr lvl="1" algn="r" rtl="1"/>
            <a:r>
              <a:rPr lang="fa-IR" b="1" dirty="0" smtClean="0">
                <a:cs typeface="B Titr" pitchFamily="2" charset="-78"/>
              </a:rPr>
              <a:t>3</a:t>
            </a:r>
            <a:r>
              <a:rPr lang="fa-IR" dirty="0" smtClean="0">
                <a:cs typeface="B Titr" pitchFamily="2" charset="-78"/>
              </a:rPr>
              <a:t>- </a:t>
            </a:r>
            <a:r>
              <a:rPr lang="ar-SA" sz="2800" b="1" dirty="0" smtClean="0">
                <a:cs typeface="B Titr" pitchFamily="2" charset="-78"/>
              </a:rPr>
              <a:t>عامل انسانی </a:t>
            </a:r>
            <a:endParaRPr lang="en-US" sz="1800" b="1" dirty="0" smtClean="0">
              <a:cs typeface="B Titr" pitchFamily="2" charset="-78"/>
            </a:endParaRPr>
          </a:p>
          <a:p>
            <a:pPr lvl="3" algn="r" rtl="1"/>
            <a:r>
              <a:rPr lang="en-US" sz="2400" dirty="0" smtClean="0">
                <a:solidFill>
                  <a:srgbClr val="FF0000"/>
                </a:solidFill>
                <a:cs typeface="B Titr" pitchFamily="2" charset="-78"/>
              </a:rPr>
              <a:t>             </a:t>
            </a:r>
            <a:r>
              <a:rPr lang="ar-SA" sz="2400" dirty="0" smtClean="0">
                <a:solidFill>
                  <a:srgbClr val="FF0000"/>
                </a:solidFill>
                <a:cs typeface="B Titr" pitchFamily="2" charset="-78"/>
              </a:rPr>
              <a:t>الف</a:t>
            </a:r>
            <a:r>
              <a:rPr lang="ar-SA" sz="3100" dirty="0" smtClean="0">
                <a:solidFill>
                  <a:srgbClr val="FF0000"/>
                </a:solidFill>
                <a:cs typeface="B Titr" pitchFamily="2" charset="-78"/>
              </a:rPr>
              <a:t> : جمعیت </a:t>
            </a:r>
            <a:r>
              <a:rPr lang="fa-IR" sz="3100" dirty="0" smtClean="0">
                <a:solidFill>
                  <a:srgbClr val="FF0000"/>
                </a:solidFill>
                <a:cs typeface="B Titr" pitchFamily="2" charset="-78"/>
              </a:rPr>
              <a:t> (</a:t>
            </a:r>
            <a:r>
              <a:rPr lang="fa-IR" sz="2300" dirty="0" smtClean="0">
                <a:solidFill>
                  <a:srgbClr val="FF0000"/>
                </a:solidFill>
                <a:cs typeface="B Titr" pitchFamily="2" charset="-78"/>
              </a:rPr>
              <a:t>کمیت و کیفیت</a:t>
            </a:r>
            <a:r>
              <a:rPr lang="fa-IR" sz="3100" dirty="0" smtClean="0">
                <a:solidFill>
                  <a:srgbClr val="FF0000"/>
                </a:solidFill>
                <a:cs typeface="B Titr" pitchFamily="2" charset="-78"/>
              </a:rPr>
              <a:t>)  </a:t>
            </a:r>
            <a:endParaRPr lang="en-US" sz="2300" dirty="0" smtClean="0">
              <a:solidFill>
                <a:srgbClr val="FF0000"/>
              </a:solidFill>
              <a:cs typeface="B Titr" pitchFamily="2" charset="-78"/>
            </a:endParaRPr>
          </a:p>
          <a:p>
            <a:pPr lvl="1" algn="r" rtl="1"/>
            <a:r>
              <a:rPr lang="fa-IR" dirty="0" smtClean="0">
                <a:cs typeface="B Titr" pitchFamily="2" charset="-78"/>
              </a:rPr>
              <a:t>	    </a:t>
            </a:r>
            <a:r>
              <a:rPr lang="en-US" dirty="0" smtClean="0">
                <a:cs typeface="B Titr" pitchFamily="2" charset="-78"/>
              </a:rPr>
              <a:t>           </a:t>
            </a:r>
            <a:r>
              <a:rPr lang="fa-IR" dirty="0" smtClean="0">
                <a:cs typeface="B Titr" pitchFamily="2" charset="-78"/>
              </a:rPr>
              <a:t>    ب: سابقه تاریخی و </a:t>
            </a:r>
            <a:r>
              <a:rPr lang="ar-SA" dirty="0" smtClean="0">
                <a:cs typeface="B Titr" pitchFamily="2" charset="-78"/>
              </a:rPr>
              <a:t>ملی</a:t>
            </a:r>
            <a:r>
              <a:rPr lang="fa-IR" dirty="0" smtClean="0">
                <a:cs typeface="B Titr" pitchFamily="2" charset="-78"/>
              </a:rPr>
              <a:t>(تاریخ ، فرهنگ و زبان)</a:t>
            </a:r>
            <a:endParaRPr lang="en-US" sz="1800" dirty="0" smtClean="0">
              <a:cs typeface="B Titr" pitchFamily="2" charset="-78"/>
            </a:endParaRPr>
          </a:p>
          <a:p>
            <a:pPr lvl="1" algn="r" rtl="1"/>
            <a:r>
              <a:rPr lang="fa-IR" dirty="0" smtClean="0">
                <a:cs typeface="B Titr" pitchFamily="2" charset="-78"/>
              </a:rPr>
              <a:t>	</a:t>
            </a:r>
            <a:r>
              <a:rPr lang="en-US" dirty="0" smtClean="0">
                <a:cs typeface="B Titr" pitchFamily="2" charset="-78"/>
              </a:rPr>
              <a:t>                   </a:t>
            </a:r>
            <a:r>
              <a:rPr lang="ar-SA" dirty="0" smtClean="0">
                <a:cs typeface="B Titr" pitchFamily="2" charset="-78"/>
              </a:rPr>
              <a:t>ج :  روحیه ملی </a:t>
            </a:r>
            <a:endParaRPr lang="en-US" sz="1800" dirty="0" smtClean="0">
              <a:cs typeface="B Titr" pitchFamily="2" charset="-78"/>
            </a:endParaRPr>
          </a:p>
          <a:p>
            <a:pPr lvl="1" algn="r" rtl="1"/>
            <a:r>
              <a:rPr lang="fa-IR" b="1" dirty="0" smtClean="0">
                <a:cs typeface="B Titr" pitchFamily="2" charset="-78"/>
              </a:rPr>
              <a:t>4</a:t>
            </a:r>
            <a:r>
              <a:rPr lang="fa-IR" dirty="0" smtClean="0">
                <a:cs typeface="B Titr" pitchFamily="2" charset="-78"/>
              </a:rPr>
              <a:t> </a:t>
            </a:r>
            <a:r>
              <a:rPr lang="fa-IR" b="1" dirty="0" smtClean="0">
                <a:cs typeface="B Titr" pitchFamily="2" charset="-78"/>
              </a:rPr>
              <a:t>– علم و </a:t>
            </a:r>
            <a:r>
              <a:rPr lang="fa-IR" sz="2800" b="1" dirty="0" smtClean="0">
                <a:cs typeface="B Titr" pitchFamily="2" charset="-78"/>
              </a:rPr>
              <a:t>تکنولوژی</a:t>
            </a:r>
            <a:r>
              <a:rPr lang="fa-IR" b="1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		</a:t>
            </a:r>
            <a:endParaRPr lang="en-US" sz="1800" dirty="0" smtClean="0">
              <a:cs typeface="B Titr" pitchFamily="2" charset="-78"/>
            </a:endParaRPr>
          </a:p>
          <a:p>
            <a:pPr lvl="1" algn="r" rtl="1"/>
            <a:r>
              <a:rPr lang="fa-IR" b="1" dirty="0" smtClean="0">
                <a:cs typeface="B Titr" pitchFamily="2" charset="-78"/>
              </a:rPr>
              <a:t>5</a:t>
            </a:r>
            <a:r>
              <a:rPr lang="fa-IR" dirty="0" smtClean="0">
                <a:cs typeface="B Titr" pitchFamily="2" charset="-78"/>
              </a:rPr>
              <a:t> – </a:t>
            </a:r>
            <a:r>
              <a:rPr lang="fa-IR" sz="2800" b="1" dirty="0" smtClean="0">
                <a:cs typeface="B Titr" pitchFamily="2" charset="-78"/>
              </a:rPr>
              <a:t>رهبری و ساخت سیاسی</a:t>
            </a:r>
            <a:endParaRPr lang="en-US" sz="1800" b="1" dirty="0" smtClean="0"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954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67272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cs typeface="B Titr" pitchFamily="2" charset="-78"/>
              </a:rPr>
              <a:t>لازمه اقتدار ملی </a:t>
            </a:r>
            <a:br>
              <a:rPr lang="fa-IR" b="1" dirty="0" smtClean="0">
                <a:cs typeface="B Titr" pitchFamily="2" charset="-78"/>
              </a:rPr>
            </a:br>
            <a:r>
              <a:rPr lang="fa-IR" sz="3600" b="1" dirty="0" smtClean="0">
                <a:cs typeface="B Titr" pitchFamily="2" charset="-78"/>
              </a:rPr>
              <a:t>ضرورت باز سازی نرخ موالید و فرزند آوری به سطح حداقل نرخ جانشینی  از </a:t>
            </a:r>
            <a:r>
              <a:rPr lang="fa-IR" sz="3600" b="1" dirty="0" smtClean="0">
                <a:solidFill>
                  <a:srgbClr val="0033CC"/>
                </a:solidFill>
                <a:cs typeface="B Titr" pitchFamily="2" charset="-78"/>
              </a:rPr>
              <a:t>طریق تحکیم بنیان خانواده </a:t>
            </a:r>
            <a:endParaRPr lang="en-US" sz="3600" b="1" dirty="0">
              <a:solidFill>
                <a:srgbClr val="0033CC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برای تداوم اقتدار ملی و قدرت دفاعی جمهوری اسلامی ایران از بُعد </a:t>
            </a:r>
            <a:r>
              <a:rPr lang="fa-IR" sz="3200" u="sng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دفاعی</a:t>
            </a:r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، </a:t>
            </a:r>
            <a:r>
              <a:rPr lang="fa-IR" sz="3200" u="sng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امنیتی</a:t>
            </a:r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و </a:t>
            </a:r>
            <a:r>
              <a:rPr lang="fa-IR" sz="3200" u="sng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نیروی کار</a:t>
            </a:r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، </a:t>
            </a:r>
          </a:p>
          <a:p>
            <a:pPr algn="r" rtl="1"/>
            <a:r>
              <a:rPr lang="fa-IR" sz="3200" dirty="0" smtClean="0">
                <a:solidFill>
                  <a:srgbClr val="0033CC"/>
                </a:solidFill>
                <a:cs typeface="B Titr" pitchFamily="2" charset="-78"/>
              </a:rPr>
              <a:t>1- وجود جمعیتی جوان، </a:t>
            </a:r>
          </a:p>
          <a:p>
            <a:pPr algn="r" rtl="1"/>
            <a:r>
              <a:rPr lang="fa-IR" sz="3200" dirty="0" smtClean="0">
                <a:solidFill>
                  <a:srgbClr val="0033CC"/>
                </a:solidFill>
                <a:cs typeface="B Titr" pitchFamily="2" charset="-78"/>
              </a:rPr>
              <a:t>2- دارای نرخ موالید و باروری بالاتر از نرخ جانشینی </a:t>
            </a:r>
          </a:p>
          <a:p>
            <a:pPr algn="r" rtl="1"/>
            <a:r>
              <a:rPr lang="fa-IR" sz="3200" dirty="0" smtClean="0">
                <a:solidFill>
                  <a:srgbClr val="0033CC"/>
                </a:solidFill>
                <a:cs typeface="B Titr" pitchFamily="2" charset="-78"/>
              </a:rPr>
              <a:t>3- آموزش و تربیت نیروی متخصص و نیروی ماهر</a:t>
            </a:r>
          </a:p>
          <a:p>
            <a:pPr algn="r" rtl="1"/>
            <a:r>
              <a:rPr lang="fa-IR" dirty="0" smtClean="0">
                <a:solidFill>
                  <a:srgbClr val="0033CC"/>
                </a:solidFill>
                <a:cs typeface="B Titr" pitchFamily="2" charset="-78"/>
              </a:rPr>
              <a:t>        متناسب با نیاز سنجی در کشور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                </a:t>
            </a:r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45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8334" y="2057400"/>
            <a:ext cx="6293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600" dirty="0" smtClean="0">
                <a:cs typeface="B Titr" pitchFamily="2" charset="-78"/>
              </a:rPr>
              <a:t>ساختار سنی جمعیت ایران  95-1390</a:t>
            </a:r>
            <a:endParaRPr lang="en-US" sz="3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05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r>
              <a:rPr lang="fa-IR" sz="3200" dirty="0">
                <a:cs typeface="B Titr" pitchFamily="2" charset="-78"/>
              </a:rPr>
              <a:t>شاخص </a:t>
            </a:r>
            <a:r>
              <a:rPr lang="ar-SA" sz="3200" dirty="0">
                <a:cs typeface="B Titr" pitchFamily="2" charset="-78"/>
              </a:rPr>
              <a:t>ساخت سنی </a:t>
            </a:r>
            <a:r>
              <a:rPr lang="fa-IR" sz="3200" dirty="0">
                <a:cs typeface="B Titr" pitchFamily="2" charset="-78"/>
              </a:rPr>
              <a:t>(جوانی یا پیری ) جمعیت </a:t>
            </a:r>
            <a:r>
              <a:rPr lang="fa-IR" sz="3600" dirty="0">
                <a:cs typeface="B Titr" pitchFamily="2" charset="-78"/>
              </a:rPr>
              <a:t/>
            </a:r>
            <a:br>
              <a:rPr lang="fa-IR" sz="3600" dirty="0">
                <a:cs typeface="B Titr" pitchFamily="2" charset="-78"/>
              </a:rPr>
            </a:br>
            <a:r>
              <a:rPr lang="ar-SA" sz="3200" dirty="0">
                <a:cs typeface="B Titr" pitchFamily="2" charset="-78"/>
              </a:rPr>
              <a:t>و </a:t>
            </a:r>
            <a:r>
              <a:rPr lang="fa-IR" sz="3200" dirty="0">
                <a:cs typeface="B Titr" pitchFamily="2" charset="-78"/>
              </a:rPr>
              <a:t>نسبت</a:t>
            </a:r>
            <a:r>
              <a:rPr lang="ar-SA" sz="3200" dirty="0">
                <a:cs typeface="B Titr" pitchFamily="2" charset="-78"/>
              </a:rPr>
              <a:t> هریک از گروه های سنی</a:t>
            </a:r>
            <a:r>
              <a:rPr lang="fa-IR" sz="3200" dirty="0">
                <a:cs typeface="B Titr" pitchFamily="2" charset="-78"/>
              </a:rPr>
              <a:t> به کل جمعیت</a:t>
            </a:r>
            <a:r>
              <a:rPr lang="fa-IR" sz="3200" dirty="0" smtClean="0"/>
              <a:t> </a:t>
            </a:r>
            <a:endParaRPr lang="en-US" sz="2400" dirty="0"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588377"/>
              </p:ext>
            </p:extLst>
          </p:nvPr>
        </p:nvGraphicFramePr>
        <p:xfrm>
          <a:off x="899592" y="1893168"/>
          <a:ext cx="748240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184"/>
                <a:gridCol w="1816118"/>
                <a:gridCol w="1830236"/>
                <a:gridCol w="223787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Titr" pitchFamily="2" charset="-78"/>
                        </a:rPr>
                        <a:t>65+</a:t>
                      </a:r>
                    </a:p>
                    <a:p>
                      <a:pPr algn="ctr"/>
                      <a:r>
                        <a:rPr lang="fa-IR" sz="2000" dirty="0" smtClean="0">
                          <a:cs typeface="B Titr" pitchFamily="2" charset="-78"/>
                        </a:rPr>
                        <a:t>از کار افتادگی</a:t>
                      </a:r>
                      <a:endParaRPr lang="en-US" sz="20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64-15</a:t>
                      </a:r>
                    </a:p>
                    <a:p>
                      <a:pPr algn="ctr"/>
                      <a:r>
                        <a:rPr lang="fa-IR" sz="2000" dirty="0" smtClean="0">
                          <a:cs typeface="B Titr" pitchFamily="2" charset="-78"/>
                        </a:rPr>
                        <a:t>در سن فعالیت</a:t>
                      </a:r>
                      <a:endParaRPr lang="en-US" sz="20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Titr" pitchFamily="2" charset="-78"/>
                        </a:rPr>
                        <a:t>14-0</a:t>
                      </a:r>
                    </a:p>
                    <a:p>
                      <a:pPr algn="ctr"/>
                      <a:r>
                        <a:rPr lang="fa-IR" sz="1800" dirty="0" smtClean="0">
                          <a:cs typeface="B Titr" pitchFamily="2" charset="-78"/>
                        </a:rPr>
                        <a:t>قبل از سن فعالیت</a:t>
                      </a:r>
                      <a:endParaRPr lang="en-US" sz="18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گروه</a:t>
                      </a:r>
                      <a:r>
                        <a:rPr lang="fa-IR" sz="2400" baseline="0" dirty="0" smtClean="0">
                          <a:cs typeface="B Titr" pitchFamily="2" charset="-78"/>
                        </a:rPr>
                        <a:t> سنی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3/5%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63/5%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43%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جوان 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6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70%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میانسال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15%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65%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20%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سالخورده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3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/>
              <a:t> </a:t>
            </a:r>
            <a:r>
              <a:rPr lang="fa-IR" sz="4400" dirty="0" smtClean="0">
                <a:cs typeface="B Titr" pitchFamily="2" charset="-78"/>
              </a:rPr>
              <a:t>ساختار سنی جمعیت ایران </a:t>
            </a:r>
            <a:r>
              <a:rPr lang="fa-IR" sz="3200" dirty="0" smtClean="0">
                <a:cs typeface="B Titr" pitchFamily="2" charset="-78"/>
              </a:rPr>
              <a:t>1430-1365</a:t>
            </a:r>
            <a:endParaRPr lang="en-US" sz="3200" dirty="0"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051103"/>
              </p:ext>
            </p:extLst>
          </p:nvPr>
        </p:nvGraphicFramePr>
        <p:xfrm>
          <a:off x="838200" y="2057400"/>
          <a:ext cx="7848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905000"/>
                <a:gridCol w="1668379"/>
                <a:gridCol w="2598821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65+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64-15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14-0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گروه</a:t>
                      </a:r>
                      <a:r>
                        <a:rPr lang="fa-IR" sz="2400" baseline="0" dirty="0" smtClean="0">
                          <a:cs typeface="B Titr" pitchFamily="2" charset="-78"/>
                        </a:rPr>
                        <a:t> سنی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3%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51/5%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45/5%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1365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6%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71%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1390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16/4%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63/6%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20%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Titr" pitchFamily="2" charset="-78"/>
                        </a:rPr>
                        <a:t>1430</a:t>
                      </a:r>
                      <a:endParaRPr lang="en-US" sz="2400" dirty="0">
                        <a:cs typeface="B Titr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cs typeface="B Titr" pitchFamily="2" charset="-78"/>
              </a:rPr>
              <a:t>روند کاهشی نرخ باروری در ایران</a:t>
            </a:r>
            <a:br>
              <a:rPr lang="fa-IR" b="1" dirty="0" smtClean="0">
                <a:cs typeface="B Titr" pitchFamily="2" charset="-78"/>
              </a:rPr>
            </a:br>
            <a:r>
              <a:rPr lang="fa-IR" sz="3600" b="1" dirty="0" smtClean="0">
                <a:cs typeface="B Titr" pitchFamily="2" charset="-78"/>
              </a:rPr>
              <a:t>(1390تا 1365)</a:t>
            </a:r>
            <a:endParaRPr lang="en-US" sz="3600" dirty="0">
              <a:cs typeface="B Titr" pitchFamily="2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1"/>
            <a:ext cx="86867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62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347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4800" dirty="0" smtClean="0">
                <a:solidFill>
                  <a:srgbClr val="0033CC"/>
                </a:solidFill>
                <a:cs typeface="B Titr" pitchFamily="2" charset="-78"/>
              </a:rPr>
              <a:t>آینده نگری جمعیت ایران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4800" dirty="0" smtClean="0">
                <a:solidFill>
                  <a:srgbClr val="0033CC"/>
                </a:solidFill>
                <a:cs typeface="B Titr" pitchFamily="2" charset="-78"/>
              </a:rPr>
              <a:t>با تأکید بر عدم نیاز سنجی و ترکیب جنسی در نظام آموزش عالی در ایران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4800" dirty="0" smtClean="0">
                <a:solidFill>
                  <a:srgbClr val="0033CC"/>
                </a:solidFill>
                <a:cs typeface="B Titr" pitchFamily="2" charset="-78"/>
              </a:rPr>
              <a:t> </a:t>
            </a:r>
            <a:r>
              <a:rPr lang="fa-IR" sz="4400" dirty="0" smtClean="0">
                <a:solidFill>
                  <a:srgbClr val="FF0000"/>
                </a:solidFill>
                <a:cs typeface="B Titr" pitchFamily="2" charset="-78"/>
              </a:rPr>
              <a:t>کاهش موالید و سالخوردگی جمعیت</a:t>
            </a:r>
            <a:endParaRPr lang="en-US" sz="4400" dirty="0" smtClean="0">
              <a:solidFill>
                <a:srgbClr val="FF0000"/>
              </a:solidFill>
              <a:cs typeface="B Titr" pitchFamily="2" charset="-78"/>
            </a:endParaRPr>
          </a:p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980728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611560" y="2564904"/>
            <a:ext cx="6264696" cy="720080"/>
          </a:xfrm>
          <a:prstGeom prst="straightConnector1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 flipH="1">
            <a:off x="1043608" y="1700808"/>
            <a:ext cx="6192688" cy="2592288"/>
          </a:xfrm>
          <a:custGeom>
            <a:avLst/>
            <a:gdLst>
              <a:gd name="connsiteX0" fmla="*/ 6175948 w 6175948"/>
              <a:gd name="connsiteY0" fmla="*/ 0 h 3102964"/>
              <a:gd name="connsiteX1" fmla="*/ 5156617 w 6175948"/>
              <a:gd name="connsiteY1" fmla="*/ 1528996 h 3102964"/>
              <a:gd name="connsiteX2" fmla="*/ 4077325 w 6175948"/>
              <a:gd name="connsiteY2" fmla="*/ 2383436 h 3102964"/>
              <a:gd name="connsiteX3" fmla="*/ 3087974 w 6175948"/>
              <a:gd name="connsiteY3" fmla="*/ 2623278 h 3102964"/>
              <a:gd name="connsiteX4" fmla="*/ 2023673 w 6175948"/>
              <a:gd name="connsiteY4" fmla="*/ 2833141 h 3102964"/>
              <a:gd name="connsiteX5" fmla="*/ 929391 w 6175948"/>
              <a:gd name="connsiteY5" fmla="*/ 2983042 h 3102964"/>
              <a:gd name="connsiteX6" fmla="*/ 0 w 6175948"/>
              <a:gd name="connsiteY6" fmla="*/ 3102964 h 310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5948" h="3102964">
                <a:moveTo>
                  <a:pt x="6175948" y="0"/>
                </a:moveTo>
                <a:cubicBezTo>
                  <a:pt x="5841167" y="565878"/>
                  <a:pt x="5506387" y="1131757"/>
                  <a:pt x="5156617" y="1528996"/>
                </a:cubicBezTo>
                <a:cubicBezTo>
                  <a:pt x="4806847" y="1926235"/>
                  <a:pt x="4422099" y="2201056"/>
                  <a:pt x="4077325" y="2383436"/>
                </a:cubicBezTo>
                <a:cubicBezTo>
                  <a:pt x="3732551" y="2565816"/>
                  <a:pt x="3430249" y="2548327"/>
                  <a:pt x="3087974" y="2623278"/>
                </a:cubicBezTo>
                <a:cubicBezTo>
                  <a:pt x="2745699" y="2698229"/>
                  <a:pt x="2383437" y="2773180"/>
                  <a:pt x="2023673" y="2833141"/>
                </a:cubicBezTo>
                <a:cubicBezTo>
                  <a:pt x="1663909" y="2893102"/>
                  <a:pt x="929391" y="2983042"/>
                  <a:pt x="929391" y="2983042"/>
                </a:cubicBezTo>
                <a:lnTo>
                  <a:pt x="0" y="3102964"/>
                </a:lnTo>
              </a:path>
            </a:pathLst>
          </a:cu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259632" y="6021288"/>
            <a:ext cx="64807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منبع:</a:t>
            </a:r>
            <a:r>
              <a:rPr lang="fa-IR" sz="1600" dirty="0" smtClean="0">
                <a:cs typeface="B Nazanin" pitchFamily="2" charset="-78"/>
              </a:rPr>
              <a:t> </a:t>
            </a:r>
            <a:r>
              <a:rPr lang="en-US" sz="1400" dirty="0" smtClean="0">
                <a:cs typeface="B Nazanin" pitchFamily="2" charset="-78"/>
              </a:rPr>
              <a:t>United Nations, Department of Economic and Social Affairs</a:t>
            </a:r>
          </a:p>
        </p:txBody>
      </p:sp>
    </p:spTree>
    <p:extLst>
      <p:ext uri="{BB962C8B-B14F-4D97-AF65-F5344CB8AC3E}">
        <p14:creationId xmlns:p14="http://schemas.microsoft.com/office/powerpoint/2010/main" val="3197762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95463089"/>
              </p:ext>
            </p:extLst>
          </p:nvPr>
        </p:nvGraphicFramePr>
        <p:xfrm>
          <a:off x="0" y="908720"/>
          <a:ext cx="81724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9632" y="6021288"/>
            <a:ext cx="64807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منبع:</a:t>
            </a:r>
            <a:r>
              <a:rPr lang="fa-IR" sz="1600" dirty="0" smtClean="0">
                <a:cs typeface="B Nazanin" pitchFamily="2" charset="-78"/>
              </a:rPr>
              <a:t> </a:t>
            </a:r>
            <a:r>
              <a:rPr lang="en-US" sz="1400" dirty="0" smtClean="0">
                <a:cs typeface="B Nazanin" pitchFamily="2" charset="-78"/>
              </a:rPr>
              <a:t>United Nations, Department of Economic and Social Affairs</a:t>
            </a:r>
          </a:p>
        </p:txBody>
      </p:sp>
      <p:sp>
        <p:nvSpPr>
          <p:cNvPr id="4" name="Down Arrow 3"/>
          <p:cNvSpPr/>
          <p:nvPr/>
        </p:nvSpPr>
        <p:spPr>
          <a:xfrm>
            <a:off x="223810" y="2420888"/>
            <a:ext cx="72008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30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305800" cy="762000"/>
          </a:xfrm>
          <a:extLst/>
        </p:spPr>
        <p:txBody>
          <a:bodyPr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مقایسه نرخ باروری</a:t>
            </a:r>
            <a:b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چند کشور دارای نرخ باروری پایین  با ایران</a:t>
            </a:r>
            <a:endParaRPr lang="en-US" sz="4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20484" name="Picture 2" descr="C:\Users\Sheida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2987824" y="6307138"/>
            <a:ext cx="2749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fa-IR" dirty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dirty="0">
                <a:latin typeface="Times New Roman" pitchFamily="18" charset="0"/>
                <a:cs typeface="B Titr" pitchFamily="2" charset="-78"/>
              </a:rPr>
              <a:t>آمار بانک </a:t>
            </a:r>
            <a:r>
              <a:rPr lang="fa-IR" dirty="0" smtClean="0">
                <a:latin typeface="Times New Roman" pitchFamily="18" charset="0"/>
                <a:cs typeface="B Titr" pitchFamily="2" charset="-78"/>
              </a:rPr>
              <a:t>جهانی 2014</a:t>
            </a:r>
            <a:endParaRPr lang="en-US" dirty="0"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3650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556792"/>
            <a:ext cx="9001000" cy="496855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1) نظریه اول گذار جمعیت‌شناختی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First Demographic Transition </a:t>
            </a:r>
            <a:r>
              <a:rPr lang="en-US" sz="2400" dirty="0" smtClean="0">
                <a:solidFill>
                  <a:srgbClr val="0033CC"/>
                </a:solidFill>
                <a:cs typeface="B Titr" pitchFamily="2" charset="-78"/>
              </a:rPr>
              <a:t>(FDT)</a:t>
            </a:r>
            <a:endParaRPr lang="fa-IR" sz="2400" dirty="0" smtClean="0">
              <a:solidFill>
                <a:srgbClr val="0033CC"/>
              </a:solidFill>
              <a:cs typeface="B Titr" pitchFamily="2" charset="-78"/>
            </a:endParaRPr>
          </a:p>
          <a:p>
            <a:pPr lvl="1" algn="just"/>
            <a:r>
              <a:rPr lang="fa-IR" sz="2400" dirty="0" smtClean="0">
                <a:solidFill>
                  <a:srgbClr val="00642D"/>
                </a:solidFill>
                <a:cs typeface="B Titr" pitchFamily="2" charset="-78"/>
              </a:rPr>
              <a:t>تبیین </a:t>
            </a:r>
            <a:r>
              <a:rPr lang="fa-IR" sz="2400" dirty="0">
                <a:solidFill>
                  <a:srgbClr val="00642D"/>
                </a:solidFill>
                <a:cs typeface="B Titr" pitchFamily="2" charset="-78"/>
              </a:rPr>
              <a:t>تحولات حجم، رشد و ساختار </a:t>
            </a:r>
            <a:r>
              <a:rPr lang="fa-IR" sz="2400" dirty="0" smtClean="0">
                <a:solidFill>
                  <a:srgbClr val="00642D"/>
                </a:solidFill>
                <a:cs typeface="B Titr" pitchFamily="2" charset="-78"/>
              </a:rPr>
              <a:t>جمعیت </a:t>
            </a:r>
            <a:r>
              <a:rPr lang="fa-IR" sz="2400" dirty="0" smtClean="0">
                <a:solidFill>
                  <a:srgbClr val="0033CC"/>
                </a:solidFill>
                <a:cs typeface="B Titr" pitchFamily="2" charset="-78"/>
              </a:rPr>
              <a:t>(موالید و مرگ و میر)</a:t>
            </a:r>
          </a:p>
          <a:p>
            <a:pPr algn="just"/>
            <a:endParaRPr lang="fa-IR" sz="2400" dirty="0" smtClean="0">
              <a:solidFill>
                <a:srgbClr val="0070C0"/>
              </a:solidFill>
              <a:cs typeface="B Titr" pitchFamily="2" charset="-78"/>
            </a:endParaRPr>
          </a:p>
          <a:p>
            <a:pPr marL="109728" indent="0" algn="just">
              <a:buNone/>
            </a:pP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2) نظریه دوم گذار جمعیت‌شناختی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Second Demographic Transition </a:t>
            </a:r>
            <a:r>
              <a:rPr lang="en-US" sz="2400" dirty="0">
                <a:solidFill>
                  <a:srgbClr val="0033CC"/>
                </a:solidFill>
                <a:cs typeface="B Titr" pitchFamily="2" charset="-78"/>
              </a:rPr>
              <a:t>(SDT)</a:t>
            </a:r>
            <a:endParaRPr lang="fa-IR" sz="2400" dirty="0">
              <a:solidFill>
                <a:srgbClr val="0033CC"/>
              </a:solidFill>
              <a:cs typeface="B Titr" pitchFamily="2" charset="-78"/>
            </a:endParaRPr>
          </a:p>
          <a:p>
            <a:pPr lvl="1" algn="just"/>
            <a:r>
              <a:rPr lang="fa-IR" sz="2400" dirty="0" smtClean="0">
                <a:solidFill>
                  <a:srgbClr val="00642D"/>
                </a:solidFill>
                <a:cs typeface="B Titr" pitchFamily="2" charset="-78"/>
              </a:rPr>
              <a:t>تبیین تغييرات مرتبط با باروري، تشکيل خانواده و رفتارهاي شريکي در بستر تغييرات ارزشي و فرهنگي </a:t>
            </a:r>
            <a:r>
              <a:rPr lang="fa-IR" sz="2400" dirty="0" smtClean="0">
                <a:solidFill>
                  <a:srgbClr val="0033CC"/>
                </a:solidFill>
                <a:cs typeface="B Titr" pitchFamily="2" charset="-78"/>
              </a:rPr>
              <a:t>(تغییر در ساختار و کارکرد خانواده)</a:t>
            </a:r>
            <a:endParaRPr lang="en-US" sz="2400" dirty="0" smtClean="0">
              <a:solidFill>
                <a:srgbClr val="0033CC"/>
              </a:solidFill>
              <a:cs typeface="B Titr" pitchFamily="2" charset="-78"/>
            </a:endParaRPr>
          </a:p>
          <a:p>
            <a:pPr algn="just"/>
            <a:endParaRPr lang="fa-IR" sz="2400" dirty="0" smtClean="0">
              <a:solidFill>
                <a:srgbClr val="0070C0"/>
              </a:solidFill>
              <a:cs typeface="B Titr" pitchFamily="2" charset="-78"/>
            </a:endParaRPr>
          </a:p>
          <a:p>
            <a:pPr marL="109728" indent="0" algn="just">
              <a:buNone/>
            </a:pP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3) نظریه سوم گذار جمعیت‌شناختی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Third Demographic Transition </a:t>
            </a:r>
            <a:r>
              <a:rPr lang="en-US" sz="2400" dirty="0">
                <a:solidFill>
                  <a:srgbClr val="0033CC"/>
                </a:solidFill>
                <a:cs typeface="B Titr" pitchFamily="2" charset="-78"/>
              </a:rPr>
              <a:t>(TDT)</a:t>
            </a:r>
            <a:endParaRPr lang="fa-IR" sz="2400" dirty="0">
              <a:solidFill>
                <a:srgbClr val="0033CC"/>
              </a:solidFill>
              <a:cs typeface="B Titr" pitchFamily="2" charset="-78"/>
            </a:endParaRPr>
          </a:p>
          <a:p>
            <a:pPr lvl="1" algn="just"/>
            <a:r>
              <a:rPr lang="fa-IR" sz="2400" dirty="0" smtClean="0">
                <a:solidFill>
                  <a:srgbClr val="00642D"/>
                </a:solidFill>
                <a:cs typeface="B Titr" pitchFamily="2" charset="-78"/>
              </a:rPr>
              <a:t>تبیین تحولات جمعیتی مرتبط با مهاجرت </a:t>
            </a:r>
            <a:r>
              <a:rPr lang="fa-IR" sz="2400" dirty="0" smtClean="0">
                <a:solidFill>
                  <a:srgbClr val="0033CC"/>
                </a:solidFill>
                <a:cs typeface="B Titr" pitchFamily="2" charset="-78"/>
              </a:rPr>
              <a:t>(جابجائی و تداخل ملیتها)</a:t>
            </a:r>
            <a:endParaRPr lang="en-US" sz="2400" dirty="0" smtClean="0">
              <a:solidFill>
                <a:srgbClr val="0033CC"/>
              </a:solidFill>
              <a:cs typeface="B Titr" pitchFamily="2" charset="-78"/>
            </a:endParaRPr>
          </a:p>
          <a:p>
            <a:pPr algn="just"/>
            <a:endParaRPr lang="en-US" dirty="0" smtClean="0">
              <a:solidFill>
                <a:srgbClr val="0070C0"/>
              </a:solidFill>
              <a:cs typeface="B Titr" pitchFamily="2" charset="-78"/>
            </a:endParaRPr>
          </a:p>
          <a:p>
            <a:pPr algn="just"/>
            <a:endParaRPr lang="fa-IR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نظریه‌های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 گذار </a:t>
            </a:r>
            <a:r>
              <a:rPr lang="fa-IR" sz="3200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در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Titr" pitchFamily="2" charset="-78"/>
              </a:rPr>
              <a:t>  جمعيت‌شناختی</a:t>
            </a:r>
            <a:endParaRPr lang="fa-IR" dirty="0">
              <a:solidFill>
                <a:schemeClr val="accent1">
                  <a:lumMod val="50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4424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B Titr" pitchFamily="2" charset="-78"/>
              </a:rPr>
              <a:t>مؤلفه های </a:t>
            </a:r>
            <a:r>
              <a:rPr lang="fa-IR" dirty="0" smtClean="0">
                <a:cs typeface="B Titr" pitchFamily="2" charset="-78"/>
              </a:rPr>
              <a:t>بیرونی مؤثر  بر تغییرات جمعیتی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>
              <a:cs typeface="B Titr" pitchFamily="2" charset="-78"/>
            </a:endParaRPr>
          </a:p>
          <a:p>
            <a:pPr algn="ctr"/>
            <a:r>
              <a:rPr lang="fa-IR" sz="3600" b="1" dirty="0" smtClean="0">
                <a:solidFill>
                  <a:srgbClr val="0033CC"/>
                </a:solidFill>
                <a:cs typeface="B Titr" pitchFamily="2" charset="-78"/>
              </a:rPr>
              <a:t>سیاست های جمعیتی بین المللی </a:t>
            </a:r>
          </a:p>
          <a:p>
            <a:pPr algn="ctr"/>
            <a:r>
              <a:rPr lang="fa-IR" sz="3600" dirty="0" smtClean="0">
                <a:solidFill>
                  <a:srgbClr val="0033CC"/>
                </a:solidFill>
                <a:cs typeface="B Titr" pitchFamily="2" charset="-78"/>
              </a:rPr>
              <a:t>( </a:t>
            </a:r>
            <a:r>
              <a:rPr lang="fa-IR" sz="3600" dirty="0">
                <a:solidFill>
                  <a:srgbClr val="0033CC"/>
                </a:solidFill>
                <a:cs typeface="B Titr" pitchFamily="2" charset="-78"/>
              </a:rPr>
              <a:t>سیاست های نظام سلطه)</a:t>
            </a:r>
          </a:p>
        </p:txBody>
      </p:sp>
    </p:spTree>
    <p:extLst>
      <p:ext uri="{BB962C8B-B14F-4D97-AF65-F5344CB8AC3E}">
        <p14:creationId xmlns:p14="http://schemas.microsoft.com/office/powerpoint/2010/main" val="37598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cs typeface="B Titr" pitchFamily="2" charset="-78"/>
              </a:rPr>
              <a:t>نقشه اي از سازمانها و مراکز مهم بين المللي </a:t>
            </a:r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(در صفحه ي بعد) </a:t>
            </a:r>
            <a:r>
              <a:rPr lang="fa-IR" sz="4000" dirty="0" smtClean="0">
                <a:cs typeface="B Titr" pitchFamily="2" charset="-78"/>
              </a:rPr>
              <a:t>از 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دکترين امنيت ملي </a:t>
            </a:r>
            <a:r>
              <a:rPr lang="fa-IR" sz="4000" dirty="0" smtClean="0">
                <a:cs typeface="B Titr" pitchFamily="2" charset="-78"/>
              </a:rPr>
              <a:t>آمريکا وجود دارد که نشان مي دهد، اين سازمانها مستقيماً زير نظر 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"مرکز عملياتهاي نظامي و غيرنظامي آمريکا</a:t>
            </a:r>
            <a:r>
              <a:rPr lang="fa-IR" sz="4000" dirty="0" smtClean="0">
                <a:cs typeface="B Titr" pitchFamily="2" charset="-78"/>
              </a:rPr>
              <a:t>"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(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.VnArialH" pitchFamily="34" charset="0"/>
                <a:cs typeface="B Titr" pitchFamily="2" charset="-78"/>
              </a:rPr>
              <a:t>Cmoc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) </a:t>
            </a:r>
            <a:r>
              <a:rPr lang="fa-IR" sz="4000" dirty="0" smtClean="0">
                <a:cs typeface="B Titr" pitchFamily="2" charset="-78"/>
              </a:rPr>
              <a:t>کار مي کنند و محورهاي اصلي فعاليت هايشان را از اين مرکز دريافت مي دارند.</a:t>
            </a:r>
            <a:endParaRPr lang="en-US" sz="4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83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كميته ملي مركز عمليات نظامي و غيرنظامي آمریکا 2011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389120"/>
          </a:xfrm>
        </p:spPr>
        <p:txBody>
          <a:bodyPr/>
          <a:lstStyle/>
          <a:p>
            <a:pPr>
              <a:buNone/>
            </a:pPr>
            <a:endParaRPr lang="fa-IR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fa-IR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1">
              <a:buNone/>
            </a:pPr>
            <a:endParaRPr lang="fa-IR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rtl="1">
              <a:buNone/>
            </a:pP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endParaRPr lang="en-US" sz="1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1828800"/>
            <a:ext cx="1371600" cy="1066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tx1"/>
                </a:solidFill>
                <a:cs typeface="B Titr" pitchFamily="2" charset="-78"/>
              </a:rPr>
              <a:t>نظامي</a:t>
            </a: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800600" y="2286000"/>
            <a:ext cx="13716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tx1"/>
                </a:solidFill>
                <a:cs typeface="B Titr" pitchFamily="2" charset="-78"/>
              </a:rPr>
              <a:t>سازمانها ي مردم نهاد</a:t>
            </a:r>
            <a:endParaRPr lang="en-US" sz="1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48000" y="3276600"/>
            <a:ext cx="1447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tx1"/>
                </a:solidFill>
                <a:cs typeface="B Titr" pitchFamily="2" charset="-78"/>
              </a:rPr>
              <a:t>آژانسهاي دولتي </a:t>
            </a:r>
            <a:endParaRPr lang="en-US" sz="1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19600" y="3276600"/>
            <a:ext cx="1447800" cy="1066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tx1"/>
                </a:solidFill>
                <a:cs typeface="B Titr" pitchFamily="2" charset="-78"/>
              </a:rPr>
              <a:t>صليب سرخ</a:t>
            </a: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590800" y="2362200"/>
            <a:ext cx="12954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tx1"/>
                </a:solidFill>
                <a:cs typeface="B Titr" pitchFamily="2" charset="-78"/>
              </a:rPr>
              <a:t>ملل متحد</a:t>
            </a:r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81000" y="1371600"/>
            <a:ext cx="13716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b="1" dirty="0" smtClean="0">
                <a:solidFill>
                  <a:schemeClr val="tx1"/>
                </a:solidFill>
                <a:cs typeface="B Titr" pitchFamily="2" charset="-78"/>
              </a:rPr>
              <a:t>کمکهای ملل متحد به کودکان</a:t>
            </a:r>
            <a:endParaRPr lang="en-US" sz="1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162800" y="1447800"/>
            <a:ext cx="13716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مراقبت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	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162800" y="2057400"/>
            <a:ext cx="13716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پزشکان دنیا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162800" y="3962400"/>
            <a:ext cx="13716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سایر سازمانهای</a:t>
            </a:r>
            <a:r>
              <a:rPr lang="en-US" sz="14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كمك رسان </a:t>
            </a:r>
            <a:endParaRPr lang="en-US" sz="1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162800" y="2667000"/>
            <a:ext cx="13716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500" b="1" dirty="0" smtClean="0">
                <a:solidFill>
                  <a:schemeClr val="tx1"/>
                </a:solidFill>
                <a:cs typeface="B Titr" pitchFamily="2" charset="-78"/>
              </a:rPr>
              <a:t>حفاظت کودکان</a:t>
            </a:r>
            <a:endParaRPr lang="en-US" sz="15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162800" y="3352800"/>
            <a:ext cx="1371600" cy="533400"/>
          </a:xfrm>
          <a:prstGeom prst="roundRect">
            <a:avLst/>
          </a:prstGeom>
          <a:solidFill>
            <a:srgbClr val="92D05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کمیته نجات بین الملل</a:t>
            </a:r>
            <a:endParaRPr lang="en-US" sz="1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81000" y="2057400"/>
            <a:ext cx="13716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برنامه جهانی غذا</a:t>
            </a:r>
            <a:endParaRPr lang="en-US" sz="14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ctr"/>
            <a:endParaRPr lang="en-US" sz="14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81000" y="4267200"/>
            <a:ext cx="13716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سایر آژانسهای ملل متحد </a:t>
            </a:r>
            <a:endParaRPr lang="en-US" sz="1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81000" y="3505200"/>
            <a:ext cx="13716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کمیسیون عالی مهاجرین</a:t>
            </a:r>
            <a:endParaRPr lang="en-US" sz="1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81000" y="2819400"/>
            <a:ext cx="13716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بخش عملیات حفظ صلح</a:t>
            </a:r>
            <a:endParaRPr lang="en-US" sz="1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4876800" y="5410200"/>
            <a:ext cx="19812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كليه سازمانهاي صليب سرخ </a:t>
            </a:r>
            <a:endParaRPr lang="en-US" sz="1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971800" y="5410200"/>
            <a:ext cx="990600" cy="609600"/>
          </a:xfrm>
          <a:prstGeom prst="roundRect">
            <a:avLst/>
          </a:prstGeom>
          <a:solidFill>
            <a:srgbClr val="FFFFCC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تيم كشوري</a:t>
            </a:r>
            <a:endParaRPr lang="en-US" sz="1400" dirty="0">
              <a:solidFill>
                <a:schemeClr val="tx1"/>
              </a:solidFill>
              <a:cs typeface="B Titr" pitchFamily="2" charset="-78"/>
            </a:endParaRPr>
          </a:p>
        </p:txBody>
      </p:sp>
      <p:cxnSp>
        <p:nvCxnSpPr>
          <p:cNvPr id="51" name="Straight Arrow Connector 50"/>
          <p:cNvCxnSpPr>
            <a:endCxn id="75" idx="0"/>
          </p:cNvCxnSpPr>
          <p:nvPr/>
        </p:nvCxnSpPr>
        <p:spPr>
          <a:xfrm rot="16200000" flipH="1">
            <a:off x="5106194" y="4648994"/>
            <a:ext cx="1066800" cy="455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7" idx="4"/>
            <a:endCxn id="76" idx="0"/>
          </p:cNvCxnSpPr>
          <p:nvPr/>
        </p:nvCxnSpPr>
        <p:spPr>
          <a:xfrm rot="5400000">
            <a:off x="3086100" y="47244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62" idx="1"/>
          </p:cNvCxnSpPr>
          <p:nvPr/>
        </p:nvCxnSpPr>
        <p:spPr>
          <a:xfrm flipV="1">
            <a:off x="6172200" y="1714500"/>
            <a:ext cx="9906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67" idx="1"/>
          </p:cNvCxnSpPr>
          <p:nvPr/>
        </p:nvCxnSpPr>
        <p:spPr>
          <a:xfrm flipV="1">
            <a:off x="6172200" y="2324100"/>
            <a:ext cx="9906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69" idx="1"/>
          </p:cNvCxnSpPr>
          <p:nvPr/>
        </p:nvCxnSpPr>
        <p:spPr>
          <a:xfrm>
            <a:off x="6172200" y="2667000"/>
            <a:ext cx="9906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26" idx="6"/>
            <a:endCxn id="70" idx="1"/>
          </p:cNvCxnSpPr>
          <p:nvPr/>
        </p:nvCxnSpPr>
        <p:spPr>
          <a:xfrm>
            <a:off x="6172200" y="2819400"/>
            <a:ext cx="9906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68" idx="1"/>
          </p:cNvCxnSpPr>
          <p:nvPr/>
        </p:nvCxnSpPr>
        <p:spPr>
          <a:xfrm rot="16200000" flipH="1">
            <a:off x="6038850" y="3105150"/>
            <a:ext cx="12573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9" idx="3"/>
            <a:endCxn id="72" idx="3"/>
          </p:cNvCxnSpPr>
          <p:nvPr/>
        </p:nvCxnSpPr>
        <p:spPr>
          <a:xfrm rot="5400000">
            <a:off x="1635990" y="3389382"/>
            <a:ext cx="1261129" cy="1027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0800000" flipV="1">
            <a:off x="1752600" y="2971800"/>
            <a:ext cx="8382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71" idx="3"/>
          </p:cNvCxnSpPr>
          <p:nvPr/>
        </p:nvCxnSpPr>
        <p:spPr>
          <a:xfrm rot="10800000">
            <a:off x="1752600" y="2324100"/>
            <a:ext cx="8382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29" idx="1"/>
            <a:endCxn id="61" idx="3"/>
          </p:cNvCxnSpPr>
          <p:nvPr/>
        </p:nvCxnSpPr>
        <p:spPr>
          <a:xfrm rot="16200000" flipV="1">
            <a:off x="1826490" y="1564411"/>
            <a:ext cx="880129" cy="1027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 flipV="1">
            <a:off x="1752600" y="31242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5" name="Rounded Rectangle 134"/>
          <p:cNvSpPr/>
          <p:nvPr/>
        </p:nvSpPr>
        <p:spPr>
          <a:xfrm>
            <a:off x="1143000" y="5410200"/>
            <a:ext cx="1752600" cy="609600"/>
          </a:xfrm>
          <a:prstGeom prst="roundRect">
            <a:avLst/>
          </a:prstGeom>
          <a:solidFill>
            <a:srgbClr val="FFFFCC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400" b="1" dirty="0" smtClean="0">
                <a:solidFill>
                  <a:schemeClr val="tx1"/>
                </a:solidFill>
                <a:cs typeface="B Titr" pitchFamily="2" charset="-78"/>
              </a:rPr>
              <a:t>تيم كشورهاي  خارجي كمك در مواقع بحران </a:t>
            </a:r>
            <a:endParaRPr lang="en-US" sz="1400" dirty="0">
              <a:solidFill>
                <a:schemeClr val="tx1"/>
              </a:solidFill>
              <a:cs typeface="B Titr" pitchFamily="2" charset="-78"/>
            </a:endParaRPr>
          </a:p>
        </p:txBody>
      </p:sp>
      <p:cxnSp>
        <p:nvCxnSpPr>
          <p:cNvPr id="137" name="Straight Arrow Connector 136"/>
          <p:cNvCxnSpPr>
            <a:stCxn id="27" idx="3"/>
          </p:cNvCxnSpPr>
          <p:nvPr/>
        </p:nvCxnSpPr>
        <p:spPr>
          <a:xfrm rot="5400000">
            <a:off x="2275799" y="4349772"/>
            <a:ext cx="1146829" cy="821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5" name="Hexagon 54"/>
          <p:cNvSpPr/>
          <p:nvPr/>
        </p:nvSpPr>
        <p:spPr>
          <a:xfrm>
            <a:off x="3657600" y="2590800"/>
            <a:ext cx="1371600" cy="9144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300" dirty="0" smtClean="0">
                <a:solidFill>
                  <a:schemeClr val="tx1"/>
                </a:solidFill>
                <a:cs typeface="B Titr" pitchFamily="2" charset="-78"/>
              </a:rPr>
              <a:t>مركز عمليات نظامي و غير نظامي </a:t>
            </a:r>
            <a:endParaRPr lang="en-US" sz="13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12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092891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0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     </a:t>
            </a:r>
            <a:r>
              <a:rPr lang="fa-IR" sz="3000" dirty="0" smtClean="0">
                <a:cs typeface="B Titr" pitchFamily="2" charset="-78"/>
              </a:rPr>
              <a:t>گزارش اينفووارز(در آمریکا) برای کاهش باروری؛ کاهش باروری از طريق اعمال </a:t>
            </a:r>
            <a:r>
              <a:rPr lang="fa-IR" sz="3000" b="1" dirty="0" smtClean="0">
                <a:cs typeface="B Titr" pitchFamily="2" charset="-78"/>
              </a:rPr>
              <a:t>سياست های فرهنگی: </a:t>
            </a:r>
          </a:p>
          <a:p>
            <a:pPr algn="r" rtl="1">
              <a:buNone/>
            </a:pPr>
            <a:r>
              <a:rPr lang="fa-IR" sz="3000" b="1" dirty="0" smtClean="0">
                <a:cs typeface="B Titr" pitchFamily="2" charset="-78"/>
              </a:rPr>
              <a:t>شامل موارد زیر امکانپذیر است</a:t>
            </a:r>
            <a:endParaRPr lang="fa-IR" sz="3000" b="1" dirty="0" smtClean="0">
              <a:solidFill>
                <a:schemeClr val="accent2">
                  <a:lumMod val="75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r>
              <a:rPr lang="fa-IR" sz="3000" b="1" dirty="0" smtClean="0">
                <a:cs typeface="B Titr" pitchFamily="2" charset="-78"/>
              </a:rPr>
              <a:t>      </a:t>
            </a:r>
            <a:r>
              <a:rPr lang="fa-IR" sz="2400" b="1" dirty="0" smtClean="0">
                <a:solidFill>
                  <a:srgbClr val="0033CC"/>
                </a:solidFill>
                <a:cs typeface="B Titr" pitchFamily="2" charset="-78"/>
              </a:rPr>
              <a:t>1)    به تعويق انداختن ازدواج؛</a:t>
            </a:r>
          </a:p>
          <a:p>
            <a:pPr algn="r" rtl="1">
              <a:buNone/>
            </a:pPr>
            <a:r>
              <a:rPr lang="fa-IR" sz="2400" b="1" dirty="0">
                <a:solidFill>
                  <a:srgbClr val="0033CC"/>
                </a:solidFill>
                <a:cs typeface="B Titr" pitchFamily="2" charset="-78"/>
              </a:rPr>
              <a:t> </a:t>
            </a:r>
            <a:r>
              <a:rPr lang="fa-IR" sz="2400" b="1" dirty="0" smtClean="0">
                <a:solidFill>
                  <a:srgbClr val="0033CC"/>
                </a:solidFill>
                <a:cs typeface="B Titr" pitchFamily="2" charset="-78"/>
              </a:rPr>
              <a:t>       2)   </a:t>
            </a:r>
            <a:r>
              <a:rPr lang="fa-IR" sz="2400" b="1" dirty="0" smtClean="0">
                <a:solidFill>
                  <a:srgbClr val="E60000"/>
                </a:solidFill>
                <a:cs typeface="B Titr" pitchFamily="2" charset="-78"/>
              </a:rPr>
              <a:t>افزایش و ارتقاء سطح تحصیلات زنان </a:t>
            </a:r>
            <a:endParaRPr lang="en-US" sz="2400" b="1" dirty="0" smtClean="0">
              <a:solidFill>
                <a:srgbClr val="E60000"/>
              </a:solidFill>
              <a:cs typeface="B Titr" pitchFamily="2" charset="-78"/>
            </a:endParaRPr>
          </a:p>
          <a:p>
            <a:r>
              <a:rPr lang="fa-IR" sz="2400" b="1" dirty="0" smtClean="0">
                <a:solidFill>
                  <a:srgbClr val="0033CC"/>
                </a:solidFill>
                <a:cs typeface="B Titr" pitchFamily="2" charset="-78"/>
              </a:rPr>
              <a:t>  3)   بسته های دلسرد کننده مالياتی برای قشر آماده </a:t>
            </a:r>
            <a:r>
              <a:rPr lang="fa-IR" sz="2400" b="1" dirty="0">
                <a:solidFill>
                  <a:srgbClr val="0033CC"/>
                </a:solidFill>
                <a:cs typeface="B Titr" pitchFamily="2" charset="-78"/>
              </a:rPr>
              <a:t>به </a:t>
            </a:r>
            <a:r>
              <a:rPr lang="fa-IR" sz="2400" b="1" dirty="0" smtClean="0">
                <a:solidFill>
                  <a:srgbClr val="0033CC"/>
                </a:solidFill>
                <a:cs typeface="B Titr" pitchFamily="2" charset="-78"/>
              </a:rPr>
              <a:t>ازدواج</a:t>
            </a:r>
          </a:p>
          <a:p>
            <a:pPr algn="r" rtl="1">
              <a:buNone/>
            </a:pPr>
            <a:r>
              <a:rPr lang="fa-IR" sz="2400" b="1" dirty="0" smtClean="0">
                <a:solidFill>
                  <a:srgbClr val="0033CC"/>
                </a:solidFill>
                <a:cs typeface="B Titr" pitchFamily="2" charset="-78"/>
              </a:rPr>
              <a:t>        4)   افزايش مشوق های همجنس گرايی؛</a:t>
            </a:r>
            <a:endParaRPr lang="en-US" sz="2400" b="1" dirty="0" smtClean="0">
              <a:solidFill>
                <a:srgbClr val="0033CC"/>
              </a:solidFill>
              <a:cs typeface="B Titr" pitchFamily="2" charset="-78"/>
            </a:endParaRPr>
          </a:p>
          <a:p>
            <a:pPr algn="r" rtl="1"/>
            <a:r>
              <a:rPr lang="fa-IR" sz="2400" b="1" dirty="0" smtClean="0">
                <a:solidFill>
                  <a:srgbClr val="0033CC"/>
                </a:solidFill>
                <a:cs typeface="B Titr" pitchFamily="2" charset="-78"/>
              </a:rPr>
              <a:t>   5)   افزودن مواد محلول کنترل کننده باروری به منابع آب شهری</a:t>
            </a:r>
            <a:endParaRPr lang="en-US" sz="2400" b="1" dirty="0" smtClean="0">
              <a:solidFill>
                <a:srgbClr val="0033CC"/>
              </a:solidFill>
              <a:cs typeface="B Titr" pitchFamily="2" charset="-78"/>
            </a:endParaRPr>
          </a:p>
          <a:p>
            <a:pPr algn="r" rtl="1"/>
            <a:r>
              <a:rPr lang="fa-IR" sz="2400" b="1" smtClean="0">
                <a:solidFill>
                  <a:srgbClr val="E60000"/>
                </a:solidFill>
                <a:cs typeface="B Titr" pitchFamily="2" charset="-78"/>
              </a:rPr>
              <a:t>6 </a:t>
            </a:r>
            <a:r>
              <a:rPr lang="fa-IR" sz="2400" b="1" dirty="0" smtClean="0">
                <a:solidFill>
                  <a:srgbClr val="E60000"/>
                </a:solidFill>
                <a:cs typeface="B Titr" pitchFamily="2" charset="-78"/>
              </a:rPr>
              <a:t>)     تشويق زنان به کار (بیرون از منزل)</a:t>
            </a:r>
            <a:endParaRPr lang="en-US" sz="2400" dirty="0" smtClean="0">
              <a:solidFill>
                <a:srgbClr val="E60000"/>
              </a:solidFill>
              <a:cs typeface="B Titr" pitchFamily="2" charset="-78"/>
            </a:endParaRPr>
          </a:p>
          <a:p>
            <a:pPr algn="r" rtl="1"/>
            <a:endParaRPr lang="en-US" sz="3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24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Titr" pitchFamily="2" charset="-78"/>
              </a:rPr>
              <a:t>طبق سند منتشر شده از سوي پنتاگون برنامه هايي كه 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سازمان ملل</a:t>
            </a:r>
            <a:r>
              <a:rPr lang="en-US" sz="3600" b="1" dirty="0" smtClean="0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(UN)</a:t>
            </a:r>
            <a:r>
              <a:rPr lang="en-US" sz="3600" dirty="0" smtClean="0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latin typeface="Adobe Devanagari" pitchFamily="18" charset="0"/>
                <a:cs typeface="B Titr" pitchFamily="2" charset="-78"/>
              </a:rPr>
              <a:t> </a:t>
            </a:r>
            <a:r>
              <a:rPr lang="fa-IR" sz="3600" dirty="0" smtClean="0">
                <a:cs typeface="B Titr" pitchFamily="2" charset="-78"/>
              </a:rPr>
              <a:t>در سطح جهان در كشورهاي ديگر اجرا مي كنند به عنوان عمليات نظامي ارتش آمريكاست. </a:t>
            </a:r>
          </a:p>
          <a:p>
            <a:pPr algn="r" rtl="1"/>
            <a:r>
              <a:rPr lang="fa-IR" sz="3600" dirty="0" smtClean="0">
                <a:cs typeface="B Titr" pitchFamily="2" charset="-78"/>
              </a:rPr>
              <a:t>برنامه هايي که سازمان ملل و به تبع آن سازمان يونيسف در کشور جمهوري اسلامي ايران اجرا مي کنند به عنوان </a:t>
            </a:r>
            <a:r>
              <a:rPr lang="fa-IR" sz="3600" b="1" dirty="0" smtClean="0">
                <a:cs typeface="B Titr" pitchFamily="2" charset="-78"/>
              </a:rPr>
              <a:t>عمليات نظامي ارتش آمريکا در خاک کشور ما</a:t>
            </a:r>
            <a:r>
              <a:rPr lang="fa-IR" sz="3600" dirty="0" smtClean="0">
                <a:cs typeface="B Titr" pitchFamily="2" charset="-78"/>
              </a:rPr>
              <a:t> محسوب مي شود.</a:t>
            </a:r>
          </a:p>
          <a:p>
            <a:pPr algn="r" rtl="1"/>
            <a:endParaRPr lang="fa-IR" sz="3600" dirty="0" smtClean="0">
              <a:cs typeface="B Titr" pitchFamily="2" charset="-78"/>
            </a:endParaRPr>
          </a:p>
          <a:p>
            <a:pPr algn="r" rtl="1"/>
            <a:endParaRPr lang="en-US" sz="3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91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4000" dirty="0" smtClean="0">
                <a:cs typeface="B Titr" pitchFamily="2" charset="-78"/>
              </a:rPr>
              <a:t>   </a:t>
            </a:r>
            <a:endParaRPr lang="fa-IR" sz="4000" dirty="0" smtClean="0">
              <a:solidFill>
                <a:schemeClr val="accent4">
                  <a:lumMod val="75000"/>
                </a:schemeClr>
              </a:solidFill>
              <a:cs typeface="B Titr" pitchFamily="2" charset="-78"/>
            </a:endParaRPr>
          </a:p>
          <a:p>
            <a:pPr algn="r" rtl="1"/>
            <a:r>
              <a:rPr lang="fa-IR" sz="4000" dirty="0" smtClean="0">
                <a:solidFill>
                  <a:schemeClr val="accent4">
                    <a:lumMod val="75000"/>
                  </a:schemeClr>
                </a:solidFill>
                <a:cs typeface="B Titr" pitchFamily="2" charset="-78"/>
              </a:rPr>
              <a:t>مقام معظم رهبري:</a:t>
            </a:r>
            <a:endParaRPr lang="fa-IR" sz="4000" dirty="0" smtClean="0">
              <a:cs typeface="B Titr" pitchFamily="2" charset="-78"/>
            </a:endParaRPr>
          </a:p>
          <a:p>
            <a:pPr algn="r" rtl="1"/>
            <a:r>
              <a:rPr lang="fa-IR" sz="4000" dirty="0" smtClean="0">
                <a:cs typeface="B Titr" pitchFamily="2" charset="-78"/>
              </a:rPr>
              <a:t>ضروري است مسئولين محترم توجه جدي و همه جانبه نگر به فعاليتهاي 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سازمان ملل </a:t>
            </a:r>
            <a:r>
              <a:rPr lang="fa-IR" sz="4000" dirty="0" smtClean="0">
                <a:cs typeface="B Titr" pitchFamily="2" charset="-78"/>
              </a:rPr>
              <a:t>در ايران داشته باشند و در جهت جلوگيري از فعاليتهاي آنها قوانين و مقررات لازم را مبذول دارند</a:t>
            </a:r>
            <a:r>
              <a:rPr lang="en-US" sz="4000" dirty="0" smtClean="0">
                <a:cs typeface="B Titr" pitchFamily="2" charset="-78"/>
              </a:rPr>
              <a:t> </a:t>
            </a:r>
            <a:r>
              <a:rPr lang="fa-IR" sz="4000" dirty="0" smtClean="0">
                <a:cs typeface="B Titr" pitchFamily="2" charset="-78"/>
              </a:rPr>
              <a:t> و از آن به عنوان سم زدايي ياد كردند. </a:t>
            </a:r>
          </a:p>
          <a:p>
            <a:pPr algn="r" rtl="1"/>
            <a:endParaRPr lang="fa-IR" sz="4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cs typeface="B Titr" pitchFamily="2" charset="-78"/>
            </a:endParaRPr>
          </a:p>
          <a:p>
            <a:pPr algn="r" rtl="1"/>
            <a:endParaRPr lang="fa-IR" sz="4000" dirty="0" smtClean="0">
              <a:cs typeface="B Titr" pitchFamily="2" charset="-78"/>
            </a:endParaRPr>
          </a:p>
          <a:p>
            <a:pPr algn="r" rtl="1"/>
            <a:endParaRPr lang="en-US" sz="4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6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بیانات\picture\تصویر از آقا و بیانات ایشان\nckte4hin36hb2cejy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9600"/>
            <a:ext cx="3295855" cy="5440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33400"/>
            <a:ext cx="4343400" cy="5791200"/>
          </a:xfrm>
          <a:prstGeom prst="round2Diag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3400" b="1" dirty="0" smtClean="0">
                <a:solidFill>
                  <a:schemeClr val="accent1">
                    <a:lumMod val="75000"/>
                  </a:schemeClr>
                </a:solidFill>
                <a:latin typeface="IranNastaliq" pitchFamily="18" charset="0"/>
                <a:cs typeface="B Titr" pitchFamily="2" charset="-78"/>
              </a:rPr>
              <a:t>من معتقدم که کشور ما با امکاناتي که دارد، مي‌تواند صدوپنجاه ميليون نفر جمعيت داشته باشد.</a:t>
            </a:r>
          </a:p>
          <a:p>
            <a:pPr algn="r" rtl="1">
              <a:lnSpc>
                <a:spcPct val="150000"/>
              </a:lnSpc>
            </a:pPr>
            <a:r>
              <a:rPr lang="fa-IR" sz="3400" b="1" dirty="0" smtClean="0">
                <a:solidFill>
                  <a:schemeClr val="accent1">
                    <a:lumMod val="75000"/>
                  </a:schemeClr>
                </a:solidFill>
                <a:latin typeface="IranNastaliq" pitchFamily="18" charset="0"/>
                <a:cs typeface="B Titr" pitchFamily="2" charset="-78"/>
              </a:rPr>
              <a:t>من معتقد به کثرت جمعيتم. </a:t>
            </a:r>
            <a:endParaRPr lang="en-US" sz="3400" b="1" dirty="0" smtClean="0">
              <a:solidFill>
                <a:schemeClr val="accent1">
                  <a:lumMod val="75000"/>
                </a:schemeClr>
              </a:solidFill>
              <a:latin typeface="IranNastaliq" pitchFamily="18" charset="0"/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400" b="1" dirty="0" smtClean="0">
                <a:solidFill>
                  <a:schemeClr val="accent1">
                    <a:lumMod val="75000"/>
                  </a:schemeClr>
                </a:solidFill>
                <a:latin typeface="IranNastaliq" pitchFamily="18" charset="0"/>
                <a:cs typeface="B Titr" pitchFamily="2" charset="-78"/>
              </a:rPr>
              <a:t>هر اقدام و تدبيري که مي‌خواهد براي متوقف کردن رشد جمعيت انجام بگيرد، بعد از صدوپنجاه ميليون انجام بگيرد.</a:t>
            </a:r>
          </a:p>
          <a:p>
            <a:pPr algn="ctr" rtl="1">
              <a:lnSpc>
                <a:spcPct val="150000"/>
              </a:lnSpc>
            </a:pP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latin typeface="IranNastaliq" pitchFamily="18" charset="0"/>
                <a:cs typeface="B Titr" pitchFamily="2" charset="-78"/>
              </a:rPr>
              <a:t>مقام معظم رهبری   90/5/16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4CC9-A1F5-4BDD-92B6-5514AD36A118}" type="slidenum">
              <a:rPr lang="en-US" sz="1600" smtClean="0">
                <a:latin typeface="Zr" pitchFamily="2" charset="2"/>
              </a:rPr>
              <a:pPr/>
              <a:t>3</a:t>
            </a:fld>
            <a:endParaRPr lang="en-US" sz="1600" dirty="0">
              <a:latin typeface="Zr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915320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بانک جهانی بعنوان بازوی اجرائی کنترل جمعیت</a:t>
            </a:r>
            <a:endParaRPr lang="en-US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a-IR" sz="2800" dirty="0" smtClean="0">
                <a:cs typeface="B Titr" pitchFamily="2" charset="-78"/>
              </a:rPr>
              <a:t>با ورود مک نامارا در سال 1968 بعنوان ریاست بانک جهانی </a:t>
            </a: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کنترل جمعیت از مرز عقیم سازی و جلوگیری از بارداری </a:t>
            </a:r>
            <a:r>
              <a:rPr lang="fa-IR" sz="2800" dirty="0" smtClean="0">
                <a:cs typeface="B Titr" pitchFamily="2" charset="-78"/>
              </a:rPr>
              <a:t>گذشت. و بعنوان یک جنگ تمام عیار ضد انسانی و بیوتروریستی تبدیل شد </a:t>
            </a:r>
          </a:p>
          <a:p>
            <a:r>
              <a:rPr lang="fa-IR" sz="2800" dirty="0" smtClean="0">
                <a:cs typeface="B Titr" pitchFamily="2" charset="-78"/>
              </a:rPr>
              <a:t>مک نامارا با تصدی در بانک جهانی، </a:t>
            </a:r>
          </a:p>
          <a:p>
            <a:r>
              <a:rPr lang="fa-IR" sz="2800" dirty="0" smtClean="0">
                <a:cs typeface="B Titr" pitchFamily="2" charset="-78"/>
              </a:rPr>
              <a:t>کمک های مالی و وام های بانک جهانی را به دولت های جهان سوم </a:t>
            </a: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منوط به پیگیری سیاست آمریکائی کنترل و کاهش جمعیت </a:t>
            </a:r>
            <a:r>
              <a:rPr lang="fa-IR" sz="2800" dirty="0" smtClean="0">
                <a:cs typeface="B Titr" pitchFamily="2" charset="-78"/>
              </a:rPr>
              <a:t>در این کشور ها کرد</a:t>
            </a:r>
          </a:p>
          <a:p>
            <a:r>
              <a:rPr lang="fa-IR" sz="2800" dirty="0" smtClean="0">
                <a:cs typeface="B Titr" pitchFamily="2" charset="-78"/>
              </a:rPr>
              <a:t>دولت های جهان سومی ضعیف تر از آن بودندکه بتوانند از وامهای بانک جهانی صرفنظر کنند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a-IR" dirty="0" smtClean="0"/>
              <a:t>    </a:t>
            </a:r>
            <a:r>
              <a:rPr lang="fa-IR" sz="4400" dirty="0" smtClean="0">
                <a:cs typeface="B Titr" pitchFamily="2" charset="-78"/>
              </a:rPr>
              <a:t>روند آموزش عالی و تحصیلات تکمیلی </a:t>
            </a:r>
          </a:p>
          <a:p>
            <a:pPr marL="0" indent="0" algn="ctr">
              <a:buNone/>
            </a:pPr>
            <a:r>
              <a:rPr lang="fa-IR" sz="4400" dirty="0" smtClean="0">
                <a:cs typeface="B Titr" pitchFamily="2" charset="-78"/>
              </a:rPr>
              <a:t>در ایران از سال 1370 تا کنون</a:t>
            </a:r>
          </a:p>
          <a:p>
            <a:pPr marL="0" indent="0" algn="ctr">
              <a:buNone/>
            </a:pPr>
            <a:endParaRPr lang="fa-IR" sz="4400" dirty="0">
              <a:cs typeface="B Titr" pitchFamily="2" charset="-78"/>
            </a:endParaRPr>
          </a:p>
          <a:p>
            <a:pPr marL="0" indent="0" algn="ctr">
              <a:buNone/>
            </a:pPr>
            <a:r>
              <a:rPr lang="fa-IR" sz="4400" dirty="0" smtClean="0">
                <a:cs typeface="B Titr" pitchFamily="2" charset="-78"/>
              </a:rPr>
              <a:t>سند ملی آموزش در ایران با همکاری یونسکو  و بانک جهانی  </a:t>
            </a:r>
            <a:r>
              <a:rPr lang="fa-IR" sz="4400" dirty="0" smtClean="0">
                <a:latin typeface=".VnArialH"/>
                <a:cs typeface="B Titr" pitchFamily="2" charset="-78"/>
              </a:rPr>
              <a:t>(2030)</a:t>
            </a:r>
          </a:p>
          <a:p>
            <a:pPr marL="0" indent="0" algn="ctr">
              <a:buNone/>
            </a:pPr>
            <a:endParaRPr lang="en-US" sz="4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69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33CC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0033CC"/>
                </a:solidFill>
                <a:cs typeface="B Titr" pitchFamily="2" charset="-78"/>
              </a:rPr>
              <a:t>عدم تناسب</a:t>
            </a:r>
            <a:r>
              <a:rPr lang="fa-IR" b="1" dirty="0" smtClean="0">
                <a:solidFill>
                  <a:srgbClr val="0033CC"/>
                </a:solidFill>
                <a:cs typeface="B Titr" pitchFamily="2" charset="-78"/>
              </a:rPr>
              <a:t> نسبت جنسی در تحصیلات عالیه</a:t>
            </a:r>
            <a:endParaRPr lang="en-US" b="1" dirty="0">
              <a:solidFill>
                <a:srgbClr val="0033CC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  <a:noFill/>
        </p:spPr>
        <p:txBody>
          <a:bodyPr>
            <a:normAutofit fontScale="92500" lnSpcReduction="10000"/>
          </a:bodyPr>
          <a:lstStyle/>
          <a:p>
            <a:endParaRPr lang="fa-IR" dirty="0" smtClean="0">
              <a:latin typeface="Adobe Caslon Pro" pitchFamily="18" charset="0"/>
              <a:cs typeface="B Nazanin" pitchFamily="2" charset="-78"/>
            </a:endParaRPr>
          </a:p>
          <a:p>
            <a:pPr marL="0" indent="0">
              <a:buNone/>
            </a:pPr>
            <a:r>
              <a:rPr lang="fa-IR" dirty="0" smtClean="0">
                <a:latin typeface="Adobe Caslon Pro" pitchFamily="18" charset="0"/>
                <a:cs typeface="B Nazanin" pitchFamily="2" charset="-78"/>
              </a:rPr>
              <a:t>   </a:t>
            </a:r>
            <a:r>
              <a:rPr lang="fa-IR" sz="2800" dirty="0" smtClean="0">
                <a:latin typeface="Adobe Caslon Pro" pitchFamily="18" charset="0"/>
                <a:cs typeface="B Titr" pitchFamily="2" charset="-78"/>
              </a:rPr>
              <a:t>در دنیای معاصر، کسی مخالف تحصیلات و افزایش دانش و</a:t>
            </a:r>
          </a:p>
          <a:p>
            <a:pPr marL="0" indent="0">
              <a:buNone/>
            </a:pPr>
            <a:r>
              <a:rPr lang="fa-IR" sz="2800" dirty="0">
                <a:latin typeface="Adobe Caslon Pro" pitchFamily="18" charset="0"/>
                <a:cs typeface="B Titr" pitchFamily="2" charset="-78"/>
              </a:rPr>
              <a:t> </a:t>
            </a:r>
            <a:r>
              <a:rPr lang="fa-IR" sz="2800" dirty="0" smtClean="0">
                <a:latin typeface="Adobe Caslon Pro" pitchFamily="18" charset="0"/>
                <a:cs typeface="B Titr" pitchFamily="2" charset="-78"/>
              </a:rPr>
              <a:t>  </a:t>
            </a:r>
            <a:r>
              <a:rPr lang="fa-IR" sz="2800" dirty="0">
                <a:latin typeface="Adobe Caslon Pro" pitchFamily="18" charset="0"/>
                <a:cs typeface="B Titr" pitchFamily="2" charset="-78"/>
              </a:rPr>
              <a:t>مهارت های علمی و زندگی برای مردان و زنان  نیست</a:t>
            </a:r>
          </a:p>
          <a:p>
            <a:pPr marL="0" indent="0">
              <a:buNone/>
            </a:pPr>
            <a:endParaRPr lang="fa-IR" dirty="0" smtClean="0">
              <a:latin typeface="Adobe Caslon Pro" pitchFamily="18" charset="0"/>
              <a:cs typeface="B Nazanin" pitchFamily="2" charset="-78"/>
            </a:endParaRPr>
          </a:p>
          <a:p>
            <a:pPr marL="0" indent="0">
              <a:buNone/>
            </a:pPr>
            <a:r>
              <a:rPr lang="fa-IR" dirty="0" smtClean="0">
                <a:latin typeface="Adobe Caslon Pro" pitchFamily="18" charset="0"/>
                <a:cs typeface="B Nazanin" pitchFamily="2" charset="-78"/>
              </a:rPr>
              <a:t>   </a:t>
            </a:r>
            <a:r>
              <a:rPr lang="fa-IR" sz="2800" dirty="0" smtClean="0">
                <a:latin typeface="Adobe Caslon Pro" pitchFamily="18" charset="0"/>
                <a:cs typeface="B Titr" pitchFamily="2" charset="-78"/>
              </a:rPr>
              <a:t>اما می تواند با تحصیلات بدون </a:t>
            </a:r>
            <a:r>
              <a:rPr lang="fa-IR" sz="2800" u="sng" dirty="0" smtClean="0">
                <a:latin typeface="Adobe Caslon Pro" pitchFamily="18" charset="0"/>
                <a:cs typeface="B Titr" pitchFamily="2" charset="-78"/>
              </a:rPr>
              <a:t>نیاز سنجی </a:t>
            </a:r>
            <a:r>
              <a:rPr lang="fa-IR" sz="2800" dirty="0" smtClean="0">
                <a:latin typeface="Adobe Caslon Pro" pitchFamily="18" charset="0"/>
                <a:cs typeface="B Titr" pitchFamily="2" charset="-78"/>
              </a:rPr>
              <a:t>و تناسب جنسیتی متناسب با فرصت های شغلی برای دانشجویان (و متخصصین) در جامعه</a:t>
            </a:r>
            <a:r>
              <a:rPr lang="en-US" sz="2800" dirty="0" smtClean="0">
                <a:latin typeface="Adobe Caslon Pro" pitchFamily="18" charset="0"/>
                <a:cs typeface="B Titr" pitchFamily="2" charset="-78"/>
              </a:rPr>
              <a:t> </a:t>
            </a:r>
            <a:r>
              <a:rPr lang="fa-IR" sz="2800" dirty="0" smtClean="0">
                <a:latin typeface="Adobe Caslon Pro" pitchFamily="18" charset="0"/>
                <a:cs typeface="B Titr" pitchFamily="2" charset="-78"/>
              </a:rPr>
              <a:t>مخالف باشد</a:t>
            </a:r>
          </a:p>
          <a:p>
            <a:pPr marL="0" indent="0">
              <a:buNone/>
            </a:pPr>
            <a:endParaRPr lang="fa-IR" sz="2800" dirty="0">
              <a:latin typeface="Adobe Caslon Pro" pitchFamily="18" charset="0"/>
              <a:cs typeface="B Titr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latin typeface="Adobe Caslon Pro" pitchFamily="18" charset="0"/>
                <a:cs typeface="B Titr" pitchFamily="2" charset="-78"/>
              </a:rPr>
              <a:t>عدم رعایت تناسب جنسیتی و ایجاد فرصت برای یک جنس (در اینجا زنان) در دراز مدت به قیمت رانده شدن تدریجی مردان از رقابت در بازار کار و فرصت های شغلی همطراز برای مردان می گردد</a:t>
            </a:r>
            <a:endParaRPr lang="en-US" sz="2800" dirty="0" smtClean="0">
              <a:latin typeface="Adobe Caslon Pro" pitchFamily="18" charset="0"/>
              <a:cs typeface="B Titr" pitchFamily="2" charset="-78"/>
            </a:endParaRPr>
          </a:p>
          <a:p>
            <a:pPr marL="0" indent="0">
              <a:buNone/>
            </a:pPr>
            <a:endParaRPr lang="fa-IR" dirty="0">
              <a:latin typeface="Adobe Caslon Pro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72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rgbClr val="003399"/>
                </a:solidFill>
                <a:cs typeface="B Titr" pitchFamily="2" charset="-78"/>
              </a:rPr>
              <a:t>نسبت جنسی دانشجویان در دانشگاه های ایران</a:t>
            </a:r>
            <a:endParaRPr lang="en-US" sz="3600" dirty="0">
              <a:solidFill>
                <a:srgbClr val="003399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>
                <a:cs typeface="B Titr" pitchFamily="2" charset="-78"/>
              </a:rPr>
              <a:t>تا سال 1373 نسبت جنسی دانشجویان به نفع مردان است (تعداد پذیرفته شدگان مرد بیشتر از زنان است)</a:t>
            </a:r>
          </a:p>
          <a:p>
            <a:pPr algn="r" rtl="1"/>
            <a:endParaRPr lang="fa-IR" dirty="0" smtClean="0">
              <a:cs typeface="B Titr" pitchFamily="2" charset="-78"/>
            </a:endParaRPr>
          </a:p>
          <a:p>
            <a:pPr algn="r" rtl="1"/>
            <a:r>
              <a:rPr lang="fa-IR" dirty="0" smtClean="0">
                <a:cs typeface="B Titr" pitchFamily="2" charset="-78"/>
              </a:rPr>
              <a:t>از 1374 تا 1376 نسبت جنسی پذیثرفته شدگان تقریبا بصورت مساوی است </a:t>
            </a:r>
          </a:p>
          <a:p>
            <a:pPr algn="r" rtl="1"/>
            <a:endParaRPr lang="fa-IR" dirty="0" smtClean="0">
              <a:cs typeface="B Titr" pitchFamily="2" charset="-78"/>
            </a:endParaRPr>
          </a:p>
          <a:p>
            <a:pPr algn="r" rtl="1"/>
            <a:r>
              <a:rPr lang="fa-IR" dirty="0" smtClean="0">
                <a:cs typeface="B Titr" pitchFamily="2" charset="-78"/>
              </a:rPr>
              <a:t>از سال 1377 تا کنون نسبت جنسی پذیرفته شدگان در کنکور سراسری دانشگاه ها پیوسته به نفع جمعیت زنان بوده است </a:t>
            </a:r>
          </a:p>
          <a:p>
            <a:pPr algn="r" rtl="1"/>
            <a:endParaRPr lang="fa-IR" dirty="0" smtClean="0">
              <a:cs typeface="B Titr" pitchFamily="2" charset="-78"/>
            </a:endParaRPr>
          </a:p>
          <a:p>
            <a:pPr algn="r" rtl="1"/>
            <a:r>
              <a:rPr lang="fa-IR" dirty="0" smtClean="0">
                <a:cs typeface="B Titr" pitchFamily="2" charset="-78"/>
              </a:rPr>
              <a:t>این وضعیت با پذیرفته شدگان دانشجو در دانشگاه های آزاد اسلامی و بدنبال آن در رقابت دانشگاه ها  (دولتی ، پیام نور و آزاد)تشدید می شود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23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lvl="0" algn="ctr" rtl="1" fontAlgn="base">
              <a:spcAft>
                <a:spcPct val="0"/>
              </a:spcAft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ar-SA" sz="5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 </a:t>
            </a:r>
            <a:r>
              <a:rPr lang="ar-SA" sz="3100" b="1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B Nazanin" pitchFamily="2" charset="-78"/>
              </a:rPr>
              <a:t>تعداد شرکت کنندگان در کنکور سراسری از سال 1377 تا 139</a:t>
            </a:r>
            <a:r>
              <a:rPr lang="fa-IR" sz="3100" b="1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B Nazanin" pitchFamily="2" charset="-78"/>
              </a:rPr>
              <a:t>6</a:t>
            </a:r>
            <a:r>
              <a:rPr lang="ar-SA" sz="3100" b="1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B Nazanin" pitchFamily="2" charset="-78"/>
              </a:rPr>
              <a:t> و درصد قبولی پذیرفته شدکان</a:t>
            </a:r>
            <a:r>
              <a:rPr lang="fa-IR" sz="31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B Nazanin" pitchFamily="2" charset="-78"/>
              </a:rPr>
              <a:t>(به تفکیک جنس</a:t>
            </a:r>
            <a:r>
              <a:rPr lang="fa-IR" sz="3100" b="1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B Nazanin" pitchFamily="2" charset="-78"/>
              </a:rPr>
              <a:t>)</a:t>
            </a:r>
            <a:endParaRPr lang="en-US" sz="2700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667006"/>
              </p:ext>
            </p:extLst>
          </p:nvPr>
        </p:nvGraphicFramePr>
        <p:xfrm>
          <a:off x="-38100" y="1219200"/>
          <a:ext cx="9182100" cy="5864664"/>
        </p:xfrm>
        <a:graphic>
          <a:graphicData uri="http://schemas.openxmlformats.org/drawingml/2006/table">
            <a:tbl>
              <a:tblPr rtl="1"/>
              <a:tblGrid>
                <a:gridCol w="1751714"/>
                <a:gridCol w="1485373"/>
                <a:gridCol w="1585925"/>
                <a:gridCol w="1185061"/>
                <a:gridCol w="1637750"/>
                <a:gridCol w="1536277"/>
              </a:tblGrid>
              <a:tr h="6738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Calibri"/>
                          <a:ea typeface="Calibri"/>
                          <a:cs typeface="B Nazanin" pitchFamily="2" charset="-78"/>
                        </a:rPr>
                        <a:t>سال برگزاری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Calibri"/>
                          <a:ea typeface="Calibri"/>
                          <a:cs typeface="B Nazanin" pitchFamily="2" charset="-78"/>
                        </a:rPr>
                        <a:t>کنکور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Calibri"/>
                          <a:ea typeface="Calibri"/>
                          <a:cs typeface="B Nazanin" pitchFamily="2" charset="-78"/>
                        </a:rPr>
                        <a:t>تعداد شرکت کننده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Calibri"/>
                          <a:ea typeface="Calibri"/>
                          <a:cs typeface="B Nazanin" pitchFamily="2" charset="-78"/>
                        </a:rPr>
                        <a:t>تعداد پذیرفته شده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Calibri"/>
                          <a:ea typeface="Calibri"/>
                          <a:cs typeface="B Nazanin" pitchFamily="2" charset="-78"/>
                        </a:rPr>
                        <a:t>درصد قبولی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Calibri"/>
                          <a:ea typeface="Calibri"/>
                          <a:cs typeface="B Nazanin" pitchFamily="2" charset="-78"/>
                        </a:rPr>
                        <a:t>درصد قبولی مردان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latin typeface="Calibri"/>
                          <a:ea typeface="Calibri"/>
                          <a:cs typeface="B Nazanin" pitchFamily="2" charset="-78"/>
                        </a:rPr>
                        <a:t>درصد قبولی زنان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1377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-------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------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------</a:t>
                      </a:r>
                      <a:endParaRPr lang="ar-SA" sz="16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47/9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52/1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1378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-------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------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-------</a:t>
                      </a:r>
                      <a:endParaRPr lang="ar-SA" sz="16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43/2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59/8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1379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1186649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151943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12/08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40/1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59/9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1380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1291471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170702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13/62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38/4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61/6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1381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B Nazanin" pitchFamily="2" charset="-78"/>
                        </a:rPr>
                        <a:t>1291471</a:t>
                      </a:r>
                      <a:endParaRPr lang="en-US" sz="14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B Nazanin" pitchFamily="2" charset="-78"/>
                        </a:rPr>
                        <a:t>195281</a:t>
                      </a:r>
                      <a:endParaRPr lang="en-US" sz="14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15/12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37/3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62/3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1383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B Nazanin" pitchFamily="2" charset="-78"/>
                        </a:rPr>
                        <a:t>1283737</a:t>
                      </a:r>
                      <a:endParaRPr lang="en-US" sz="14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B Nazanin" pitchFamily="2" charset="-78"/>
                        </a:rPr>
                        <a:t>248646</a:t>
                      </a:r>
                      <a:endParaRPr lang="en-US" sz="14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19/37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B Nazanin" pitchFamily="2" charset="-78"/>
                        </a:rPr>
                        <a:t>38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B Nazanin" pitchFamily="2" charset="-78"/>
                        </a:rPr>
                        <a:t>62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1384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1229301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295866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23/87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37/3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62/7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1385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1189787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295866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23/87</a:t>
                      </a:r>
                      <a:endParaRPr lang="en-US" sz="1200" b="1" dirty="0" smtClean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37/53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62/47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1387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B Nazanin" pitchFamily="2" charset="-78"/>
                        </a:rPr>
                        <a:t>1197771</a:t>
                      </a:r>
                      <a:endParaRPr lang="en-US" sz="14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437069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36/49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45/3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54/7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1388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1099145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526803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47/93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37/3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62/7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1390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994181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608732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61/23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37/2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62/8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1391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B Nazanin" pitchFamily="2" charset="-78"/>
                        </a:rPr>
                        <a:t>929801</a:t>
                      </a:r>
                      <a:endParaRPr lang="en-US" sz="14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Calibri"/>
                          <a:cs typeface="B Nazanin" pitchFamily="2" charset="-78"/>
                        </a:rPr>
                        <a:t>588610</a:t>
                      </a:r>
                      <a:endParaRPr lang="en-US" sz="14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63/30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39/76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60/24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1392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921386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533115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B Nazanin" pitchFamily="2" charset="-78"/>
                        </a:rPr>
                        <a:t>67/56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B Nazanin" pitchFamily="2" charset="-78"/>
                        </a:rPr>
                        <a:t>یافت نشد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B Nazanin" pitchFamily="2" charset="-78"/>
                        </a:rPr>
                        <a:t>یافت نشد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1393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Calibri"/>
                          <a:ea typeface="Calibri"/>
                          <a:cs typeface="B Nazanin" pitchFamily="2" charset="-78"/>
                        </a:rPr>
                        <a:t>1034753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------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------</a:t>
                      </a:r>
                      <a:endParaRPr lang="ar-SA" sz="16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38/94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59/06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1394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880756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428478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48/64</a:t>
                      </a:r>
                      <a:endParaRPr lang="ar-SA" sz="16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47/89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52/09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1395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860109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398832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46/35</a:t>
                      </a:r>
                      <a:endParaRPr lang="ar-SA" sz="16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43/01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+mn-lt"/>
                          <a:ea typeface="Calibri"/>
                          <a:cs typeface="B Nazanin" pitchFamily="2" charset="-78"/>
                        </a:rPr>
                        <a:t>56/99</a:t>
                      </a:r>
                      <a:endParaRPr lang="en-US" sz="1400" b="1" dirty="0"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1396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 smtClean="0">
                          <a:latin typeface="+mn-lt"/>
                          <a:ea typeface="Calibri"/>
                          <a:cs typeface="B Nazanin" pitchFamily="2" charset="-78"/>
                        </a:rPr>
                        <a:t>929791</a:t>
                      </a:r>
                      <a:endParaRPr lang="en-US" sz="1400" b="1" dirty="0" smtClean="0">
                        <a:latin typeface="+mn-lt"/>
                        <a:ea typeface="Calibri"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378706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40/73</a:t>
                      </a:r>
                      <a:endParaRPr lang="ar-SA" sz="16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43/53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56/47</a:t>
                      </a:r>
                      <a:endParaRPr lang="en-US" sz="14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2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ar-SA" altLang="en-US" sz="2800" b="1" dirty="0" smtClean="0">
                <a:latin typeface="Calibri" charset="0"/>
                <a:ea typeface="Times New Roman" pitchFamily="18" charset="0"/>
                <a:cs typeface="B Titr" pitchFamily="2" charset="-78"/>
              </a:rPr>
              <a:t>آمار </a:t>
            </a:r>
            <a:r>
              <a:rPr lang="ar-SA" altLang="en-US" sz="2800" b="1" dirty="0">
                <a:latin typeface="Calibri" charset="0"/>
                <a:ea typeface="Times New Roman" pitchFamily="18" charset="0"/>
                <a:cs typeface="B Titr" pitchFamily="2" charset="-78"/>
              </a:rPr>
              <a:t>داوطلبان کنکور </a:t>
            </a:r>
            <a:r>
              <a:rPr lang="ar-SA" altLang="en-US" sz="2800" b="1" dirty="0" smtClean="0">
                <a:latin typeface="Calibri" charset="0"/>
                <a:ea typeface="Times New Roman" pitchFamily="18" charset="0"/>
                <a:cs typeface="B Titr" pitchFamily="2" charset="-78"/>
              </a:rPr>
              <a:t>سراسری</a:t>
            </a:r>
            <a:r>
              <a:rPr lang="fa-IR" altLang="en-US" sz="2800" b="1" dirty="0" smtClean="0">
                <a:latin typeface="Calibri" charset="0"/>
                <a:ea typeface="Times New Roman" pitchFamily="18" charset="0"/>
                <a:cs typeface="B Titr" pitchFamily="2" charset="-78"/>
              </a:rPr>
              <a:t> و پذیرفته شدگان </a:t>
            </a:r>
            <a:br>
              <a:rPr lang="fa-IR" altLang="en-US" sz="2800" b="1" dirty="0" smtClean="0">
                <a:latin typeface="Calibri" charset="0"/>
                <a:ea typeface="Times New Roman" pitchFamily="18" charset="0"/>
                <a:cs typeface="B Titr" pitchFamily="2" charset="-78"/>
              </a:rPr>
            </a:br>
            <a:r>
              <a:rPr lang="ar-SA" altLang="en-US" sz="2800" b="1" dirty="0" smtClean="0">
                <a:latin typeface="Calibri" charset="0"/>
                <a:ea typeface="Times New Roman" pitchFamily="18" charset="0"/>
                <a:cs typeface="B Titr" pitchFamily="2" charset="-78"/>
              </a:rPr>
              <a:t> </a:t>
            </a:r>
            <a:r>
              <a:rPr lang="ar-SA" altLang="en-US" sz="2800" b="1" dirty="0">
                <a:latin typeface="Calibri" charset="0"/>
                <a:ea typeface="Times New Roman" pitchFamily="18" charset="0"/>
                <a:cs typeface="B Titr" pitchFamily="2" charset="-78"/>
              </a:rPr>
              <a:t>در </a:t>
            </a:r>
            <a:r>
              <a:rPr lang="ar-SA" altLang="en-US" sz="2800" b="1" dirty="0" smtClean="0">
                <a:latin typeface="Calibri" charset="0"/>
                <a:ea typeface="Times New Roman" pitchFamily="18" charset="0"/>
                <a:cs typeface="B Titr" pitchFamily="2" charset="-78"/>
              </a:rPr>
              <a:t>سالهای</a:t>
            </a:r>
            <a:r>
              <a:rPr lang="fa-IR" altLang="en-US" sz="2800" b="1" dirty="0" smtClean="0">
                <a:latin typeface="Calibri" charset="0"/>
                <a:ea typeface="Times New Roman" pitchFamily="18" charset="0"/>
                <a:cs typeface="B Titr" pitchFamily="2" charset="-78"/>
              </a:rPr>
              <a:t> 90-1385</a:t>
            </a:r>
            <a:endParaRPr lang="en-US" altLang="en-US" sz="400" dirty="0">
              <a:latin typeface="Arial" pitchFamily="34" charset="0"/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387618"/>
              </p:ext>
            </p:extLst>
          </p:nvPr>
        </p:nvGraphicFramePr>
        <p:xfrm>
          <a:off x="683567" y="1340771"/>
          <a:ext cx="7776866" cy="410445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85898"/>
                <a:gridCol w="1136808"/>
                <a:gridCol w="1754132"/>
                <a:gridCol w="1777428"/>
                <a:gridCol w="1270756"/>
                <a:gridCol w="551844"/>
              </a:tblGrid>
              <a:tr h="786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درصد مردان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cs typeface="B Titr" pitchFamily="2" charset="-78"/>
                        </a:rPr>
                        <a:t>درصد زنان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آمار پذیرفته شدگان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cs typeface="B Titr" pitchFamily="2" charset="-78"/>
                        </a:rPr>
                        <a:t>آمار شرکت کنندگان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سال تحصیلی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ردیف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Titr" pitchFamily="2" charset="-78"/>
                        </a:rPr>
                        <a:t>41/4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Titr" pitchFamily="2" charset="-78"/>
                        </a:rPr>
                        <a:t>58/6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cs typeface="B Titr" pitchFamily="2" charset="-78"/>
                        </a:rPr>
                        <a:t>410.000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1.343.843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Titr" pitchFamily="2" charset="-78"/>
                        </a:rPr>
                        <a:t>کنکور 85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0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cs typeface="B Titr" pitchFamily="2" charset="-78"/>
                        </a:rPr>
                        <a:t>35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cs typeface="B Titr" pitchFamily="2" charset="-78"/>
                        </a:rPr>
                        <a:t>65 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507.000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1.341.639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Titr" pitchFamily="2" charset="-78"/>
                        </a:rPr>
                        <a:t>کنکور 86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0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cs typeface="B Titr" pitchFamily="2" charset="-78"/>
                        </a:rPr>
                        <a:t>36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cs typeface="B Titr" pitchFamily="2" charset="-78"/>
                        </a:rPr>
                        <a:t>64 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cs typeface="B Titr" pitchFamily="2" charset="-78"/>
                        </a:rPr>
                        <a:t>437.069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1.335.000فر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Titr" pitchFamily="2" charset="-78"/>
                        </a:rPr>
                        <a:t>کنکور 87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0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1" dirty="0" smtClean="0">
                          <a:effectLst/>
                          <a:cs typeface="B Titr" pitchFamily="2" charset="-78"/>
                        </a:rPr>
                        <a:t>37/3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1" dirty="0" smtClean="0">
                          <a:effectLst/>
                          <a:cs typeface="B Titr" pitchFamily="2" charset="-78"/>
                        </a:rPr>
                        <a:t>62/7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cs typeface="B Titr" pitchFamily="2" charset="-78"/>
                        </a:rPr>
                        <a:t>527.252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1/252.000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Titr" pitchFamily="2" charset="-78"/>
                        </a:rPr>
                        <a:t>کنکور 88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0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cs typeface="B Titr" pitchFamily="2" charset="-78"/>
                        </a:rPr>
                        <a:t>40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cs typeface="B Titr" pitchFamily="2" charset="-78"/>
                        </a:rPr>
                        <a:t>60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cs typeface="B Titr" pitchFamily="2" charset="-78"/>
                        </a:rPr>
                        <a:t>518.000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1.286.813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Titr" pitchFamily="2" charset="-78"/>
                        </a:rPr>
                        <a:t>کنکور 89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0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Titr" pitchFamily="2" charset="-78"/>
                        </a:rPr>
                        <a:t>39/5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Titr" pitchFamily="2" charset="-78"/>
                        </a:rPr>
                        <a:t>60/5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cs typeface="B Titr" pitchFamily="2" charset="-78"/>
                        </a:rPr>
                        <a:t>-----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1.138.000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Titr" pitchFamily="2" charset="-78"/>
                        </a:rPr>
                        <a:t>کنکور 90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2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460407"/>
              </p:ext>
            </p:extLst>
          </p:nvPr>
        </p:nvGraphicFramePr>
        <p:xfrm>
          <a:off x="755577" y="1340768"/>
          <a:ext cx="7560840" cy="446449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36103"/>
                <a:gridCol w="1080120"/>
                <a:gridCol w="792089"/>
                <a:gridCol w="1296144"/>
                <a:gridCol w="2016224"/>
                <a:gridCol w="1440160"/>
              </a:tblGrid>
              <a:tr h="7878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ترکیب جنسیتی</a:t>
                      </a:r>
                      <a:r>
                        <a:rPr lang="en-US" sz="1600" dirty="0">
                          <a:effectLst/>
                          <a:cs typeface="B Nazanin" pitchFamily="2" charset="-78"/>
                        </a:rPr>
                        <a:t> 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گروه یا دوره تحصیلی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cs typeface="B Nazanin" pitchFamily="2" charset="-78"/>
                        </a:rPr>
                        <a:t>پذیرفته شدگان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72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Titr" pitchFamily="2" charset="-78"/>
                        </a:rPr>
                        <a:t>زن</a:t>
                      </a:r>
                      <a:endParaRPr lang="en-US" sz="1400" b="1" dirty="0"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Titr" pitchFamily="2" charset="-78"/>
                        </a:rPr>
                        <a:t>مرد</a:t>
                      </a:r>
                      <a:endParaRPr lang="en-US" sz="1400" b="1" dirty="0"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Titr" pitchFamily="2" charset="-78"/>
                        </a:rPr>
                        <a:t>مجموع </a:t>
                      </a:r>
                      <a:endParaRPr lang="fa-IR" sz="1400" b="1" dirty="0" smtClean="0">
                        <a:effectLst/>
                        <a:cs typeface="B Titr" pitchFamily="2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effectLst/>
                          <a:cs typeface="B Titr" pitchFamily="2" charset="-78"/>
                        </a:rPr>
                        <a:t>گروه </a:t>
                      </a:r>
                      <a:r>
                        <a:rPr lang="ar-SA" sz="1400" b="1" dirty="0">
                          <a:effectLst/>
                          <a:cs typeface="B Titr" pitchFamily="2" charset="-78"/>
                        </a:rPr>
                        <a:t>های تحصیلی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/>
                          <a:cs typeface="B Titr" pitchFamily="2" charset="-78"/>
                        </a:rPr>
                        <a:t>کل پذیرفته شدگان </a:t>
                      </a:r>
                      <a:r>
                        <a:rPr lang="ar-SA" sz="1400" b="1" dirty="0" smtClean="0">
                          <a:effectLst/>
                          <a:cs typeface="B Titr" pitchFamily="2" charset="-78"/>
                        </a:rPr>
                        <a:t>دانشگاهها</a:t>
                      </a:r>
                      <a:endParaRPr lang="fa-IR" sz="1400" b="1" dirty="0" smtClean="0">
                        <a:effectLst/>
                        <a:cs typeface="B Titr" pitchFamily="2" charset="-78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Titr" pitchFamily="2" charset="-78"/>
                        </a:rPr>
                        <a:t>زنان  239076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600" b="1" baseline="0" dirty="0" smtClean="0">
                          <a:effectLst/>
                          <a:latin typeface="Calibri"/>
                          <a:ea typeface="Calibri"/>
                          <a:cs typeface="B Titr" pitchFamily="2" charset="-78"/>
                        </a:rPr>
                        <a:t>مردان 197992</a:t>
                      </a:r>
                      <a:r>
                        <a:rPr lang="fa-IR" sz="1400" b="1" baseline="0" dirty="0" smtClean="0">
                          <a:effectLst/>
                          <a:latin typeface="Calibri"/>
                          <a:ea typeface="Calibri"/>
                          <a:cs typeface="B Titr" pitchFamily="2" charset="-78"/>
                        </a:rPr>
                        <a:t>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951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Titr" pitchFamily="2" charset="-78"/>
                        </a:rPr>
                        <a:t>54.7%</a:t>
                      </a:r>
                      <a:endParaRPr lang="en-US" sz="1600" b="1" dirty="0"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B Titr" pitchFamily="2" charset="-78"/>
                        </a:rPr>
                        <a:t>45.3%</a:t>
                      </a:r>
                      <a:endParaRPr lang="en-US" sz="1600" b="1" dirty="0"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0050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Titr" pitchFamily="2" charset="-78"/>
                        </a:rPr>
                        <a:t>----</a:t>
                      </a:r>
                      <a:endParaRPr lang="en-US" sz="2000" b="1" dirty="0"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Titr" pitchFamily="2" charset="-78"/>
                        </a:rPr>
                        <a:t>-----</a:t>
                      </a:r>
                      <a:endParaRPr lang="en-US" sz="2000" b="1" dirty="0"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 smtClean="0">
                          <a:effectLst/>
                          <a:cs typeface="B Titr" pitchFamily="2" charset="-78"/>
                        </a:rPr>
                        <a:t>10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> </a:t>
                      </a:r>
                      <a:r>
                        <a:rPr lang="fa-IR" sz="1400" b="1" dirty="0" smtClean="0">
                          <a:effectLst/>
                          <a:cs typeface="B Titr" pitchFamily="2" charset="-78"/>
                        </a:rPr>
                        <a:t>%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/>
                      </a:r>
                      <a:br>
                        <a:rPr lang="en-US" sz="1400" b="1" dirty="0" smtClean="0">
                          <a:effectLst/>
                          <a:cs typeface="B Titr" pitchFamily="2" charset="-78"/>
                        </a:rPr>
                      </a:br>
                      <a:r>
                        <a:rPr lang="fa-IR" sz="1400" b="1" dirty="0" smtClean="0">
                          <a:effectLst/>
                          <a:cs typeface="B Titr" pitchFamily="2" charset="-78"/>
                        </a:rPr>
                        <a:t>75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> </a:t>
                      </a:r>
                      <a:r>
                        <a:rPr lang="fa-IR" sz="1400" b="1" dirty="0" smtClean="0">
                          <a:effectLst/>
                          <a:cs typeface="B Titr" pitchFamily="2" charset="-78"/>
                        </a:rPr>
                        <a:t>%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/>
                      </a:r>
                      <a:br>
                        <a:rPr lang="en-US" sz="1400" b="1" dirty="0" smtClean="0">
                          <a:effectLst/>
                          <a:cs typeface="B Titr" pitchFamily="2" charset="-78"/>
                        </a:rPr>
                      </a:br>
                      <a:r>
                        <a:rPr lang="fa-IR" sz="1400" b="1" dirty="0" smtClean="0">
                          <a:effectLst/>
                          <a:cs typeface="B Titr" pitchFamily="2" charset="-78"/>
                        </a:rPr>
                        <a:t> 4 %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/>
                      </a:r>
                      <a:br>
                        <a:rPr lang="en-US" sz="1400" b="1" dirty="0" smtClean="0">
                          <a:effectLst/>
                          <a:cs typeface="B Titr" pitchFamily="2" charset="-78"/>
                        </a:rPr>
                      </a:br>
                      <a:r>
                        <a:rPr lang="fa-IR" sz="1400" b="1" dirty="0" smtClean="0">
                          <a:effectLst/>
                          <a:cs typeface="B Titr" pitchFamily="2" charset="-78"/>
                        </a:rPr>
                        <a:t>2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> </a:t>
                      </a:r>
                      <a:r>
                        <a:rPr lang="fa-IR" sz="1400" b="1" dirty="0" smtClean="0">
                          <a:effectLst/>
                          <a:cs typeface="B Titr" pitchFamily="2" charset="-78"/>
                        </a:rPr>
                        <a:t> %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/>
                      </a:r>
                      <a:br>
                        <a:rPr lang="en-US" sz="1400" b="1" dirty="0" smtClean="0">
                          <a:effectLst/>
                          <a:cs typeface="B Titr" pitchFamily="2" charset="-78"/>
                        </a:rPr>
                      </a:br>
                      <a:r>
                        <a:rPr lang="fa-IR" sz="1400" b="1" dirty="0" smtClean="0">
                          <a:effectLst/>
                          <a:cs typeface="B Titr" pitchFamily="2" charset="-78"/>
                        </a:rPr>
                        <a:t>1 %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> </a:t>
                      </a:r>
                      <a:endParaRPr lang="en-US" sz="1400" b="1" dirty="0" smtClean="0">
                        <a:effectLst/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effectLst/>
                          <a:cs typeface="B Titr" pitchFamily="2" charset="-78"/>
                        </a:rPr>
                        <a:t>کاردانی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/>
                      </a:r>
                      <a:br>
                        <a:rPr lang="en-US" sz="1400" b="1" dirty="0" smtClean="0">
                          <a:effectLst/>
                          <a:cs typeface="B Titr" pitchFamily="2" charset="-78"/>
                        </a:rPr>
                      </a:br>
                      <a:r>
                        <a:rPr lang="ar-SA" sz="1400" b="1" dirty="0" smtClean="0">
                          <a:effectLst/>
                          <a:cs typeface="B Titr" pitchFamily="2" charset="-78"/>
                        </a:rPr>
                        <a:t>کارشناسی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/>
                      </a:r>
                      <a:br>
                        <a:rPr lang="en-US" sz="1400" b="1" dirty="0" smtClean="0">
                          <a:effectLst/>
                          <a:cs typeface="B Titr" pitchFamily="2" charset="-78"/>
                        </a:rPr>
                      </a:br>
                      <a:r>
                        <a:rPr lang="ar-SA" sz="1400" b="1" dirty="0" smtClean="0">
                          <a:effectLst/>
                          <a:cs typeface="B Titr" pitchFamily="2" charset="-78"/>
                        </a:rPr>
                        <a:t>کارشناسی ارشد</a:t>
                      </a:r>
                      <a:r>
                        <a:rPr lang="fa-IR" sz="1400" b="1" dirty="0" smtClean="0">
                          <a:effectLst/>
                          <a:cs typeface="B Titr" pitchFamily="2" charset="-78"/>
                        </a:rPr>
                        <a:t>     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>  </a:t>
                      </a:r>
                      <a:r>
                        <a:rPr lang="fa-IR" sz="1400" b="1" dirty="0" smtClean="0">
                          <a:effectLst/>
                          <a:cs typeface="B Titr" pitchFamily="2" charset="-78"/>
                        </a:rPr>
                        <a:t>   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/>
                      </a:r>
                      <a:br>
                        <a:rPr lang="en-US" sz="1400" b="1" dirty="0" smtClean="0">
                          <a:effectLst/>
                          <a:cs typeface="B Titr" pitchFamily="2" charset="-78"/>
                        </a:rPr>
                      </a:br>
                      <a:r>
                        <a:rPr lang="ar-SA" sz="1400" b="1" dirty="0" smtClean="0">
                          <a:effectLst/>
                          <a:cs typeface="B Titr" pitchFamily="2" charset="-78"/>
                        </a:rPr>
                        <a:t>دکتری حرفه ای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/>
                      </a:r>
                      <a:br>
                        <a:rPr lang="en-US" sz="1400" b="1" dirty="0" smtClean="0">
                          <a:effectLst/>
                          <a:cs typeface="B Titr" pitchFamily="2" charset="-78"/>
                        </a:rPr>
                      </a:br>
                      <a:r>
                        <a:rPr lang="ar-SA" sz="1400" b="1" dirty="0" smtClean="0">
                          <a:effectLst/>
                          <a:cs typeface="B Titr" pitchFamily="2" charset="-78"/>
                        </a:rPr>
                        <a:t>دکتری تخصصی</a:t>
                      </a:r>
                      <a:r>
                        <a:rPr lang="en-US" sz="1400" b="1" dirty="0" smtClean="0">
                          <a:effectLst/>
                          <a:cs typeface="B Titr" pitchFamily="2" charset="-78"/>
                        </a:rPr>
                        <a:t> </a:t>
                      </a:r>
                      <a:r>
                        <a:rPr lang="fa-IR" sz="1400" b="1" dirty="0" smtClean="0">
                          <a:effectLst/>
                          <a:cs typeface="B Titr" pitchFamily="2" charset="-78"/>
                        </a:rPr>
                        <a:t>           </a:t>
                      </a:r>
                      <a:endParaRPr lang="en-US" sz="1400" b="1" dirty="0" smtClean="0">
                        <a:effectLst/>
                        <a:latin typeface="+mn-lt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پذیرفته شدگان </a:t>
                      </a:r>
                      <a:endParaRPr lang="fa-IR" sz="1600" b="1" dirty="0" smtClean="0">
                        <a:effectLst/>
                        <a:cs typeface="B Titr" pitchFamily="2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effectLst/>
                          <a:cs typeface="B Titr" pitchFamily="2" charset="-78"/>
                        </a:rPr>
                        <a:t>در دوره تحصیلی</a:t>
                      </a:r>
                      <a:endParaRPr lang="fa-IR" sz="1600" b="1" dirty="0" smtClean="0">
                        <a:effectLst/>
                        <a:cs typeface="B Titr" pitchFamily="2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800" b="1" dirty="0" smtClean="0">
                        <a:effectLst/>
                        <a:cs typeface="B Nazanin" pitchFamily="2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469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cs typeface="B Titr" pitchFamily="2" charset="-78"/>
                        </a:rPr>
                        <a:t>57.9%</a:t>
                      </a:r>
                      <a:endParaRPr lang="en-US" sz="1800" b="1" dirty="0"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cs typeface="B Titr" pitchFamily="2" charset="-78"/>
                        </a:rPr>
                        <a:t>42.1%</a:t>
                      </a:r>
                      <a:endParaRPr lang="en-US" sz="1800" b="1" dirty="0"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گروه علوم انسانی</a:t>
                      </a:r>
                      <a:r>
                        <a:rPr lang="en-US" sz="1600" b="1" dirty="0">
                          <a:effectLst/>
                          <a:cs typeface="B Titr" pitchFamily="2" charset="-78"/>
                        </a:rPr>
                        <a:t/>
                      </a:r>
                      <a:br>
                        <a:rPr lang="en-US" sz="1600" b="1" dirty="0">
                          <a:effectLst/>
                          <a:cs typeface="B Titr" pitchFamily="2" charset="-78"/>
                        </a:rPr>
                      </a:b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گروه هنر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Titr" pitchFamily="2" charset="-78"/>
                        </a:rPr>
                        <a:t>گروه های تحصیلی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1600" y="278593"/>
            <a:ext cx="7056784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cs typeface="B Titr" pitchFamily="2" charset="-78"/>
              </a:rPr>
              <a:t>آمار</a:t>
            </a:r>
            <a:r>
              <a:rPr lang="fa-IR" sz="2000" b="1" dirty="0" smtClean="0">
                <a:cs typeface="B Titr" pitchFamily="2" charset="-78"/>
              </a:rPr>
              <a:t> پذیرفته شدگان</a:t>
            </a:r>
            <a:r>
              <a:rPr lang="ar-SA" sz="2000" b="1" dirty="0">
                <a:cs typeface="B Titr" pitchFamily="2" charset="-78"/>
              </a:rPr>
              <a:t> در مراکز آموزش عالی </a:t>
            </a:r>
            <a:r>
              <a:rPr lang="ar-SA" sz="2000" b="1" dirty="0" smtClean="0">
                <a:cs typeface="B Titr" pitchFamily="2" charset="-78"/>
              </a:rPr>
              <a:t>دولتی</a:t>
            </a:r>
            <a:r>
              <a:rPr lang="fa-IR" sz="2000" b="1" dirty="0" smtClean="0">
                <a:cs typeface="B Titr" pitchFamily="2" charset="-78"/>
              </a:rPr>
              <a:t> </a:t>
            </a:r>
            <a:r>
              <a:rPr lang="ar-SA" sz="2000" b="1" dirty="0">
                <a:cs typeface="B Titr" pitchFamily="2" charset="-78"/>
              </a:rPr>
              <a:t>سال تحصیلی 88 - 87 </a:t>
            </a:r>
            <a:endParaRPr lang="en-US" sz="2000" dirty="0">
              <a:cs typeface="B Titr" pitchFamily="2" charset="-78"/>
            </a:endParaRPr>
          </a:p>
          <a:p>
            <a:pPr algn="ctr"/>
            <a:endParaRPr lang="en-US" sz="2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1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رتبه </a:t>
            </a:r>
            <a:r>
              <a:rPr lang="ar-SA" sz="3200" b="1" dirty="0" smtClean="0">
                <a:cs typeface="B Nazanin" pitchFamily="2" charset="-78"/>
              </a:rPr>
              <a:t>نسبت </a:t>
            </a:r>
            <a:r>
              <a:rPr lang="ar-SA" sz="3200" b="1" dirty="0">
                <a:cs typeface="B Nazanin" pitchFamily="2" charset="-78"/>
              </a:rPr>
              <a:t>جنسیتی دانشجویان در استانهای کشور </a:t>
            </a:r>
            <a:r>
              <a:rPr lang="ar-SA" sz="3200" b="1" dirty="0" smtClean="0">
                <a:cs typeface="B Nazanin" pitchFamily="2" charset="-78"/>
              </a:rPr>
              <a:t>سال </a:t>
            </a:r>
            <a:r>
              <a:rPr lang="ar-SA" sz="3200" b="1" dirty="0">
                <a:cs typeface="B Nazanin" pitchFamily="2" charset="-78"/>
              </a:rPr>
              <a:t>تحصیلی 88 </a:t>
            </a:r>
            <a:r>
              <a:rPr lang="ar-SA" sz="3200" b="1" dirty="0" smtClean="0">
                <a:cs typeface="B Nazanin" pitchFamily="2" charset="-78"/>
              </a:rPr>
              <a:t>– 87</a:t>
            </a:r>
            <a:r>
              <a:rPr lang="fa-IR" sz="3200" b="1" dirty="0" smtClean="0">
                <a:cs typeface="B Nazanin" pitchFamily="2" charset="-78"/>
              </a:rPr>
              <a:t> </a:t>
            </a:r>
            <a:r>
              <a:rPr lang="fa-IR" sz="1600" b="1" dirty="0" smtClean="0">
                <a:solidFill>
                  <a:srgbClr val="0033CC"/>
                </a:solidFill>
                <a:cs typeface="B Nazanin" pitchFamily="2" charset="-78"/>
              </a:rPr>
              <a:t>(دسترسی بیشتر به کلاس کنکور)</a:t>
            </a:r>
            <a:endParaRPr lang="en-US" sz="3200" dirty="0">
              <a:solidFill>
                <a:srgbClr val="0033CC"/>
              </a:solidFill>
              <a:cs typeface="B Nazani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925216"/>
              </p:ext>
            </p:extLst>
          </p:nvPr>
        </p:nvGraphicFramePr>
        <p:xfrm>
          <a:off x="1403648" y="1196752"/>
          <a:ext cx="6048672" cy="535589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61206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effectLst/>
                          <a:cs typeface="B Nazanin" pitchFamily="2" charset="-78"/>
                        </a:rPr>
                        <a:t>دانشجویان </a:t>
                      </a: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زن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effectLst/>
                          <a:cs typeface="B Nazanin" pitchFamily="2" charset="-78"/>
                        </a:rPr>
                        <a:t>دانشجویان مرد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itchFamily="2" charset="-78"/>
                        </a:rPr>
                        <a:t>وضعیت نسبت جنسیتی </a:t>
                      </a:r>
                      <a:r>
                        <a:rPr lang="ar-SA" sz="1400" b="1" dirty="0" smtClean="0">
                          <a:effectLst/>
                          <a:cs typeface="B Nazanin" pitchFamily="2" charset="-78"/>
                        </a:rPr>
                        <a:t>استانها</a:t>
                      </a:r>
                      <a:endParaRPr lang="fa-IR" sz="1400" b="1" dirty="0" smtClean="0">
                        <a:effectLst/>
                        <a:cs typeface="B Nazanin" pitchFamily="2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(رتبه از لحاظ تعداد</a:t>
                      </a:r>
                      <a:r>
                        <a:rPr lang="fa-IR" sz="1400" b="1" baseline="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 دانشجویان</a:t>
                      </a: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B Nazanin" pitchFamily="2" charset="-78"/>
                        </a:rPr>
                        <a:t>استان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زن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مرد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5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58.1%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41.9%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Nazanin" pitchFamily="2" charset="-78"/>
                        </a:rPr>
                        <a:t>1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-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گیلان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56.1%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43.9%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Nazanin" pitchFamily="2" charset="-78"/>
                        </a:rPr>
                        <a:t>2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-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ایلام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55.1%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44.9%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Nazanin" pitchFamily="2" charset="-78"/>
                        </a:rPr>
                        <a:t>3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-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همدان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55.1%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44.9%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Nazanin" pitchFamily="2" charset="-78"/>
                        </a:rPr>
                        <a:t>4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-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کرمان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54.2%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45.8%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Nazanin" pitchFamily="2" charset="-78"/>
                        </a:rPr>
                        <a:t>5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Nazanin" pitchFamily="2" charset="-78"/>
                        </a:rPr>
                        <a:t>-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تهران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38.5%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61.5%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Nazanin" pitchFamily="2" charset="-78"/>
                        </a:rPr>
                        <a:t>-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Nazanin" pitchFamily="2" charset="-78"/>
                        </a:rPr>
                        <a:t>1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کهگیلویه و بویراحمد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43.5%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56%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-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Nazanin" pitchFamily="2" charset="-78"/>
                        </a:rPr>
                        <a:t>2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مرکزی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44.1%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55.9%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-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Nazanin" pitchFamily="2" charset="-78"/>
                        </a:rPr>
                        <a:t>3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یزد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46%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54%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-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Nazanin" pitchFamily="2" charset="-78"/>
                        </a:rPr>
                        <a:t>4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آذربایجان شرقی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9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0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47.5%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itchFamily="2" charset="-78"/>
                        </a:rPr>
                        <a:t>52.5%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cs typeface="B Nazanin" pitchFamily="2" charset="-78"/>
                        </a:rPr>
                        <a:t>-</a:t>
                      </a:r>
                      <a:endParaRPr lang="en-US" sz="1400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B Nazanin" pitchFamily="2" charset="-78"/>
                        </a:rPr>
                        <a:t>5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B Nazanin" pitchFamily="2" charset="-78"/>
                        </a:rPr>
                        <a:t>سمنان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10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54300" y="2049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cs typeface="B Titr" panose="00000700000000000000" pitchFamily="2" charset="-78"/>
              </a:rPr>
              <a:t>جمعیت </a:t>
            </a:r>
            <a: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  <a:t>هرگز ازدواج نکرده </a:t>
            </a:r>
            <a:r>
              <a:rPr lang="fa-IR" sz="3600" u="sng" dirty="0">
                <a:cs typeface="B Titr" panose="00000700000000000000" pitchFamily="2" charset="-78"/>
              </a:rPr>
              <a:t>در سن ازدواج</a:t>
            </a:r>
            <a:r>
              <a:rPr lang="fa-IR" sz="3600" dirty="0">
                <a:cs typeface="B Titr" panose="00000700000000000000" pitchFamily="2" charset="-78"/>
              </a:rPr>
              <a:t/>
            </a:r>
            <a:br>
              <a:rPr lang="fa-IR" sz="3600" dirty="0">
                <a:cs typeface="B Titr" panose="00000700000000000000" pitchFamily="2" charset="-78"/>
              </a:rPr>
            </a:br>
            <a:r>
              <a:rPr lang="fa-IR" sz="3600" dirty="0">
                <a:cs typeface="B Titr" panose="00000700000000000000" pitchFamily="2" charset="-78"/>
              </a:rPr>
              <a:t>برحسب تحصیلات</a:t>
            </a:r>
            <a:endParaRPr lang="en-US" sz="3600" dirty="0">
              <a:cs typeface="B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982801"/>
              </p:ext>
            </p:extLst>
          </p:nvPr>
        </p:nvGraphicFramePr>
        <p:xfrm>
          <a:off x="162320" y="1196752"/>
          <a:ext cx="8120838" cy="493176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059970"/>
                <a:gridCol w="2586464"/>
                <a:gridCol w="1384354"/>
                <a:gridCol w="803920"/>
                <a:gridCol w="1359252"/>
                <a:gridCol w="926878"/>
              </a:tblGrid>
              <a:tr h="357673">
                <a:tc rowSpan="2"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  <a:latin typeface="Arial Black" pitchFamily="34" charset="0"/>
                          <a:cs typeface="B Titr" panose="00000700000000000000" pitchFamily="2" charset="-78"/>
                        </a:rPr>
                        <a:t>جمع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مرد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زن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67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anose="00000700000000000000" pitchFamily="2" charset="-78"/>
                        </a:rPr>
                        <a:t>5568244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anose="00000700000000000000" pitchFamily="2" charset="-78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anose="00000700000000000000" pitchFamily="2" charset="-78"/>
                        </a:rPr>
                        <a:t>5672844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anose="00000700000000000000" pitchFamily="2" charset="-78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7673">
                <a:tc rowSpan="8">
                  <a:txBody>
                    <a:bodyPr/>
                    <a:lstStyle/>
                    <a:p>
                      <a:pPr algn="r" rtl="1" fontAlgn="ctr"/>
                      <a:r>
                        <a:rPr lang="fa-IR" sz="1800" b="1" u="none" strike="noStrike" dirty="0">
                          <a:effectLst/>
                          <a:cs typeface="B Titr" pitchFamily="2" charset="-78"/>
                        </a:rPr>
                        <a:t>با سواد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1" u="none" strike="noStrike" dirty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جمع با سواد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5378130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96.6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5773194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96.5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7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1" u="none" strike="noStrike" dirty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ابتدايي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412328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7.4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439589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7.7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7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1" u="none" strike="noStrike" dirty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راهنمايي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cs typeface="B Titr" pitchFamily="2" charset="-78"/>
                        </a:rPr>
                        <a:t>1033800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18.6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461425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8.1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7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u="none" strike="noStrike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cs typeface="B Titr" pitchFamily="2" charset="-78"/>
                        </a:rPr>
                        <a:t>متوسطه</a:t>
                      </a:r>
                      <a:endParaRPr lang="fa-IR" sz="1800" b="1" i="0" u="none" strike="noStrike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1828204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32.8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2067705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36.4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7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1" u="none" strike="noStrike" dirty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پيش دانشگاهي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62084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1.1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351350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6.2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7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cs typeface="B Titr" pitchFamily="2" charset="-78"/>
                        </a:rPr>
                        <a:t>تحصیلات عالي</a:t>
                      </a:r>
                      <a:endParaRPr lang="fa-IR" sz="2400" b="1" i="0" u="none" strike="noStrike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1973672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35.4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2017069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35.6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7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1" u="none" strike="noStrike" dirty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سوادآموزي بزرگسالان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4242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0.1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28371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0.5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62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1" u="none" strike="noStrike" dirty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ساير دوره‌‌هاي تحصيلي، دوره تحصيلي نامشخص و اظهار نشده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53770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1.1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  <a:cs typeface="B Titr" pitchFamily="2" charset="-78"/>
                        </a:rPr>
                        <a:t>107685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1.9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7673">
                <a:tc gridSpan="2">
                  <a:txBody>
                    <a:bodyPr/>
                    <a:lstStyle/>
                    <a:p>
                      <a:pPr algn="r" rtl="1" fontAlgn="ctr"/>
                      <a:r>
                        <a:rPr lang="fa-IR" sz="1800" b="1" u="none" strike="noStrike" dirty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بي سواد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165972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3.0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184036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latin typeface="Arial Black" pitchFamily="34" charset="0"/>
                          <a:cs typeface="B Titr" pitchFamily="2" charset="-78"/>
                        </a:rPr>
                        <a:t>3.2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7673">
                <a:tc gridSpan="2">
                  <a:txBody>
                    <a:bodyPr/>
                    <a:lstStyle/>
                    <a:p>
                      <a:pPr algn="r" rtl="1" fontAlgn="ctr"/>
                      <a:r>
                        <a:rPr lang="fa-IR" sz="1800" b="1" u="none" strike="noStrike" dirty="0">
                          <a:effectLst/>
                          <a:cs typeface="B Titr" pitchFamily="2" charset="-78"/>
                        </a:rPr>
                        <a:t>اظهارنشده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Titr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cs typeface="B Titr" pitchFamily="2" charset="-78"/>
                        </a:rPr>
                        <a:t>21142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cs typeface="B Titr" pitchFamily="2" charset="-78"/>
                        </a:rPr>
                        <a:t>0.4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cs typeface="B Titr" pitchFamily="2" charset="-78"/>
                        </a:rPr>
                        <a:t>15614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Titr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800" b="1" u="none" strike="noStrike" dirty="0" smtClean="0">
                          <a:effectLst/>
                          <a:cs typeface="B Titr" pitchFamily="2" charset="-78"/>
                        </a:rPr>
                        <a:t>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493928" y="3661610"/>
            <a:ext cx="720080" cy="5013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2391" y="3661609"/>
            <a:ext cx="720080" cy="5013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83768" y="2962312"/>
            <a:ext cx="720080" cy="5013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520" y="2962313"/>
            <a:ext cx="720080" cy="5013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47864" y="3789040"/>
            <a:ext cx="1080120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1220514" y="3789040"/>
            <a:ext cx="1080120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1914308" y="4685593"/>
            <a:ext cx="16561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3.990.741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نفر</a:t>
            </a:r>
          </a:p>
        </p:txBody>
      </p:sp>
      <p:cxnSp>
        <p:nvCxnSpPr>
          <p:cNvPr id="15" name="Straight Arrow Connector 14"/>
          <p:cNvCxnSpPr>
            <a:stCxn id="11" idx="2"/>
          </p:cNvCxnSpPr>
          <p:nvPr/>
        </p:nvCxnSpPr>
        <p:spPr>
          <a:xfrm flipH="1">
            <a:off x="2987824" y="4077072"/>
            <a:ext cx="900100" cy="608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</p:cNvCxnSpPr>
          <p:nvPr/>
        </p:nvCxnSpPr>
        <p:spPr>
          <a:xfrm>
            <a:off x="1760574" y="4077072"/>
            <a:ext cx="795202" cy="608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3528" y="6237312"/>
            <a:ext cx="75608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a-IR" b="1" dirty="0">
                <a:cs typeface="B Nazanin" pitchFamily="2" charset="-78"/>
              </a:rPr>
              <a:t>کل جوانان ازدواج نکرده </a:t>
            </a:r>
            <a:r>
              <a:rPr lang="fa-IR" b="1" u="sng" dirty="0">
                <a:cs typeface="B Nazanin" pitchFamily="2" charset="-78"/>
              </a:rPr>
              <a:t>داراي تحصيلات عالي</a:t>
            </a:r>
            <a:r>
              <a:rPr lang="fa-IR" b="1" dirty="0">
                <a:cs typeface="B Nazanin" pitchFamily="2" charset="-78"/>
              </a:rPr>
              <a:t>:</a:t>
            </a:r>
            <a:r>
              <a:rPr lang="fa-IR" b="1" dirty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C00000"/>
                </a:solidFill>
                <a:cs typeface="B Titr" pitchFamily="2" charset="-78"/>
              </a:rPr>
              <a:t>4 ميليون و 781 هزار </a:t>
            </a:r>
            <a:r>
              <a:rPr lang="fa-IR" b="1" dirty="0">
                <a:cs typeface="B Nazanin" pitchFamily="2" charset="-78"/>
              </a:rPr>
              <a:t>(يعني 791 هزار نفر خارج از سن متعارف ازدواج</a:t>
            </a:r>
            <a:r>
              <a:rPr lang="fa-IR" b="1" dirty="0" smtClean="0">
                <a:cs typeface="B Nazanin" pitchFamily="2" charset="-78"/>
              </a:rPr>
              <a:t>)</a:t>
            </a:r>
            <a:endParaRPr lang="fa-IR" sz="2000" b="1" dirty="0">
              <a:solidFill>
                <a:srgbClr val="C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29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cs typeface="B Nazanin" pitchFamily="2" charset="-78"/>
              </a:rPr>
              <a:t>رابطه میان سواد و تحصیلات زنان با تولد اولین فرزند آنها تا 3 سال بعد از ازدواج</a:t>
            </a:r>
            <a:endParaRPr lang="en-US" sz="3600" b="1" dirty="0">
              <a:cs typeface="B Nazani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812127"/>
              </p:ext>
            </p:extLst>
          </p:nvPr>
        </p:nvGraphicFramePr>
        <p:xfrm>
          <a:off x="1524000" y="2392680"/>
          <a:ext cx="538924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095"/>
                <a:gridCol w="2979145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itchFamily="2" charset="-78"/>
                        </a:rPr>
                        <a:t>در صد</a:t>
                      </a:r>
                      <a:r>
                        <a:rPr lang="fa-IR" sz="2400" baseline="0" dirty="0" smtClean="0">
                          <a:cs typeface="B Nazanin" pitchFamily="2" charset="-78"/>
                        </a:rPr>
                        <a:t> تولد اولین  فرزند تا 3 سال اول بعد از ازدواج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سطح سواد زنا</a:t>
                      </a:r>
                      <a:r>
                        <a:rPr lang="fa-IR" sz="2400" dirty="0" smtClean="0"/>
                        <a:t>ن</a:t>
                      </a:r>
                      <a:endParaRPr lang="en-US" sz="2400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itchFamily="2" charset="-78"/>
                        </a:rPr>
                        <a:t>64%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itchFamily="2" charset="-78"/>
                        </a:rPr>
                        <a:t>کم سواد وابتدائی 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itchFamily="2" charset="-78"/>
                        </a:rPr>
                        <a:t>60%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baseline="0" dirty="0" smtClean="0">
                          <a:cs typeface="B Nazanin" pitchFamily="2" charset="-78"/>
                        </a:rPr>
                        <a:t>راهنمائی و دبیرستان</a:t>
                      </a: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itchFamily="2" charset="-78"/>
                        </a:rPr>
                        <a:t>52%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cs typeface="B Nazanin" pitchFamily="2" charset="-78"/>
                        </a:rPr>
                        <a:t>دانشگاهی</a:t>
                      </a:r>
                      <a:r>
                        <a:rPr lang="fa-IR" sz="2400" b="1" baseline="0" dirty="0" smtClean="0">
                          <a:cs typeface="B Nazanin" pitchFamily="2" charset="-78"/>
                        </a:rPr>
                        <a:t> 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2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376264"/>
          </a:xfrm>
        </p:spPr>
        <p:txBody>
          <a:bodyPr>
            <a:normAutofit/>
          </a:bodyPr>
          <a:lstStyle/>
          <a:p>
            <a:pPr marL="0" indent="0"/>
            <a:r>
              <a:rPr lang="fa-IR" dirty="0">
                <a:cs typeface="B Titr" pitchFamily="2" charset="-78"/>
              </a:rPr>
              <a:t> </a:t>
            </a:r>
            <a:r>
              <a:rPr lang="fa-IR" b="1" dirty="0">
                <a:cs typeface="B Titr" pitchFamily="2" charset="-78"/>
              </a:rPr>
              <a:t>تغییرات در ساختار خانواده </a:t>
            </a:r>
            <a:br>
              <a:rPr lang="fa-IR" b="1" dirty="0">
                <a:cs typeface="B Titr" pitchFamily="2" charset="-78"/>
              </a:rPr>
            </a:br>
            <a:r>
              <a:rPr lang="fa-IR" b="1" dirty="0">
                <a:cs typeface="B Titr" pitchFamily="2" charset="-78"/>
              </a:rPr>
              <a:t>و کاهش </a:t>
            </a:r>
            <a:r>
              <a:rPr lang="fa-IR" b="1" dirty="0" smtClean="0">
                <a:cs typeface="B Titr" pitchFamily="2" charset="-78"/>
              </a:rPr>
              <a:t>باروری</a:t>
            </a:r>
            <a:endParaRPr lang="en-US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6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248400" cy="114299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a-IR" sz="2800" dirty="0">
                <a:cs typeface="B Titr" pitchFamily="2" charset="-78"/>
              </a:rPr>
              <a:t>تحولات جمعيت و </a:t>
            </a:r>
            <a:r>
              <a:rPr lang="fa-IR" sz="2400" dirty="0">
                <a:cs typeface="B Titr" pitchFamily="2" charset="-78"/>
              </a:rPr>
              <a:t>خانوار</a:t>
            </a:r>
            <a:r>
              <a:rPr lang="fa-IR" sz="2800" dirty="0">
                <a:cs typeface="B Titr" pitchFamily="2" charset="-78"/>
              </a:rPr>
              <a:t>: 1395-1365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2976" y="6564339"/>
            <a:ext cx="1600200" cy="365125"/>
          </a:xfrm>
        </p:spPr>
        <p:txBody>
          <a:bodyPr/>
          <a:lstStyle/>
          <a:p>
            <a:pPr>
              <a:defRPr/>
            </a:pPr>
            <a:fld id="{C54E74B1-3F13-41C4-BF25-FF7C0989F0B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43000" y="6635777"/>
            <a:ext cx="6750867" cy="365125"/>
          </a:xfrm>
        </p:spPr>
        <p:txBody>
          <a:bodyPr/>
          <a:lstStyle/>
          <a:p>
            <a:pPr>
              <a:defRPr/>
            </a:pPr>
            <a:r>
              <a:rPr lang="fa-IR" sz="1600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مرکز آمار ایران                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                                                                             </a:t>
            </a:r>
            <a:r>
              <a:rPr lang="fa-IR" sz="1600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            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www.amar.org.ir</a:t>
            </a:r>
            <a:r>
              <a:rPr lang="fa-IR" sz="1600" i="1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 </a:t>
            </a:r>
            <a:endParaRPr lang="fa-IR" sz="1100" i="1" dirty="0">
              <a:solidFill>
                <a:schemeClr val="bg1">
                  <a:lumMod val="50000"/>
                </a:schemeClr>
              </a:solidFill>
              <a:cs typeface="B Mitra" pitchFamily="2" charset="-78"/>
            </a:endParaRPr>
          </a:p>
          <a:p>
            <a:pPr>
              <a:defRPr/>
            </a:pPr>
            <a:r>
              <a:rPr lang="fa-IR" sz="1600" dirty="0">
                <a:solidFill>
                  <a:schemeClr val="bg1">
                    <a:lumMod val="50000"/>
                  </a:schemeClr>
                </a:solidFill>
                <a:cs typeface="B Mitra" pitchFamily="2" charset="-78"/>
              </a:rPr>
              <a:t>                                             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B Mitra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821938"/>
              </p:ext>
            </p:extLst>
          </p:nvPr>
        </p:nvGraphicFramePr>
        <p:xfrm>
          <a:off x="647700" y="1268759"/>
          <a:ext cx="7772400" cy="5295578"/>
        </p:xfrm>
        <a:graphic>
          <a:graphicData uri="http://schemas.openxmlformats.org/drawingml/2006/table">
            <a:tbl>
              <a:tblPr rtl="1" firstCol="1" lastCol="1" bandCol="1">
                <a:tableStyleId>{5940675A-B579-460E-94D1-54222C63F5DA}</a:tableStyleId>
              </a:tblPr>
              <a:tblGrid>
                <a:gridCol w="895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0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64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01367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>
                          <a:effectLst/>
                          <a:cs typeface="B Mitra" panose="00000400000000000000" pitchFamily="2" charset="-78"/>
                        </a:rPr>
                        <a:t>سال </a:t>
                      </a:r>
                      <a:endParaRPr lang="fa-IR" sz="24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جمعیت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مرد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زن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نسبت جنسی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خانوار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Mitra" panose="00000400000000000000" pitchFamily="2" charset="-78"/>
                        </a:rPr>
                        <a:t>بعد خانوار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9707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800" u="none" strike="noStrike" dirty="0">
                          <a:effectLst/>
                          <a:cs typeface="B Mitra" panose="00000400000000000000" pitchFamily="2" charset="-78"/>
                        </a:rPr>
                        <a:t>1395</a:t>
                      </a:r>
                      <a:endParaRPr lang="fa-IR" sz="28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79,926,270</a:t>
                      </a: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40,498,442</a:t>
                      </a: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39,427,828</a:t>
                      </a: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r>
                        <a:rPr lang="en-US" sz="2000" b="1" u="none" strike="noStrike" dirty="0" smtClean="0">
                          <a:effectLst/>
                          <a:cs typeface="B Mitra" panose="00000400000000000000" pitchFamily="2" charset="-78"/>
                        </a:rPr>
                        <a:t>/</a:t>
                      </a:r>
                      <a:r>
                        <a:rPr lang="fa-IR" sz="2000" b="1" u="none" strike="noStrike" dirty="0" smtClean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24,196,035</a:t>
                      </a: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b="1" u="none" strike="noStrike" dirty="0" smtClean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r>
                        <a:rPr lang="en-US" sz="2000" b="1" u="none" strike="noStrike" dirty="0" smtClean="0">
                          <a:effectLst/>
                          <a:cs typeface="B Mitra" panose="00000400000000000000" pitchFamily="2" charset="-78"/>
                        </a:rPr>
                        <a:t>/</a:t>
                      </a:r>
                      <a:r>
                        <a:rPr lang="fa-IR" sz="2000" b="1" u="none" strike="noStrike" dirty="0" smtClean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1226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800" u="none" strike="noStrike" dirty="0">
                          <a:effectLst/>
                          <a:cs typeface="B Mitra" panose="00000400000000000000" pitchFamily="2" charset="-78"/>
                        </a:rPr>
                        <a:t>1390</a:t>
                      </a:r>
                      <a:endParaRPr lang="fa-IR" sz="28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75,149,669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37,905,669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37,244,000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r>
                        <a:rPr lang="en-US" sz="2000" u="none" strike="noStrike" dirty="0" smtClean="0">
                          <a:effectLst/>
                          <a:cs typeface="B Mitra" panose="00000400000000000000" pitchFamily="2" charset="-78"/>
                        </a:rPr>
                        <a:t>/ </a:t>
                      </a:r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21,185,647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r>
                        <a:rPr lang="en-US" sz="2000" u="none" strike="noStrike" dirty="0" smtClean="0">
                          <a:effectLst/>
                          <a:cs typeface="B Mitra" panose="00000400000000000000" pitchFamily="2" charset="-78"/>
                        </a:rPr>
                        <a:t>/</a:t>
                      </a:r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5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4426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800" u="none" strike="noStrike" dirty="0">
                          <a:effectLst/>
                          <a:cs typeface="B Mitra" panose="00000400000000000000" pitchFamily="2" charset="-78"/>
                        </a:rPr>
                        <a:t>1385</a:t>
                      </a:r>
                      <a:endParaRPr lang="fa-IR" sz="28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70,495,782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35,866,362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34,629,420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r>
                        <a:rPr lang="en-US" sz="2000" u="none" strike="noStrike" dirty="0" smtClean="0">
                          <a:effectLst/>
                          <a:cs typeface="B Mitra" panose="00000400000000000000" pitchFamily="2" charset="-78"/>
                        </a:rPr>
                        <a:t> / </a:t>
                      </a:r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4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17,501,771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4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4426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800" u="none" strike="noStrike" dirty="0">
                          <a:effectLst/>
                          <a:cs typeface="B Mitra" panose="00000400000000000000" pitchFamily="2" charset="-78"/>
                        </a:rPr>
                        <a:t>1375</a:t>
                      </a:r>
                      <a:endParaRPr lang="fa-IR" sz="28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60,055,488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30,515,159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29,540,329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r>
                        <a:rPr lang="en-US" sz="2000" u="none" strike="noStrike" dirty="0" smtClean="0">
                          <a:effectLst/>
                          <a:cs typeface="B Mitra" panose="00000400000000000000" pitchFamily="2" charset="-78"/>
                        </a:rPr>
                        <a:t> / </a:t>
                      </a:r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12,398,235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4</a:t>
                      </a:r>
                      <a:r>
                        <a:rPr lang="en-US" sz="2000" u="none" strike="noStrike" dirty="0" smtClean="0">
                          <a:effectLst/>
                          <a:cs typeface="B Mitra" panose="00000400000000000000" pitchFamily="2" charset="-78"/>
                        </a:rPr>
                        <a:t>/</a:t>
                      </a:r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8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4426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800" u="none" strike="noStrike" dirty="0">
                          <a:effectLst/>
                          <a:cs typeface="B Mitra" panose="00000400000000000000" pitchFamily="2" charset="-78"/>
                        </a:rPr>
                        <a:t>1365</a:t>
                      </a:r>
                      <a:endParaRPr lang="fa-IR" sz="28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49,445,010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25,280,961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>
                          <a:effectLst/>
                          <a:cs typeface="B Mitra" panose="00000400000000000000" pitchFamily="2" charset="-78"/>
                        </a:rPr>
                        <a:t>24,164,049</a:t>
                      </a:r>
                      <a:endParaRPr lang="fa-IR" sz="2000" b="1" i="0" u="none" strike="noStrike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r>
                        <a:rPr lang="en-US" sz="2000" u="none" strike="noStrike" dirty="0" smtClean="0">
                          <a:effectLst/>
                          <a:cs typeface="B Mitra" panose="00000400000000000000" pitchFamily="2" charset="-78"/>
                        </a:rPr>
                        <a:t>/ </a:t>
                      </a:r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5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9,673,931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5</a:t>
                      </a:r>
                      <a:r>
                        <a:rPr lang="en-US" sz="2000" u="none" strike="noStrike" dirty="0" smtClean="0">
                          <a:effectLst/>
                          <a:cs typeface="B Mitra" panose="00000400000000000000" pitchFamily="2" charset="-78"/>
                        </a:rPr>
                        <a:t> /</a:t>
                      </a:r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IPT Nasim" panose="00000700000000000000" pitchFamily="2" charset="2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4323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6002"/>
            <a:ext cx="8229600" cy="1424806"/>
          </a:xfrm>
        </p:spPr>
        <p:txBody>
          <a:bodyPr rtlCol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درصد خانوارها براساس </a:t>
            </a:r>
            <a:r>
              <a:rPr lang="fa-IR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تعداد فرزند</a:t>
            </a:r>
            <a:endParaRPr lang="fa-I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100811"/>
              </p:ext>
            </p:extLst>
          </p:nvPr>
        </p:nvGraphicFramePr>
        <p:xfrm>
          <a:off x="395536" y="1823336"/>
          <a:ext cx="7848872" cy="16471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8175"/>
                <a:gridCol w="1110341"/>
                <a:gridCol w="898920"/>
                <a:gridCol w="913120"/>
                <a:gridCol w="1024223"/>
                <a:gridCol w="1074707"/>
                <a:gridCol w="1459386"/>
              </a:tblGrid>
              <a:tr h="577563">
                <a:tc>
                  <a:txBody>
                    <a:bodyPr/>
                    <a:lstStyle/>
                    <a:p>
                      <a:pPr algn="ctr" rtl="1"/>
                      <a:endParaRPr lang="fa-IR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  <a:p>
                      <a:pPr algn="ctr"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1385</a:t>
                      </a:r>
                      <a:endParaRPr lang="fa-IR" sz="1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بدون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1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2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3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4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5 فرزند و بيشتر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</a:tr>
              <a:tr h="50355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کل کشور</a:t>
                      </a:r>
                      <a:endParaRPr lang="fa-IR" sz="2000" b="1" dirty="0">
                        <a:solidFill>
                          <a:srgbClr val="00642D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 smtClean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14.1</a:t>
                      </a:r>
                      <a:endParaRPr lang="fa-IR" sz="2400" b="1" i="0" u="none" strike="noStrike" dirty="0">
                        <a:solidFill>
                          <a:srgbClr val="00642D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 smtClean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16.5</a:t>
                      </a:r>
                      <a:endParaRPr lang="fa-IR" sz="2400" b="1" i="0" u="none" strike="noStrike" dirty="0">
                        <a:solidFill>
                          <a:srgbClr val="00642D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 smtClean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16.0</a:t>
                      </a:r>
                      <a:endParaRPr lang="fa-IR" sz="2400" b="1" i="0" u="none" strike="noStrike" dirty="0">
                        <a:solidFill>
                          <a:srgbClr val="00642D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 smtClean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11.3</a:t>
                      </a:r>
                      <a:endParaRPr lang="fa-IR" sz="2400" b="1" i="0" u="none" strike="noStrike" dirty="0">
                        <a:solidFill>
                          <a:srgbClr val="00642D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 smtClean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8.8</a:t>
                      </a:r>
                      <a:endParaRPr lang="fa-IR" sz="2400" b="1" i="0" u="none" strike="noStrike" dirty="0">
                        <a:solidFill>
                          <a:srgbClr val="00642D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 smtClean="0">
                          <a:solidFill>
                            <a:srgbClr val="00642D"/>
                          </a:solidFill>
                          <a:latin typeface="Arial"/>
                          <a:cs typeface="B Nazanin" pitchFamily="2" charset="-78"/>
                        </a:rPr>
                        <a:t>29.7</a:t>
                      </a:r>
                      <a:endParaRPr lang="fa-IR" sz="2400" b="1" i="0" u="none" strike="noStrike" dirty="0">
                        <a:solidFill>
                          <a:srgbClr val="00642D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</a:tr>
              <a:tr h="503556">
                <a:tc>
                  <a:txBody>
                    <a:bodyPr/>
                    <a:lstStyle/>
                    <a:p>
                      <a:pPr rtl="1"/>
                      <a:r>
                        <a:rPr lang="fa-IR" sz="2000" b="1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درصد تجمعی</a:t>
                      </a:r>
                      <a:endParaRPr lang="fa-IR" sz="2000" b="1" dirty="0">
                        <a:solidFill>
                          <a:srgbClr val="00642D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a-IR" sz="2400" b="1" i="0" u="none" strike="noStrike" dirty="0">
                        <a:solidFill>
                          <a:srgbClr val="00642D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30.6</a:t>
                      </a:r>
                      <a:endParaRPr kumimoji="0" lang="fa-IR" sz="24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46.6</a:t>
                      </a:r>
                      <a:endParaRPr kumimoji="0" lang="fa-IR" sz="24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57.9</a:t>
                      </a:r>
                      <a:endParaRPr kumimoji="0" lang="fa-IR" sz="24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66.7</a:t>
                      </a:r>
                      <a:endParaRPr kumimoji="0" lang="fa-IR" sz="24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96.4</a:t>
                      </a:r>
                      <a:endParaRPr kumimoji="0" lang="fa-IR" sz="24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633921"/>
              </p:ext>
            </p:extLst>
          </p:nvPr>
        </p:nvGraphicFramePr>
        <p:xfrm>
          <a:off x="251520" y="4049060"/>
          <a:ext cx="7848872" cy="1720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8175"/>
                <a:gridCol w="1110340"/>
                <a:gridCol w="898920"/>
                <a:gridCol w="913120"/>
                <a:gridCol w="1024224"/>
                <a:gridCol w="1074707"/>
                <a:gridCol w="1459386"/>
              </a:tblGrid>
              <a:tr h="540060">
                <a:tc>
                  <a:txBody>
                    <a:bodyPr/>
                    <a:lstStyle/>
                    <a:p>
                      <a:pPr algn="ctr" rtl="1"/>
                      <a:endParaRPr lang="fa-IR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  <a:p>
                      <a:pPr algn="ctr"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1390</a:t>
                      </a:r>
                      <a:endParaRPr lang="fa-IR" sz="1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بدون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1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2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3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4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5 فرزند و بيشتر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کل کشور</a:t>
                      </a:r>
                      <a:endParaRPr lang="fa-IR" sz="2000" b="1" dirty="0">
                        <a:solidFill>
                          <a:srgbClr val="00642D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kern="1200" dirty="0" smtClean="0">
                          <a:solidFill>
                            <a:srgbClr val="00642D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14.4</a:t>
                      </a:r>
                      <a:endParaRPr lang="fa-IR" sz="2400" b="1" i="0" u="none" strike="noStrike" kern="1200" dirty="0">
                        <a:solidFill>
                          <a:srgbClr val="00642D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kern="1200" dirty="0" smtClean="0">
                          <a:solidFill>
                            <a:srgbClr val="00642D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18.9</a:t>
                      </a:r>
                      <a:endParaRPr lang="fa-IR" sz="2400" b="1" i="0" u="none" strike="noStrike" kern="1200" dirty="0">
                        <a:solidFill>
                          <a:srgbClr val="00642D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kern="1200" dirty="0" smtClean="0">
                          <a:solidFill>
                            <a:srgbClr val="00642D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20.9</a:t>
                      </a:r>
                      <a:endParaRPr lang="fa-IR" sz="2400" b="1" i="0" u="none" strike="noStrike" kern="1200" dirty="0">
                        <a:solidFill>
                          <a:srgbClr val="00642D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kern="1200" dirty="0" smtClean="0">
                          <a:solidFill>
                            <a:srgbClr val="00642D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13.1</a:t>
                      </a:r>
                      <a:endParaRPr lang="fa-IR" sz="2400" b="1" i="0" u="none" strike="noStrike" kern="1200" dirty="0">
                        <a:solidFill>
                          <a:srgbClr val="00642D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kern="1200" dirty="0" smtClean="0">
                          <a:solidFill>
                            <a:srgbClr val="00642D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8.9</a:t>
                      </a:r>
                      <a:endParaRPr lang="fa-IR" sz="2400" b="1" i="0" u="none" strike="noStrike" kern="1200" dirty="0">
                        <a:solidFill>
                          <a:srgbClr val="00642D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kern="1200" dirty="0" smtClean="0">
                          <a:solidFill>
                            <a:srgbClr val="00642D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23</a:t>
                      </a:r>
                      <a:endParaRPr lang="fa-IR" sz="2400" b="1" i="0" u="none" strike="noStrike" kern="1200" dirty="0">
                        <a:solidFill>
                          <a:srgbClr val="00642D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</a:tr>
              <a:tr h="54006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smtClean="0">
                          <a:solidFill>
                            <a:srgbClr val="00642D"/>
                          </a:solidFill>
                          <a:cs typeface="B Nazanin" pitchFamily="2" charset="-78"/>
                        </a:rPr>
                        <a:t>درصد تجمعی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a-IR" sz="2400" b="1" i="0" u="none" strike="noStrike" kern="1200" dirty="0">
                        <a:solidFill>
                          <a:srgbClr val="00642D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33.3</a:t>
                      </a:r>
                      <a:endParaRPr kumimoji="0" lang="fa-IR" sz="24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54.2</a:t>
                      </a:r>
                      <a:endParaRPr kumimoji="0" lang="fa-IR" sz="24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67.3</a:t>
                      </a:r>
                      <a:endParaRPr kumimoji="0" lang="fa-IR" sz="24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76.2</a:t>
                      </a:r>
                      <a:endParaRPr kumimoji="0" lang="fa-IR" sz="24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Nazanin" pitchFamily="2" charset="-78"/>
                        </a:rPr>
                        <a:t>99.2</a:t>
                      </a:r>
                      <a:endParaRPr kumimoji="0" lang="fa-IR" sz="24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691681" y="5807471"/>
            <a:ext cx="64087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a-IR" sz="1600" b="1" dirty="0">
                <a:latin typeface="Calibri" pitchFamily="34" charset="0"/>
                <a:cs typeface="B Nazanin" pitchFamily="2" charset="-78"/>
              </a:rPr>
              <a:t>توضيح:</a:t>
            </a:r>
            <a:r>
              <a:rPr lang="fa-IR" sz="1600" dirty="0">
                <a:latin typeface="Calibri" pitchFamily="34" charset="0"/>
                <a:cs typeface="B Nazanin" pitchFamily="2" charset="-78"/>
              </a:rPr>
              <a:t> اختلاف جزئي بين سرجمع و مجموع اجزاء در هر سطر، به دليل درصد اظهار نشده مي‌باشد.</a:t>
            </a:r>
          </a:p>
          <a:p>
            <a:pPr algn="just"/>
            <a:r>
              <a:rPr lang="fa-IR" sz="1600" b="1" dirty="0">
                <a:latin typeface="Calibri" pitchFamily="34" charset="0"/>
                <a:cs typeface="B Nazanin" pitchFamily="2" charset="-78"/>
              </a:rPr>
              <a:t>حجم نمونه: :</a:t>
            </a:r>
          </a:p>
          <a:p>
            <a:pPr algn="just"/>
            <a:r>
              <a:rPr lang="fa-IR" sz="1600" dirty="0">
                <a:latin typeface="Calibri" pitchFamily="34" charset="0"/>
                <a:cs typeface="B Nazanin" pitchFamily="2" charset="-78"/>
              </a:rPr>
              <a:t>  •   2 درصد از سرشماری 1385، برابر با 345.799 خانوار و معادل 1.367.310 نفر</a:t>
            </a:r>
          </a:p>
          <a:p>
            <a:pPr algn="just"/>
            <a:r>
              <a:rPr lang="fa-IR" sz="1600" dirty="0">
                <a:latin typeface="Calibri" pitchFamily="34" charset="0"/>
                <a:cs typeface="B Nazanin" pitchFamily="2" charset="-78"/>
              </a:rPr>
              <a:t>  •   2 درصد از سرشماری 1390، برابر با 423.637 خانوار و معادل 1.481.586 نفر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004048" y="2564904"/>
            <a:ext cx="1728192" cy="360040"/>
          </a:xfrm>
          <a:prstGeom prst="wedgeRoundRectCallout">
            <a:avLst>
              <a:gd name="adj1" fmla="val -28876"/>
              <a:gd name="adj2" fmla="val 6756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5004048" y="3005171"/>
            <a:ext cx="72008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ular Callout 9"/>
          <p:cNvSpPr/>
          <p:nvPr/>
        </p:nvSpPr>
        <p:spPr>
          <a:xfrm>
            <a:off x="4896037" y="4797152"/>
            <a:ext cx="1728192" cy="360040"/>
          </a:xfrm>
          <a:prstGeom prst="wedgeRoundRectCallout">
            <a:avLst>
              <a:gd name="adj1" fmla="val -27887"/>
              <a:gd name="adj2" fmla="val 794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4844866" y="5301208"/>
            <a:ext cx="72008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2520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درصد خانوارها براساس تعداد </a:t>
            </a:r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فرزند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سال 1390</a:t>
            </a:r>
            <a:endParaRPr lang="fa-IR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797592"/>
              </p:ext>
            </p:extLst>
          </p:nvPr>
        </p:nvGraphicFramePr>
        <p:xfrm>
          <a:off x="827584" y="1197984"/>
          <a:ext cx="6480720" cy="5068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1728192"/>
                <a:gridCol w="1728192"/>
                <a:gridCol w="1800200"/>
              </a:tblGrid>
              <a:tr h="344610">
                <a:tc>
                  <a:txBody>
                    <a:bodyPr/>
                    <a:lstStyle/>
                    <a:p>
                      <a:pPr algn="r" rtl="1" fontAlgn="b"/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u="none" strike="noStrike" dirty="0" smtClean="0">
                          <a:effectLst/>
                          <a:cs typeface="B Nazanin" pitchFamily="2" charset="-78"/>
                        </a:rPr>
                        <a:t>کل کشور</a:t>
                      </a:r>
                      <a:endParaRPr lang="fa-I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متولدین بعد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از 1350</a:t>
                      </a:r>
                    </a:p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(</a:t>
                      </a:r>
                      <a:r>
                        <a:rPr lang="fa-IR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نسل جدید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متولدین قبل از 1350</a:t>
                      </a:r>
                    </a:p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(</a:t>
                      </a:r>
                      <a:r>
                        <a:rPr lang="fa-IR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نسل قدیم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 smtClean="0">
                          <a:effectLst/>
                          <a:cs typeface="B Nazanin" pitchFamily="2" charset="-78"/>
                        </a:rPr>
                        <a:t>  </a:t>
                      </a:r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تعداد </a:t>
                      </a:r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فرزند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درصد</a:t>
                      </a:r>
                    </a:p>
                  </a:txBody>
                  <a:tcPr marL="9525" marR="9525" marT="9525" marB="0" anchor="b"/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بدون فرزند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14.4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23.5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3.4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يک فرزند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18.9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31.3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3.9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دو فرزند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20.9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27.2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13.2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سه فرزند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13.1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10.7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16.0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چهار فرزند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8.9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4.0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15.0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پنج فرزند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6.4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1.5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12.4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شش فرزند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5.1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0.7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10.4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هفت فرزند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3.9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8.4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هشت فرزند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2.9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6.3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نه فرزند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1.9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4.2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ده فرزند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1.3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2.8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4461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بالاي 10 فرزند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1.4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3.1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Line Callout 1 3"/>
          <p:cNvSpPr/>
          <p:nvPr/>
        </p:nvSpPr>
        <p:spPr>
          <a:xfrm flipH="1">
            <a:off x="6094801" y="3140968"/>
            <a:ext cx="576064" cy="3096344"/>
          </a:xfrm>
          <a:prstGeom prst="borderCallout1">
            <a:avLst>
              <a:gd name="adj1" fmla="val 52219"/>
              <a:gd name="adj2" fmla="val 2249"/>
              <a:gd name="adj3" fmla="val 37086"/>
              <a:gd name="adj4" fmla="val -1336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Line Callout 1 4"/>
          <p:cNvSpPr/>
          <p:nvPr/>
        </p:nvSpPr>
        <p:spPr>
          <a:xfrm flipH="1">
            <a:off x="4355976" y="2112172"/>
            <a:ext cx="576064" cy="1008112"/>
          </a:xfrm>
          <a:prstGeom prst="borderCallout1">
            <a:avLst>
              <a:gd name="adj1" fmla="val 48985"/>
              <a:gd name="adj2" fmla="val -3043"/>
              <a:gd name="adj3" fmla="val 15528"/>
              <a:gd name="adj4" fmla="val -4351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7426032" y="1700808"/>
            <a:ext cx="1296144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82 درصد</a:t>
            </a:r>
          </a:p>
          <a:p>
            <a:pPr algn="ctr"/>
            <a:r>
              <a:rPr lang="fa-IR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حداکثر 2 فرزند</a:t>
            </a:r>
            <a:endParaRPr lang="fa-IR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37080" y="3573016"/>
            <a:ext cx="1296144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79درصد</a:t>
            </a:r>
          </a:p>
          <a:p>
            <a:pPr algn="ctr"/>
            <a:r>
              <a:rPr lang="fa-IR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حداقل 3 فرزند</a:t>
            </a:r>
            <a:endParaRPr lang="fa-IR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406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95537" y="1412776"/>
          <a:ext cx="7469653" cy="4911694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203906"/>
                <a:gridCol w="1309631"/>
                <a:gridCol w="1958586"/>
                <a:gridCol w="1997530"/>
              </a:tblGrid>
              <a:tr h="1022954">
                <a:tc>
                  <a:txBody>
                    <a:bodyPr/>
                    <a:lstStyle/>
                    <a:p>
                      <a:pPr algn="r" rtl="0" fontAlgn="b"/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a-IR" sz="2400" b="1" u="none" strike="noStrike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u="none" strike="noStrike" dirty="0" smtClean="0">
                          <a:effectLst/>
                          <a:cs typeface="B Nazanin" pitchFamily="2" charset="-78"/>
                        </a:rPr>
                        <a:t>مردان</a:t>
                      </a:r>
                      <a:endParaRPr lang="fa-IR" sz="2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u="none" strike="noStrike" dirty="0" smtClean="0">
                          <a:effectLst/>
                          <a:cs typeface="B Nazanin" pitchFamily="2" charset="-78"/>
                        </a:rPr>
                        <a:t>زنان</a:t>
                      </a:r>
                      <a:endParaRPr lang="fa-IR" sz="2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1022954">
                <a:tc rowSpan="2"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عمومیت ازدواج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1385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98/7 درصد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98/2 درصد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022954">
                <a:tc vMerge="1"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1390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98/2 درصد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97/2 درصد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921416">
                <a:tc rowSpan="2"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تجرد</a:t>
                      </a:r>
                      <a:r>
                        <a:rPr lang="fa-I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 قطعی</a:t>
                      </a:r>
                      <a:endParaRPr lang="fa-IR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1385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1/3 درصد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1/8 درصد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21416">
                <a:tc vMerge="1">
                  <a:txBody>
                    <a:bodyPr/>
                    <a:lstStyle/>
                    <a:p>
                      <a:pPr algn="r" rtl="1" fontAlgn="ctr"/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1390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1/8 درصد</a:t>
                      </a:r>
                      <a:endParaRPr lang="fa-IR" sz="2400" b="1" i="0" u="none" strike="noStrike" dirty="0">
                        <a:solidFill>
                          <a:srgbClr val="C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B Nazanin"/>
                          <a:cs typeface="B Titr" pitchFamily="2" charset="-78"/>
                        </a:rPr>
                        <a:t>2/8 درصد</a:t>
                      </a:r>
                      <a:endParaRPr lang="fa-IR" sz="2400" b="1" i="0" u="none" strike="noStrike" dirty="0">
                        <a:solidFill>
                          <a:srgbClr val="C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9552" y="260648"/>
            <a:ext cx="7239000" cy="72431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شاخص </a:t>
            </a:r>
            <a:r>
              <a:rPr lang="fa-IR" sz="3600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عمومیت ازدواج </a:t>
            </a:r>
            <a:r>
              <a:rPr lang="fa-I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و </a:t>
            </a:r>
            <a:r>
              <a:rPr lang="fa-I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تجرد قطعی</a:t>
            </a:r>
            <a:endParaRPr lang="fa-I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5754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نسبت ازدواج مردان </a:t>
            </a: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 سنین بالای 35 سال</a:t>
            </a:r>
            <a:endParaRPr lang="fa-I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23528" y="1844824"/>
          <a:ext cx="75819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875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نسبت </a:t>
            </a:r>
            <a:r>
              <a:rPr lang="fa-I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ازدواج </a:t>
            </a:r>
            <a:r>
              <a:rPr lang="fa-IR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زنان  </a:t>
            </a: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 </a:t>
            </a:r>
            <a:r>
              <a:rPr lang="fa-I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سنین بالای </a:t>
            </a: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30 </a:t>
            </a:r>
            <a:r>
              <a:rPr lang="fa-I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سال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67544" y="1700808"/>
          <a:ext cx="72008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211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45224"/>
            <a:ext cx="7496472" cy="1224136"/>
          </a:xfrm>
        </p:spPr>
        <p:txBody>
          <a:bodyPr>
            <a:normAutofit/>
          </a:bodyPr>
          <a:lstStyle/>
          <a:p>
            <a:pPr algn="just"/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به طور متوسط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به ازای هر 2 خانوار، یک جوان 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ازدواج نکرده در سن ازدواج  وجود دارد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793617"/>
              </p:ext>
            </p:extLst>
          </p:nvPr>
        </p:nvGraphicFramePr>
        <p:xfrm>
          <a:off x="278488" y="1700808"/>
          <a:ext cx="7560837" cy="3240362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189502"/>
                <a:gridCol w="1673805"/>
                <a:gridCol w="1371279"/>
                <a:gridCol w="1326251"/>
              </a:tblGrid>
              <a:tr h="651379">
                <a:tc>
                  <a:txBody>
                    <a:bodyPr/>
                    <a:lstStyle/>
                    <a:p>
                      <a:pPr algn="r" rtl="0" fontAlgn="b"/>
                      <a:r>
                        <a:rPr lang="fa-IR" sz="2400" b="1" u="none" strike="noStrike" dirty="0">
                          <a:effectLst/>
                          <a:cs typeface="B Nazanin" pitchFamily="2" charset="-78"/>
                        </a:rPr>
                        <a:t> </a:t>
                      </a:r>
                      <a:r>
                        <a:rPr lang="fa-IR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Titr" pitchFamily="2" charset="-78"/>
                        </a:rPr>
                        <a:t>1390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u="none" strike="noStrike" dirty="0">
                          <a:effectLst/>
                          <a:cs typeface="B Nazanin" pitchFamily="2" charset="-78"/>
                        </a:rPr>
                        <a:t>مرد و زن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u="none" strike="noStrike" dirty="0">
                          <a:effectLst/>
                          <a:cs typeface="B Nazanin" pitchFamily="2" charset="-78"/>
                        </a:rPr>
                        <a:t>مرد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u="none" strike="noStrike" dirty="0">
                          <a:effectLst/>
                          <a:cs typeface="B Nazanin" pitchFamily="2" charset="-78"/>
                        </a:rPr>
                        <a:t>زن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65137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u="none" strike="noStrike">
                          <a:effectLst/>
                          <a:cs typeface="B Nazanin" pitchFamily="2" charset="-78"/>
                        </a:rPr>
                        <a:t>در سن ازدواج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Nazanin" pitchFamily="2" charset="-78"/>
                        </a:rPr>
                        <a:t>11/240 میلیون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smtClean="0">
                          <a:effectLst/>
                          <a:cs typeface="B Nazanin" pitchFamily="2" charset="-78"/>
                        </a:rPr>
                        <a:t>5.570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smtClean="0">
                          <a:effectLst/>
                          <a:cs typeface="B Nazanin" pitchFamily="2" charset="-78"/>
                        </a:rPr>
                        <a:t>5.670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28622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u="none" strike="noStrike" dirty="0">
                          <a:effectLst/>
                          <a:cs typeface="B Nazanin" pitchFamily="2" charset="-78"/>
                        </a:rPr>
                        <a:t>بعد از سن ازدواج و قبل از سن تجرد </a:t>
                      </a:r>
                      <a:r>
                        <a:rPr lang="fa-IR" sz="2400" b="1" u="none" strike="noStrike" dirty="0" smtClean="0">
                          <a:effectLst/>
                          <a:cs typeface="B Nazanin" pitchFamily="2" charset="-78"/>
                        </a:rPr>
                        <a:t>قطعی (49 سال)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u="none" strike="noStrike" dirty="0" smtClean="0">
                          <a:effectLst/>
                          <a:cs typeface="B Nazanin" pitchFamily="2" charset="-78"/>
                        </a:rPr>
                        <a:t>1/300</a:t>
                      </a:r>
                    </a:p>
                    <a:p>
                      <a:pPr algn="ctr" rtl="0" fontAlgn="b"/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B Nazanin" pitchFamily="2" charset="-78"/>
                        </a:rPr>
                        <a:t>320 هزار</a:t>
                      </a:r>
                    </a:p>
                    <a:p>
                      <a:pPr algn="ctr" rtl="0" fontAlgn="b"/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B Nazanin" pitchFamily="2" charset="-78"/>
                        </a:rPr>
                        <a:t>980 هزار</a:t>
                      </a:r>
                    </a:p>
                    <a:p>
                      <a:pPr algn="ctr" rtl="0" fontAlgn="b"/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137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2400" b="1" u="none" strike="noStrike" dirty="0">
                          <a:effectLst/>
                          <a:cs typeface="B Nazanin" pitchFamily="2" charset="-78"/>
                        </a:rPr>
                        <a:t>مجرد </a:t>
                      </a:r>
                      <a:r>
                        <a:rPr lang="fa-IR" sz="2400" b="1" u="none" strike="noStrike" dirty="0" smtClean="0">
                          <a:effectLst/>
                          <a:cs typeface="B Nazanin" pitchFamily="2" charset="-78"/>
                        </a:rPr>
                        <a:t>قطعی (50 ساله و بيشتر)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152 هزار</a:t>
                      </a:r>
                      <a:endParaRPr kumimoji="0" lang="fa-IR" sz="2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62 هزار</a:t>
                      </a:r>
                      <a:endParaRPr kumimoji="0" lang="fa-IR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90 هزار</a:t>
                      </a:r>
                      <a:endParaRPr kumimoji="0" lang="fa-IR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472440"/>
            <a:ext cx="7239000" cy="72431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جمعیت هرگز ازدواج نکرده</a:t>
            </a:r>
            <a:endParaRPr lang="fa-I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5765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735305"/>
              </p:ext>
            </p:extLst>
          </p:nvPr>
        </p:nvGraphicFramePr>
        <p:xfrm>
          <a:off x="323528" y="836712"/>
          <a:ext cx="7344815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23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058394"/>
              </p:ext>
            </p:extLst>
          </p:nvPr>
        </p:nvGraphicFramePr>
        <p:xfrm>
          <a:off x="323528" y="836712"/>
          <a:ext cx="7416823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8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054441"/>
              </p:ext>
            </p:extLst>
          </p:nvPr>
        </p:nvGraphicFramePr>
        <p:xfrm>
          <a:off x="395536" y="404664"/>
          <a:ext cx="748883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054441"/>
              </p:ext>
            </p:extLst>
          </p:nvPr>
        </p:nvGraphicFramePr>
        <p:xfrm>
          <a:off x="381000" y="381000"/>
          <a:ext cx="748883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59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Titr" pitchFamily="2" charset="-78"/>
              </a:rPr>
              <a:t>هشدار نسبت به پیر شدن و کاهش جمعیت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7664" y="2286000"/>
            <a:ext cx="6696744" cy="4084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600" b="1" dirty="0">
                <a:cs typeface="B Titr" pitchFamily="2" charset="-78"/>
              </a:rPr>
              <a:t>یکی از خطراتی که وقتی انسان درست به عمق آن فکر می کند، تن او می لرزد، این مسئله ی</a:t>
            </a:r>
            <a:r>
              <a:rPr lang="fa-IR" sz="3600" b="1" dirty="0">
                <a:solidFill>
                  <a:srgbClr val="C00000"/>
                </a:solidFill>
                <a:cs typeface="B Titr" pitchFamily="2" charset="-78"/>
              </a:rPr>
              <a:t>(کاهش جمعیت و پیر شدن) </a:t>
            </a:r>
            <a:r>
              <a:rPr lang="fa-IR" sz="3600" b="1" dirty="0">
                <a:cs typeface="B Titr" pitchFamily="2" charset="-78"/>
              </a:rPr>
              <a:t>جمعیت است</a:t>
            </a:r>
            <a:r>
              <a:rPr lang="fa-IR" sz="3600" b="1" dirty="0" smtClean="0">
                <a:cs typeface="B Titr" pitchFamily="2" charset="-78"/>
              </a:rPr>
              <a:t>".</a:t>
            </a:r>
          </a:p>
          <a:p>
            <a:pPr marL="0" indent="0">
              <a:buNone/>
            </a:pPr>
            <a:r>
              <a:rPr lang="fa-IR" sz="3600" b="1" dirty="0">
                <a:cs typeface="B Titr" pitchFamily="2" charset="-78"/>
              </a:rPr>
              <a:t> </a:t>
            </a:r>
            <a:r>
              <a:rPr lang="fa-IR" sz="3600" b="1" dirty="0" smtClean="0">
                <a:cs typeface="B Titr" pitchFamily="2" charset="-78"/>
              </a:rPr>
              <a:t>                             (مقام معظم رهبری)</a:t>
            </a:r>
            <a:endParaRPr lang="en-US" sz="3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79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00" cy="1524784"/>
          </a:xfrm>
        </p:spPr>
        <p:txBody>
          <a:bodyPr>
            <a:normAutofit/>
          </a:bodyPr>
          <a:lstStyle/>
          <a:p>
            <a:pPr algn="r"/>
            <a:r>
              <a:rPr lang="fa-IR" sz="2700" dirty="0">
                <a:solidFill>
                  <a:srgbClr val="C00000"/>
                </a:solidFill>
                <a:latin typeface="+mn-lt"/>
                <a:ea typeface="+mn-ea"/>
                <a:cs typeface="B Nazanin" pitchFamily="2" charset="-78"/>
              </a:rPr>
              <a:t>نسبت طلاق و ازدواج:</a:t>
            </a:r>
          </a:p>
          <a:p>
            <a:pPr lvl="1" algn="r"/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ثبت سالانه یک طلاق در مقابل هر 4.2 ازدواج</a:t>
            </a:r>
          </a:p>
          <a:p>
            <a:pPr lvl="1" algn="r"/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يا به </a:t>
            </a:r>
            <a:r>
              <a:rPr lang="fa-IR" sz="2000" b="1" dirty="0">
                <a:solidFill>
                  <a:schemeClr val="tx1"/>
                </a:solidFill>
                <a:cs typeface="B Nazanin" pitchFamily="2" charset="-78"/>
              </a:rPr>
              <a:t>عبارت 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دیگر </a:t>
            </a: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حدود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24 </a:t>
            </a: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طلاق در مقابل هر 100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ازدواج</a:t>
            </a:r>
          </a:p>
          <a:p>
            <a:pPr lvl="1" algn="r"/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بیشترین استان ها: 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البرز، تهران و گيلان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924770"/>
              </p:ext>
            </p:extLst>
          </p:nvPr>
        </p:nvGraphicFramePr>
        <p:xfrm>
          <a:off x="683568" y="1916832"/>
          <a:ext cx="72728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4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Arrow Connector 3"/>
          <p:cNvSpPr/>
          <p:nvPr/>
        </p:nvSpPr>
        <p:spPr>
          <a:xfrm flipV="1">
            <a:off x="4932040" y="1700808"/>
            <a:ext cx="2448272" cy="19442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23528" y="548680"/>
          <a:ext cx="763284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1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59853"/>
              </p:ext>
            </p:extLst>
          </p:nvPr>
        </p:nvGraphicFramePr>
        <p:xfrm>
          <a:off x="842256" y="1371600"/>
          <a:ext cx="7200800" cy="4820910"/>
        </p:xfrm>
        <a:graphic>
          <a:graphicData uri="http://schemas.openxmlformats.org/drawingml/2006/table">
            <a:tbl>
              <a:tblPr rtl="1"/>
              <a:tblGrid>
                <a:gridCol w="1720420"/>
                <a:gridCol w="2007372"/>
                <a:gridCol w="1093760"/>
                <a:gridCol w="1249649"/>
                <a:gridCol w="1129599"/>
              </a:tblGrid>
              <a:tr h="75183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سال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جمعيت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ahoma"/>
                          <a:ea typeface="Times New Roman"/>
                          <a:cs typeface="B Nazanin"/>
                        </a:rPr>
                        <a:t>متوسط رشد سالانه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ahoma"/>
                          <a:ea typeface="Times New Roman"/>
                          <a:cs typeface="B Nazanin"/>
                        </a:rPr>
                        <a:t>تعداد خانوار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ahoma"/>
                          <a:ea typeface="Times New Roman"/>
                          <a:cs typeface="B Nazanin"/>
                        </a:rPr>
                        <a:t>بعد خانوار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1335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18.954.704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Tahoma"/>
                          <a:ea typeface="Times New Roman"/>
                          <a:cs typeface="B Nazanin"/>
                        </a:rPr>
                        <a:t>-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kumimoji="0" lang="fa-IR" sz="1800" b="1" kern="120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3.985.680</a:t>
                      </a:r>
                      <a:endParaRPr kumimoji="0" lang="fa-IR" sz="1800" b="1" kern="1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800" b="1" kern="120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4.76</a:t>
                      </a:r>
                      <a:endParaRPr kumimoji="0" lang="fa-IR" sz="18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Titr"/>
                        </a:rPr>
                        <a:t>1345</a:t>
                      </a:r>
                      <a:endParaRPr kumimoji="0" lang="en-US" sz="1600" kern="1200" dirty="0">
                        <a:solidFill>
                          <a:srgbClr val="C00000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25.788.722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Tahoma"/>
                          <a:ea typeface="Times New Roman"/>
                          <a:cs typeface="B Nazanin"/>
                        </a:rPr>
                        <a:t>3/1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kumimoji="0" lang="fa-IR" sz="1800" b="1" kern="120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5.167.192</a:t>
                      </a:r>
                      <a:endParaRPr kumimoji="0" lang="fa-IR" sz="1800" b="1" kern="12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4.99</a:t>
                      </a:r>
                      <a:endParaRPr kumimoji="0" lang="fa-IR" sz="18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1355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33.708.744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Tahoma"/>
                          <a:ea typeface="Times New Roman"/>
                          <a:cs typeface="B Nazanin"/>
                        </a:rPr>
                        <a:t>2/7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6.711.628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5.02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Titr"/>
                        </a:rPr>
                        <a:t>1365</a:t>
                      </a:r>
                      <a:endParaRPr kumimoji="0" lang="en-US" sz="1600" kern="1200" dirty="0">
                        <a:solidFill>
                          <a:srgbClr val="C00000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49.445.010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Nazanin"/>
                        </a:rPr>
                        <a:t>3/9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9.673.931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5.11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1375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latin typeface="Tahoma"/>
                          <a:ea typeface="Times New Roman"/>
                          <a:cs typeface="B Nazanin"/>
                        </a:rPr>
                        <a:t>60.055.488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Nazanin"/>
                        </a:rPr>
                        <a:t>1/9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12.398.235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4.84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B Titr"/>
                        </a:rPr>
                        <a:t>1385</a:t>
                      </a:r>
                      <a:endParaRPr kumimoji="0" lang="en-US" sz="1600" kern="1200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smtClean="0">
                          <a:latin typeface="Tahoma"/>
                          <a:ea typeface="Times New Roman"/>
                          <a:cs typeface="B Nazanin"/>
                        </a:rPr>
                        <a:t>70.495.782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Nazanin"/>
                        </a:rPr>
                        <a:t>1/6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17.501.771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4.03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Titr"/>
                        </a:rPr>
                        <a:t>1390</a:t>
                      </a:r>
                      <a:endParaRPr kumimoji="0" lang="en-US" sz="1600" kern="1200" dirty="0">
                        <a:solidFill>
                          <a:srgbClr val="C00000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Tahoma"/>
                          <a:ea typeface="Times New Roman"/>
                          <a:cs typeface="B Nazanin"/>
                        </a:rPr>
                        <a:t>75.149.669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Nazanin"/>
                        </a:rPr>
                        <a:t>1/3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Times New Roman"/>
                          <a:cs typeface="B Nazanin" pitchFamily="2" charset="-78"/>
                        </a:rPr>
                        <a:t>21.185.647</a:t>
                      </a:r>
                      <a:endParaRPr lang="fa-IR" sz="1800" b="1" dirty="0"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3.55</a:t>
                      </a: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a-IR" sz="1600" kern="1200" dirty="0" smtClean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  <a:cs typeface="B Titr"/>
                        </a:rPr>
                        <a:t>1395</a:t>
                      </a:r>
                      <a:endParaRPr kumimoji="0" lang="en-US" sz="1600" kern="1200" dirty="0">
                        <a:solidFill>
                          <a:srgbClr val="C00000"/>
                        </a:solidFill>
                        <a:latin typeface="Tahoma"/>
                        <a:ea typeface="Times New Roman"/>
                        <a:cs typeface="B Tit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 smtClean="0">
                          <a:latin typeface="+mn-lt"/>
                          <a:ea typeface="Times New Roman"/>
                          <a:cs typeface="B Nazanin" pitchFamily="2" charset="-78"/>
                        </a:rPr>
                        <a:t>79926270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  <a:cs typeface="B Nazanin"/>
                        </a:rPr>
                        <a:t>1/2</a:t>
                      </a:r>
                      <a:r>
                        <a:rPr kumimoji="0" lang="fa-I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B Nazanin" pitchFamily="2" charset="-78"/>
                        </a:rPr>
                        <a:t>4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latin typeface="Tahoma"/>
                        <a:ea typeface="Times New Roman"/>
                        <a:cs typeface="B Nazanin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+mn-lt"/>
                          <a:ea typeface="Times New Roman"/>
                          <a:cs typeface="B Nazanin" pitchFamily="2" charset="-78"/>
                        </a:rPr>
                        <a:t>24196035</a:t>
                      </a:r>
                      <a:endParaRPr lang="fa-IR" sz="1800" b="1" dirty="0">
                        <a:latin typeface="+mn-lt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B Nazanin" pitchFamily="2" charset="-78"/>
                        </a:rPr>
                        <a:t>3/30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71600" y="476672"/>
            <a:ext cx="6324600" cy="74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rgbClr val="FFFF00"/>
                </a:solidFill>
                <a:cs typeface="B Titr" pitchFamily="2" charset="-78"/>
              </a:rPr>
              <a:t>جمعيت کشور و متوسط رشد سالانه آن طي سالهاي 1335 تا 1390</a:t>
            </a:r>
            <a:endParaRPr lang="fa-IR" sz="2000" dirty="0">
              <a:solidFill>
                <a:srgbClr val="FFFF00"/>
              </a:solidFill>
              <a:cs typeface="B Titr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67944" y="3733800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97435" y="3733800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27584" y="6250543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cs typeface="B Nazanin" pitchFamily="2" charset="-78"/>
              </a:rPr>
              <a:t>منبع: سرشماري عمومي نفوس و مسکن 1335 تا 1390</a:t>
            </a:r>
          </a:p>
        </p:txBody>
      </p:sp>
    </p:spTree>
    <p:extLst>
      <p:ext uri="{BB962C8B-B14F-4D97-AF65-F5344CB8AC3E}">
        <p14:creationId xmlns:p14="http://schemas.microsoft.com/office/powerpoint/2010/main" val="1288187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698" y="323666"/>
            <a:ext cx="3771019" cy="562074"/>
          </a:xfrm>
        </p:spPr>
        <p:txBody>
          <a:bodyPr>
            <a:normAutofit fontScale="90000"/>
          </a:bodyPr>
          <a:lstStyle/>
          <a:p>
            <a:r>
              <a:rPr lang="fa-IR" sz="3200" dirty="0">
                <a:cs typeface="B Titr" panose="00000700000000000000" pitchFamily="2" charset="-78"/>
              </a:rPr>
              <a:t>وضع </a:t>
            </a:r>
            <a:r>
              <a:rPr lang="fa-IR" sz="3200" dirty="0" smtClean="0">
                <a:cs typeface="B Titr" panose="00000700000000000000" pitchFamily="2" charset="-78"/>
              </a:rPr>
              <a:t>محل سکونت </a:t>
            </a:r>
            <a:r>
              <a:rPr lang="fa-IR" sz="3200" dirty="0">
                <a:cs typeface="B Titr" panose="00000700000000000000" pitchFamily="2" charset="-78"/>
              </a:rPr>
              <a:t>جمعیت: 1395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E74B1-3F13-41C4-BF25-FF7C0989F0B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155374" y="1830389"/>
          <a:ext cx="6172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7754" y="3645024"/>
            <a:ext cx="17004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>
                <a:cs typeface="B Nazanin" panose="00000400000000000000" pitchFamily="2" charset="-78"/>
              </a:rPr>
              <a:t>جمعیت ساکن در نقاط شهری </a:t>
            </a:r>
            <a:r>
              <a:rPr lang="fa-IR" sz="2000" dirty="0">
                <a:cs typeface="B Mitra" panose="00000400000000000000" pitchFamily="2" charset="-78"/>
              </a:rPr>
              <a:t>59,146,847</a:t>
            </a:r>
            <a:r>
              <a:rPr lang="fa-IR" sz="2000" dirty="0"/>
              <a:t> 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8586" y="3250796"/>
            <a:ext cx="1165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rgbClr val="000000"/>
                </a:solidFill>
                <a:cs typeface="B Mitra" panose="00000400000000000000" pitchFamily="2" charset="-78"/>
              </a:rPr>
              <a:t>20,730,625</a:t>
            </a:r>
            <a:r>
              <a:rPr lang="fa-I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2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1268759"/>
          <a:ext cx="7704857" cy="5146119"/>
        </p:xfrm>
        <a:graphic>
          <a:graphicData uri="http://schemas.openxmlformats.org/drawingml/2006/table">
            <a:tbl>
              <a:tblPr rtl="1"/>
              <a:tblGrid>
                <a:gridCol w="2991623"/>
                <a:gridCol w="4713234"/>
              </a:tblGrid>
              <a:tr h="720081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400" b="1" i="0" u="none" strike="noStrike" dirty="0" smtClean="0">
                          <a:solidFill>
                            <a:srgbClr val="000000"/>
                          </a:solidFill>
                          <a:latin typeface="B Nazanin"/>
                          <a:cs typeface="B Nazanin" pitchFamily="2" charset="-78"/>
                        </a:rPr>
                        <a:t>شهرستان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latin typeface="B Nazanin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kumimoji="0" lang="fa-IR" sz="2000" b="1" i="0" u="none" strike="noStrike" kern="1200" dirty="0" smtClean="0">
                          <a:solidFill>
                            <a:srgbClr val="C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نسبت طلاق به 100 ازدواج</a:t>
                      </a:r>
                      <a:endParaRPr kumimoji="0" lang="fa-IR" sz="2000" b="1" i="0" u="none" strike="noStrike" kern="1200" dirty="0">
                        <a:solidFill>
                          <a:srgbClr val="C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E86"/>
                    </a:solidFill>
                  </a:tcPr>
                </a:tc>
              </a:tr>
              <a:tr h="491782">
                <a:tc>
                  <a:txBody>
                    <a:bodyPr/>
                    <a:lstStyle/>
                    <a:p>
                      <a:pPr algn="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کل کشور</a:t>
                      </a:r>
                      <a:endParaRPr kumimoji="0" lang="fa-IR" sz="24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23.9</a:t>
                      </a:r>
                      <a:endParaRPr kumimoji="0" lang="fa-IR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1782">
                <a:tc>
                  <a:txBody>
                    <a:bodyPr/>
                    <a:lstStyle/>
                    <a:p>
                      <a:pPr algn="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تهران</a:t>
                      </a:r>
                      <a:endParaRPr kumimoji="0" lang="fa-IR" sz="24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u="none" strike="noStrike" kern="1200" dirty="0" smtClean="0">
                          <a:solidFill>
                            <a:srgbClr val="FF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35.5</a:t>
                      </a:r>
                      <a:endParaRPr kumimoji="0" lang="fa-IR" sz="2400" b="1" i="0" u="none" strike="noStrike" kern="1200" baseline="30000" dirty="0" smtClean="0">
                        <a:solidFill>
                          <a:srgbClr val="FF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82">
                <a:tc>
                  <a:txBody>
                    <a:bodyPr/>
                    <a:lstStyle/>
                    <a:p>
                      <a:r>
                        <a:rPr kumimoji="0" lang="fa-IR" sz="24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مشهد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FF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35.1</a:t>
                      </a:r>
                      <a:endParaRPr kumimoji="0" lang="fa-IR" sz="2400" b="1" i="0" u="none" strike="noStrike" kern="1200" dirty="0">
                        <a:solidFill>
                          <a:srgbClr val="FF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82">
                <a:tc>
                  <a:txBody>
                    <a:bodyPr/>
                    <a:lstStyle/>
                    <a:p>
                      <a:pPr algn="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اصفهان</a:t>
                      </a:r>
                      <a:endParaRPr kumimoji="0" lang="fa-IR" sz="24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FF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32.8</a:t>
                      </a:r>
                      <a:endParaRPr kumimoji="0" lang="fa-IR" sz="2400" b="1" i="0" u="none" strike="noStrike" kern="1200" dirty="0">
                        <a:solidFill>
                          <a:srgbClr val="FF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82">
                <a:tc>
                  <a:txBody>
                    <a:bodyPr/>
                    <a:lstStyle/>
                    <a:p>
                      <a:pPr algn="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کرج</a:t>
                      </a:r>
                      <a:endParaRPr kumimoji="0" lang="fa-IR" sz="24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2400" b="1" i="0" u="none" strike="noStrike" kern="1200" dirty="0" smtClean="0">
                          <a:solidFill>
                            <a:srgbClr val="FF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37.2</a:t>
                      </a:r>
                      <a:endParaRPr kumimoji="0" lang="fa-IR" sz="2400" b="1" i="0" u="none" strike="noStrike" kern="1200" dirty="0">
                        <a:solidFill>
                          <a:srgbClr val="FF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82">
                <a:tc>
                  <a:txBody>
                    <a:bodyPr/>
                    <a:lstStyle/>
                    <a:p>
                      <a:pPr algn="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تبريز</a:t>
                      </a:r>
                      <a:endParaRPr kumimoji="0" lang="fa-IR" sz="24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FF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26.8</a:t>
                      </a:r>
                      <a:endParaRPr kumimoji="0" lang="fa-IR" sz="2400" b="1" i="0" u="none" strike="noStrike" kern="1200" dirty="0">
                        <a:solidFill>
                          <a:srgbClr val="FF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82">
                <a:tc>
                  <a:txBody>
                    <a:bodyPr/>
                    <a:lstStyle/>
                    <a:p>
                      <a:pPr algn="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اهواز</a:t>
                      </a:r>
                      <a:endParaRPr kumimoji="0" lang="fa-IR" sz="24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21.3</a:t>
                      </a:r>
                      <a:endParaRPr kumimoji="0" lang="fa-IR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1782">
                <a:tc>
                  <a:txBody>
                    <a:bodyPr/>
                    <a:lstStyle/>
                    <a:p>
                      <a:pPr algn="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شيراز</a:t>
                      </a:r>
                      <a:endParaRPr kumimoji="0" lang="fa-IR" sz="24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22.6</a:t>
                      </a:r>
                      <a:endParaRPr kumimoji="0" lang="fa-IR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1782">
                <a:tc>
                  <a:txBody>
                    <a:bodyPr/>
                    <a:lstStyle/>
                    <a:p>
                      <a:pPr algn="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00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قم</a:t>
                      </a:r>
                      <a:endParaRPr kumimoji="0" lang="fa-IR" sz="2400" b="1" i="0" u="none" strike="noStrike" kern="1200" dirty="0">
                        <a:solidFill>
                          <a:srgbClr val="00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 smtClean="0">
                          <a:solidFill>
                            <a:srgbClr val="FF0000"/>
                          </a:solidFill>
                          <a:latin typeface="B Nazanin"/>
                          <a:ea typeface="+mn-ea"/>
                          <a:cs typeface="B Nazanin" pitchFamily="2" charset="-78"/>
                        </a:rPr>
                        <a:t>27.7</a:t>
                      </a:r>
                      <a:endParaRPr kumimoji="0" lang="fa-IR" sz="2400" b="1" i="0" u="none" strike="noStrike" kern="1200" dirty="0">
                        <a:solidFill>
                          <a:srgbClr val="FF0000"/>
                        </a:solidFill>
                        <a:latin typeface="B Nazanin"/>
                        <a:ea typeface="+mn-ea"/>
                        <a:cs typeface="B Nazanin" pitchFamily="2" charset="-7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755576" y="260648"/>
            <a:ext cx="6912768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نسبت طلاق به 100 ازدواج در برخي </a:t>
            </a:r>
            <a:r>
              <a:rPr kumimoji="0" lang="fa-IR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کلان شهرها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B Nazanin" pitchFamily="2" charset="-78"/>
              </a:rPr>
              <a:t>1394</a:t>
            </a:r>
            <a:endParaRPr kumimoji="0" lang="fa-IR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7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هنجاری شدن موالید کم و تک فرزندی</a:t>
            </a:r>
            <a:endParaRPr lang="en-US" b="1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dirty="0" smtClean="0"/>
          </a:p>
          <a:p>
            <a:pPr algn="justLow" rtl="1"/>
            <a:r>
              <a:rPr lang="fa-IR" sz="2800" b="1" dirty="0" smtClean="0">
                <a:solidFill>
                  <a:schemeClr val="accent1"/>
                </a:solidFill>
                <a:cs typeface="B Titr" pitchFamily="2" charset="-78"/>
              </a:rPr>
              <a:t>هنگامی که باروری پائین و تک فرزندی و یا دو فرزندی در کشوری در سطح خانوار برای مدتی طولانی ادامه یابد (به هنجار فرزند آوری تبدیل شود) عبور از این وضعیت در افزایش موالید و باروری بسیار مشکل و مستلزم هزینه و زمان زیادی در فرهنگ سازی و تغییر الگوی باروری خواهد بود و حتی ممکن است توفیق زیادی در این تغییر نگرش اتفاق نیفتد </a:t>
            </a:r>
          </a:p>
          <a:p>
            <a:pPr algn="r" rtl="1"/>
            <a:endParaRPr lang="fa-IR" b="1" dirty="0" smtClean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algn="r" rtl="1"/>
            <a:r>
              <a:rPr lang="fa-IR" sz="2400" b="1" dirty="0" smtClean="0">
                <a:solidFill>
                  <a:schemeClr val="accent1"/>
                </a:solidFill>
                <a:cs typeface="B Titr" pitchFamily="2" charset="-78"/>
              </a:rPr>
              <a:t>( تجربه تا حدودی ناموفق در کشورهای اروپایی باصرف هزینه های زیاد)</a:t>
            </a:r>
          </a:p>
        </p:txBody>
      </p:sp>
    </p:spTree>
    <p:extLst>
      <p:ext uri="{BB962C8B-B14F-4D97-AF65-F5344CB8AC3E}">
        <p14:creationId xmlns:p14="http://schemas.microsoft.com/office/powerpoint/2010/main" val="13183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0018"/>
            <a:ext cx="8229600" cy="1424806"/>
          </a:xfrm>
        </p:spPr>
        <p:txBody>
          <a:bodyPr rtlCol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درصد خانوارها براساس تعداد فرزند 1390</a:t>
            </a:r>
            <a:b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(نقاط شهری و روستایی)</a:t>
            </a:r>
            <a:endParaRPr lang="fa-I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97570"/>
              </p:ext>
            </p:extLst>
          </p:nvPr>
        </p:nvGraphicFramePr>
        <p:xfrm>
          <a:off x="179511" y="2286364"/>
          <a:ext cx="8126289" cy="36614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00009"/>
                <a:gridCol w="1169569"/>
                <a:gridCol w="915846"/>
                <a:gridCol w="914689"/>
                <a:gridCol w="975409"/>
                <a:gridCol w="939799"/>
                <a:gridCol w="1510968"/>
              </a:tblGrid>
              <a:tr h="577563">
                <a:tc>
                  <a:txBody>
                    <a:bodyPr/>
                    <a:lstStyle/>
                    <a:p>
                      <a:pPr algn="ctr" rtl="1"/>
                      <a:endParaRPr lang="fa-IR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  <a:p>
                      <a:pPr algn="ctr" rtl="1"/>
                      <a:r>
                        <a:rPr lang="fa-IR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1390</a:t>
                      </a:r>
                      <a:endParaRPr lang="fa-IR" sz="1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بدون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1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2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3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4 فرزند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5 فرزند و بيشتر</a:t>
                      </a:r>
                      <a:endParaRPr lang="fa-IR" b="1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</a:tr>
              <a:tr h="503556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solidFill>
                            <a:srgbClr val="7030A0"/>
                          </a:solidFill>
                          <a:cs typeface="B Titr" pitchFamily="2" charset="-78"/>
                        </a:rPr>
                        <a:t>کل کشور</a:t>
                      </a:r>
                      <a:endParaRPr lang="fa-IR" sz="2400" b="1" dirty="0">
                        <a:solidFill>
                          <a:srgbClr val="7030A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Titr" pitchFamily="2" charset="-78"/>
                        </a:rPr>
                        <a:t>14.4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Titr" pitchFamily="2" charset="-78"/>
                        </a:rPr>
                        <a:t>18.9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Titr" pitchFamily="2" charset="-78"/>
                        </a:rPr>
                        <a:t>20.9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Titr" pitchFamily="2" charset="-78"/>
                        </a:rPr>
                        <a:t>13.1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Titr" pitchFamily="2" charset="-78"/>
                        </a:rPr>
                        <a:t>8.9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642D"/>
                          </a:solidFill>
                          <a:latin typeface="Arial"/>
                          <a:cs typeface="B Titr" pitchFamily="2" charset="-78"/>
                        </a:rPr>
                        <a:t>23.0</a:t>
                      </a:r>
                    </a:p>
                  </a:txBody>
                  <a:tcPr marL="0" marR="0" marT="0" marB="0" anchor="b"/>
                </a:tc>
              </a:tr>
              <a:tr h="50355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rgbClr val="00642D"/>
                          </a:solidFill>
                          <a:cs typeface="B Titr" pitchFamily="2" charset="-78"/>
                        </a:rPr>
                        <a:t>          درصد تجمعی: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a-IR" sz="2400" b="1" i="0" u="none" strike="noStrike" dirty="0">
                        <a:solidFill>
                          <a:srgbClr val="000000"/>
                        </a:solidFill>
                        <a:latin typeface="Arial"/>
                        <a:cs typeface="B Titr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33.3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54.2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67.3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76.2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99.2</a:t>
                      </a:r>
                    </a:p>
                  </a:txBody>
                  <a:tcPr marL="9525" marR="9525" marT="9525" marB="0" anchor="b"/>
                </a:tc>
              </a:tr>
              <a:tr h="503556">
                <a:tc>
                  <a:txBody>
                    <a:bodyPr/>
                    <a:lstStyle/>
                    <a:p>
                      <a:pPr rtl="1"/>
                      <a:r>
                        <a:rPr lang="fa-IR" sz="2400" b="1" dirty="0" smtClean="0">
                          <a:solidFill>
                            <a:srgbClr val="7030A0"/>
                          </a:solidFill>
                          <a:cs typeface="B Titr" pitchFamily="2" charset="-78"/>
                        </a:rPr>
                        <a:t>نقاط شهري</a:t>
                      </a:r>
                      <a:endParaRPr lang="fa-IR" sz="2400" b="1" dirty="0">
                        <a:solidFill>
                          <a:srgbClr val="7030A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Titr" pitchFamily="2" charset="-78"/>
                        </a:rPr>
                        <a:t>14.7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Titr" pitchFamily="2" charset="-78"/>
                        </a:rPr>
                        <a:t>19.9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Titr" pitchFamily="2" charset="-78"/>
                        </a:rPr>
                        <a:t>22.5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Titr" pitchFamily="2" charset="-78"/>
                        </a:rPr>
                        <a:t>13.7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Titr" pitchFamily="2" charset="-78"/>
                        </a:rPr>
                        <a:t>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Titr" pitchFamily="2" charset="-78"/>
                        </a:rPr>
                        <a:t>19.5</a:t>
                      </a:r>
                    </a:p>
                  </a:txBody>
                  <a:tcPr marL="0" marR="0" marT="0" marB="0" anchor="b"/>
                </a:tc>
              </a:tr>
              <a:tr h="50355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rgbClr val="00642D"/>
                          </a:solidFill>
                          <a:cs typeface="B Titr" pitchFamily="2" charset="-78"/>
                        </a:rPr>
                        <a:t>       درصد تجمعی: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a-IR" sz="2400" b="1" i="0" u="none" strike="noStrike" dirty="0">
                        <a:solidFill>
                          <a:srgbClr val="000000"/>
                        </a:solidFill>
                        <a:latin typeface="Arial"/>
                        <a:cs typeface="B Titr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34.6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57.1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70.8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79.8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99.3</a:t>
                      </a:r>
                    </a:p>
                  </a:txBody>
                  <a:tcPr marL="9525" marR="9525" marT="9525" marB="0" anchor="b"/>
                </a:tc>
              </a:tr>
              <a:tr h="503556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solidFill>
                            <a:srgbClr val="7030A0"/>
                          </a:solidFill>
                          <a:cs typeface="B Titr" pitchFamily="2" charset="-78"/>
                        </a:rPr>
                        <a:t>نقاط روستايي</a:t>
                      </a:r>
                      <a:endParaRPr lang="fa-IR" sz="2000" b="1" dirty="0">
                        <a:solidFill>
                          <a:srgbClr val="7030A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Titr" pitchFamily="2" charset="-78"/>
                        </a:rPr>
                        <a:t>13.9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Titr" pitchFamily="2" charset="-78"/>
                        </a:rPr>
                        <a:t>16.4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Titr" pitchFamily="2" charset="-78"/>
                        </a:rPr>
                        <a:t>16.7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Titr" pitchFamily="2" charset="-78"/>
                        </a:rPr>
                        <a:t>11.4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Titr" pitchFamily="2" charset="-78"/>
                        </a:rPr>
                        <a:t>8.8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24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B Titr" pitchFamily="2" charset="-78"/>
                        </a:rPr>
                        <a:t>32.2</a:t>
                      </a:r>
                    </a:p>
                  </a:txBody>
                  <a:tcPr marL="0" marR="0" marT="0" marB="0" anchor="b"/>
                </a:tc>
              </a:tr>
              <a:tr h="50355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rgbClr val="00642D"/>
                          </a:solidFill>
                          <a:cs typeface="B Titr" pitchFamily="2" charset="-78"/>
                        </a:rPr>
                        <a:t>      درصد تجمعی: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a-IR" sz="2400" b="1" i="0" u="none" strike="noStrike" dirty="0">
                        <a:solidFill>
                          <a:srgbClr val="000000"/>
                        </a:solidFill>
                        <a:latin typeface="Arial"/>
                        <a:cs typeface="B Titr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30.3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47.0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58.4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67.2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fa-IR" sz="24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B Titr" pitchFamily="2" charset="-78"/>
                        </a:rPr>
                        <a:t>99.4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33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67272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cs typeface="B Titr" pitchFamily="2" charset="-78"/>
              </a:rPr>
              <a:t>لازمه اقتدار ملی </a:t>
            </a:r>
            <a:br>
              <a:rPr lang="fa-IR" b="1" dirty="0" smtClean="0">
                <a:cs typeface="B Titr" pitchFamily="2" charset="-78"/>
              </a:rPr>
            </a:br>
            <a:r>
              <a:rPr lang="fa-IR" sz="3600" b="1" dirty="0" smtClean="0">
                <a:cs typeface="B Titr" pitchFamily="2" charset="-78"/>
              </a:rPr>
              <a:t>ضرورت باز سازی نرخ موالید و فرزند آوری به سطح حداقل نرخ جانشینی  از </a:t>
            </a:r>
            <a:r>
              <a:rPr lang="fa-IR" sz="3600" b="1" dirty="0" smtClean="0">
                <a:solidFill>
                  <a:srgbClr val="0033CC"/>
                </a:solidFill>
                <a:cs typeface="B Titr" pitchFamily="2" charset="-78"/>
              </a:rPr>
              <a:t>طریق تحکیم بنیان خانواده </a:t>
            </a:r>
            <a:endParaRPr lang="en-US" sz="3600" b="1" dirty="0">
              <a:solidFill>
                <a:srgbClr val="0033CC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برای تداوم اقتدار ملی و قدرت دفاعی جمهوری اسلامی ایران از بُعد دفاعی، امنیتی ونیروی کار، </a:t>
            </a:r>
          </a:p>
          <a:p>
            <a:pPr algn="r" rtl="1"/>
            <a:r>
              <a:rPr lang="fa-IR" sz="3200" dirty="0" smtClean="0">
                <a:solidFill>
                  <a:srgbClr val="0033CC"/>
                </a:solidFill>
                <a:cs typeface="B Titr" pitchFamily="2" charset="-78"/>
              </a:rPr>
              <a:t>وجود جمعیتی جوان، </a:t>
            </a:r>
          </a:p>
          <a:p>
            <a:pPr algn="r" rtl="1"/>
            <a:r>
              <a:rPr lang="fa-IR" sz="3200" dirty="0" smtClean="0">
                <a:solidFill>
                  <a:srgbClr val="0033CC"/>
                </a:solidFill>
                <a:cs typeface="B Titr" pitchFamily="2" charset="-78"/>
              </a:rPr>
              <a:t>دارای نرخ موالید و باروری بالاتر از نرخ جانشینی </a:t>
            </a:r>
          </a:p>
          <a:p>
            <a:pPr algn="r" rtl="1"/>
            <a:r>
              <a:rPr lang="fa-IR" sz="3200" dirty="0" smtClean="0">
                <a:solidFill>
                  <a:srgbClr val="0033CC"/>
                </a:solidFill>
                <a:cs typeface="B Titr" pitchFamily="2" charset="-78"/>
              </a:rPr>
              <a:t>آموزش و تربیت نیروی متخصص و نیروی ماهر متناسب با نیاز سنجی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                </a:t>
            </a:r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 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9637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b="1" dirty="0">
                <a:cs typeface="B Nazanin" pitchFamily="2" charset="-78"/>
              </a:rPr>
              <a:t>بحران ساختاري </a:t>
            </a:r>
            <a:r>
              <a:rPr lang="fa-IR" b="1" dirty="0" smtClean="0">
                <a:cs typeface="B Nazanin" pitchFamily="2" charset="-78"/>
              </a:rPr>
              <a:t>خانواده</a:t>
            </a:r>
            <a:r>
              <a:rPr lang="ar-SA" sz="2700" dirty="0" smtClean="0">
                <a:cs typeface="+mn-cs"/>
              </a:rPr>
              <a:t> </a:t>
            </a:r>
            <a:r>
              <a:rPr lang="fa-IR" sz="2700" dirty="0" smtClean="0">
                <a:cs typeface="+mn-cs"/>
              </a:rPr>
              <a:t>(عوامل </a:t>
            </a:r>
            <a:r>
              <a:rPr lang="fa-IR" sz="2700" dirty="0">
                <a:cs typeface="+mn-cs"/>
              </a:rPr>
              <a:t>مؤثر بر کاهش </a:t>
            </a:r>
            <a:r>
              <a:rPr lang="fa-IR" sz="2700" dirty="0" smtClean="0">
                <a:cs typeface="+mn-cs"/>
              </a:rPr>
              <a:t>موالید 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533400" y="7850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228600" y="3505200"/>
            <a:ext cx="18288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Nazanin" pitchFamily="2" charset="-78"/>
              </a:rPr>
              <a:t>کاهش موالید</a:t>
            </a:r>
            <a:endParaRPr lang="fa-IR" sz="36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785019"/>
            <a:ext cx="6084168" cy="59205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dirty="0" smtClean="0">
                <a:solidFill>
                  <a:srgbClr val="FFFF00"/>
                </a:solidFill>
              </a:rPr>
              <a:t>* </a:t>
            </a:r>
            <a:r>
              <a:rPr lang="ar-SA" sz="2400" dirty="0">
                <a:solidFill>
                  <a:srgbClr val="FFFF00"/>
                </a:solidFill>
              </a:rPr>
              <a:t>تغییر الگوی </a:t>
            </a:r>
            <a:r>
              <a:rPr lang="ar-SA" sz="2400" dirty="0" smtClean="0">
                <a:solidFill>
                  <a:srgbClr val="FFFF00"/>
                </a:solidFill>
              </a:rPr>
              <a:t>خانوادگى</a:t>
            </a:r>
            <a:r>
              <a:rPr lang="fa-IR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ar-SA" sz="2400" dirty="0">
                <a:solidFill>
                  <a:srgbClr val="FFFF00"/>
                </a:solidFill>
              </a:rPr>
              <a:t>* </a:t>
            </a:r>
            <a:r>
              <a:rPr lang="fa-IR" sz="2400" dirty="0" smtClean="0">
                <a:solidFill>
                  <a:srgbClr val="FFFF00"/>
                </a:solidFill>
              </a:rPr>
              <a:t> رشد </a:t>
            </a:r>
            <a:r>
              <a:rPr lang="ar-SA" sz="2400" dirty="0" smtClean="0">
                <a:solidFill>
                  <a:srgbClr val="FFFF00"/>
                </a:solidFill>
              </a:rPr>
              <a:t>فردگرایى</a:t>
            </a:r>
            <a:endParaRPr lang="en-US" sz="2400" dirty="0">
              <a:solidFill>
                <a:srgbClr val="FFFF00"/>
              </a:solidFill>
            </a:endParaRPr>
          </a:p>
          <a:p>
            <a:pPr marL="0" lvl="1"/>
            <a:r>
              <a:rPr lang="ar-SA" sz="2400" dirty="0">
                <a:solidFill>
                  <a:srgbClr val="FFFF00"/>
                </a:solidFill>
              </a:rPr>
              <a:t>* آزادی </a:t>
            </a:r>
            <a:r>
              <a:rPr lang="ar-SA" sz="2400" dirty="0" smtClean="0">
                <a:solidFill>
                  <a:srgbClr val="FFFF00"/>
                </a:solidFill>
              </a:rPr>
              <a:t>جنسى</a:t>
            </a:r>
            <a:r>
              <a:rPr lang="fa-IR" sz="2400" dirty="0" smtClean="0">
                <a:solidFill>
                  <a:srgbClr val="FFFF00"/>
                </a:solidFill>
              </a:rPr>
              <a:t> و </a:t>
            </a:r>
            <a:r>
              <a:rPr lang="fa-IR" sz="2800" dirty="0">
                <a:solidFill>
                  <a:srgbClr val="FFFF00"/>
                </a:solidFill>
                <a:cs typeface="B Nazanin" pitchFamily="2" charset="-78"/>
              </a:rPr>
              <a:t>هنجار شدن همباشي </a:t>
            </a:r>
            <a:r>
              <a:rPr lang="fa-IR" sz="2400" dirty="0">
                <a:solidFill>
                  <a:srgbClr val="FFFF00"/>
                </a:solidFill>
                <a:cs typeface="B Nazanin" pitchFamily="2" charset="-78"/>
              </a:rPr>
              <a:t>(</a:t>
            </a:r>
            <a:r>
              <a:rPr lang="en-US" sz="2400" dirty="0">
                <a:solidFill>
                  <a:srgbClr val="FFFF00"/>
                </a:solidFill>
                <a:cs typeface="B Nazanin" pitchFamily="2" charset="-78"/>
              </a:rPr>
              <a:t>Cohabitation</a:t>
            </a: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ar-SA" sz="2400" dirty="0">
                <a:solidFill>
                  <a:srgbClr val="FFFF00"/>
                </a:solidFill>
              </a:rPr>
              <a:t>* </a:t>
            </a:r>
            <a:r>
              <a:rPr lang="ar-SA" sz="2400" dirty="0">
                <a:solidFill>
                  <a:schemeClr val="bg2"/>
                </a:solidFill>
              </a:rPr>
              <a:t>اشتغال تمام وقت به خصوص برای زنان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ar-SA" sz="2400" dirty="0" smtClean="0">
                <a:solidFill>
                  <a:srgbClr val="FFFF00"/>
                </a:solidFill>
              </a:rPr>
              <a:t>* افزایش </a:t>
            </a:r>
            <a:r>
              <a:rPr lang="ar-SA" sz="2400" dirty="0">
                <a:solidFill>
                  <a:srgbClr val="FFFF00"/>
                </a:solidFill>
              </a:rPr>
              <a:t>هزینه‌های نگه‌داری و بزرگ کردن فرزندان </a:t>
            </a:r>
            <a:r>
              <a:rPr lang="ar-SA" sz="2400" dirty="0" smtClean="0">
                <a:solidFill>
                  <a:srgbClr val="FFFF00"/>
                </a:solidFill>
              </a:rPr>
              <a:t>به </a:t>
            </a:r>
            <a:r>
              <a:rPr lang="fa-IR" sz="2400" dirty="0" smtClean="0">
                <a:solidFill>
                  <a:srgbClr val="FFFF00"/>
                </a:solidFill>
              </a:rPr>
              <a:t>  </a:t>
            </a:r>
            <a:r>
              <a:rPr lang="ar-SA" sz="2400" dirty="0" smtClean="0">
                <a:solidFill>
                  <a:srgbClr val="FFFF00"/>
                </a:solidFill>
              </a:rPr>
              <a:t>دلیل سیاست‌های مصرف‌گرای اقتصاد بازار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ar-SA" sz="2400" dirty="0" smtClean="0">
                <a:solidFill>
                  <a:srgbClr val="FFFF00"/>
                </a:solidFill>
              </a:rPr>
              <a:t>*  اشتغال مادران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ar-SA" sz="2400" dirty="0" smtClean="0">
                <a:solidFill>
                  <a:srgbClr val="FFFF00"/>
                </a:solidFill>
              </a:rPr>
              <a:t>*  </a:t>
            </a:r>
            <a:r>
              <a:rPr lang="ar-SA" sz="2400" dirty="0">
                <a:solidFill>
                  <a:srgbClr val="FFFF00"/>
                </a:solidFill>
              </a:rPr>
              <a:t>پیدایش تکنولوژی‌های کنترل باردارى،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ar-SA" sz="2400" dirty="0">
                <a:solidFill>
                  <a:srgbClr val="FFFF00"/>
                </a:solidFill>
              </a:rPr>
              <a:t>*  </a:t>
            </a:r>
            <a:r>
              <a:rPr lang="ar-SA" sz="2400" dirty="0" smtClean="0">
                <a:solidFill>
                  <a:schemeClr val="bg2"/>
                </a:solidFill>
              </a:rPr>
              <a:t>شهرنشینی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ar-SA" sz="2400" dirty="0">
                <a:solidFill>
                  <a:srgbClr val="FFFF00"/>
                </a:solidFill>
              </a:rPr>
              <a:t>*  تبدیل کنترل جمعیت بعنوان یک عادت روزمره عادتی که با ساختار زندگی جدید او کاملاً هماهنگ است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ar-SA" sz="2400" dirty="0" smtClean="0">
                <a:solidFill>
                  <a:srgbClr val="FFFF00"/>
                </a:solidFill>
              </a:rPr>
              <a:t>* </a:t>
            </a:r>
            <a:r>
              <a:rPr lang="fa-IR" sz="2400" dirty="0" smtClean="0">
                <a:solidFill>
                  <a:schemeClr val="bg2"/>
                </a:solidFill>
              </a:rPr>
              <a:t>عدم توفیق در </a:t>
            </a:r>
            <a:r>
              <a:rPr lang="ar-SA" sz="2000" dirty="0" smtClean="0">
                <a:solidFill>
                  <a:schemeClr val="bg2"/>
                </a:solidFill>
              </a:rPr>
              <a:t>ترغیب </a:t>
            </a:r>
            <a:r>
              <a:rPr lang="ar-SA" sz="2000" dirty="0">
                <a:solidFill>
                  <a:schemeClr val="bg2"/>
                </a:solidFill>
              </a:rPr>
              <a:t>مردم به ازدواج و بچه‌دار شدن با وجود ساختارهایی که همه را به کاهش جمعیت دعوت </a:t>
            </a:r>
            <a:r>
              <a:rPr lang="ar-SA" sz="2000" dirty="0" smtClean="0">
                <a:solidFill>
                  <a:schemeClr val="bg2"/>
                </a:solidFill>
              </a:rPr>
              <a:t>می‌کنند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ar-SA" sz="2400" dirty="0" smtClean="0">
                <a:solidFill>
                  <a:srgbClr val="FFFF00"/>
                </a:solidFill>
              </a:rPr>
              <a:t>* </a:t>
            </a:r>
            <a:r>
              <a:rPr lang="fa-IR" sz="2400" dirty="0" smtClean="0">
                <a:solidFill>
                  <a:srgbClr val="FFFF00"/>
                </a:solidFill>
              </a:rPr>
              <a:t>افزایش آگاهی و سطح سواد، بویژه برای زنان،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fa-IR" sz="2400" dirty="0" smtClean="0">
                <a:solidFill>
                  <a:srgbClr val="FFFF00"/>
                </a:solidFill>
              </a:rPr>
              <a:t>*  </a:t>
            </a:r>
            <a:r>
              <a:rPr lang="fa-IR" sz="2400" dirty="0">
                <a:solidFill>
                  <a:srgbClr val="FFFF00"/>
                </a:solidFill>
              </a:rPr>
              <a:t>توسعه اجتماعی نقاط روستایی 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fa-IR" sz="2400" dirty="0">
                <a:solidFill>
                  <a:srgbClr val="FFFF00"/>
                </a:solidFill>
              </a:rPr>
              <a:t>* گسترش شبکه­های بهداشتی،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fa-IR" sz="2400" dirty="0">
                <a:solidFill>
                  <a:srgbClr val="FFFF00"/>
                </a:solidFill>
              </a:rPr>
              <a:t>*  هم­چنین موافقت علمای مذهبی و حمایت آنان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 rot="10800000">
            <a:off x="2279252" y="3314297"/>
            <a:ext cx="720080" cy="1447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25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5976"/>
          </a:xfrm>
        </p:spPr>
        <p:txBody>
          <a:bodyPr>
            <a:noAutofit/>
          </a:bodyPr>
          <a:lstStyle/>
          <a:p>
            <a:pPr algn="ctr"/>
            <a:r>
              <a:rPr lang="fa-IR" sz="2800" dirty="0">
                <a:cs typeface="B Titr" pitchFamily="2" charset="-78"/>
              </a:rPr>
              <a:t>پيش‌بيني جمعيت کشور </a:t>
            </a:r>
            <a:r>
              <a:rPr lang="fa-IR" sz="2800" dirty="0" smtClean="0">
                <a:cs typeface="B Titr" pitchFamily="2" charset="-78"/>
              </a:rPr>
              <a:t>در </a:t>
            </a:r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سال 1430 </a:t>
            </a:r>
            <a:r>
              <a:rPr lang="fa-IR" sz="2800" dirty="0" smtClean="0">
                <a:cs typeface="B Titr" pitchFamily="2" charset="-78"/>
              </a:rPr>
              <a:t>در </a:t>
            </a:r>
            <a:r>
              <a:rPr lang="fa-IR" sz="2800" dirty="0">
                <a:cs typeface="B Titr" pitchFamily="2" charset="-78"/>
              </a:rPr>
              <a:t>سه سناريوي محتمل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420192"/>
              </p:ext>
            </p:extLst>
          </p:nvPr>
        </p:nvGraphicFramePr>
        <p:xfrm>
          <a:off x="395536" y="1214319"/>
          <a:ext cx="8496944" cy="5177216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4271059"/>
                <a:gridCol w="1363454"/>
                <a:gridCol w="1396308"/>
                <a:gridCol w="1466123"/>
              </a:tblGrid>
              <a:tr h="125446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 smtClean="0">
                          <a:effectLst/>
                          <a:cs typeface="B Nazanin" pitchFamily="2" charset="-78"/>
                        </a:rPr>
                        <a:t>سناريو</a:t>
                      </a:r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: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سناريوي 1 </a:t>
                      </a:r>
                      <a:r>
                        <a:rPr lang="fa-IR" sz="2000" b="1" u="none" strike="noStrike" dirty="0">
                          <a:solidFill>
                            <a:srgbClr val="FF0000"/>
                          </a:solidFill>
                          <a:effectLst/>
                          <a:cs typeface="B Nazanin" pitchFamily="2" charset="-78"/>
                        </a:rPr>
                        <a:t>کاهش باروري </a:t>
                      </a:r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به متوسط </a:t>
                      </a:r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يک  1 فرزند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سناريوي 2 </a:t>
                      </a:r>
                    </a:p>
                    <a:p>
                      <a:pPr algn="ctr" rtl="1" fontAlgn="ctr"/>
                      <a:r>
                        <a:rPr lang="fa-IR" sz="2000" b="1" u="none" strike="noStrike" dirty="0" smtClean="0">
                          <a:solidFill>
                            <a:srgbClr val="3333CC"/>
                          </a:solidFill>
                          <a:effectLst/>
                          <a:cs typeface="B Nazanin" pitchFamily="2" charset="-78"/>
                        </a:rPr>
                        <a:t>حفظ </a:t>
                      </a:r>
                      <a:r>
                        <a:rPr lang="fa-IR" sz="2000" b="1" u="none" strike="noStrike" dirty="0">
                          <a:solidFill>
                            <a:srgbClr val="3333CC"/>
                          </a:solidFill>
                          <a:effectLst/>
                          <a:cs typeface="B Nazanin" pitchFamily="2" charset="-78"/>
                        </a:rPr>
                        <a:t>سطح</a:t>
                      </a:r>
                      <a:r>
                        <a:rPr lang="fa-IR" sz="2000" b="1" u="none" strike="noStrike" dirty="0">
                          <a:solidFill>
                            <a:schemeClr val="accent2"/>
                          </a:solidFill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باروري فعلي </a:t>
                      </a:r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1.7 فرند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سناریوی 3</a:t>
                      </a:r>
                    </a:p>
                    <a:p>
                      <a:pPr algn="ctr" rtl="1" fontAlgn="ctr"/>
                      <a:r>
                        <a:rPr lang="fa-IR" sz="20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افزایش باروری</a:t>
                      </a:r>
                    </a:p>
                    <a:p>
                      <a:pPr algn="ctr" rtl="1" fontAlgn="ctr"/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به رقم </a:t>
                      </a:r>
                    </a:p>
                    <a:p>
                      <a:pPr algn="ctr" rtl="1" fontAlgn="ctr"/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2/5 فرزند</a:t>
                      </a:r>
                    </a:p>
                  </a:txBody>
                  <a:tcPr marL="9525" marR="9525" marT="9525" marB="0" anchor="ctr"/>
                </a:tc>
              </a:tr>
              <a:tr h="360843">
                <a:tc>
                  <a:txBody>
                    <a:bodyPr/>
                    <a:lstStyle/>
                    <a:p>
                      <a:pPr marL="0" marR="0" indent="0" algn="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u="none" strike="noStrike" dirty="0" smtClean="0">
                          <a:solidFill>
                            <a:srgbClr val="7030A0"/>
                          </a:solidFill>
                          <a:effectLst/>
                          <a:cs typeface="B Titr" pitchFamily="2" charset="-78"/>
                        </a:rPr>
                        <a:t>سال توقف</a:t>
                      </a:r>
                      <a:r>
                        <a:rPr lang="fa-IR" sz="1800" b="1" u="none" strike="noStrike" baseline="0" dirty="0" smtClean="0">
                          <a:solidFill>
                            <a:srgbClr val="7030A0"/>
                          </a:solidFill>
                          <a:effectLst/>
                          <a:cs typeface="B Titr" pitchFamily="2" charset="-78"/>
                        </a:rPr>
                        <a:t> رشد جمعیت</a:t>
                      </a:r>
                      <a:endParaRPr lang="fa-IR" sz="1800" b="1" i="0" u="none" strike="noStrike" dirty="0" smtClean="0">
                        <a:solidFill>
                          <a:srgbClr val="7030A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1415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1425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(1430)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36084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 smtClean="0">
                          <a:solidFill>
                            <a:srgbClr val="C00000"/>
                          </a:solidFill>
                          <a:effectLst/>
                          <a:cs typeface="B Titr" pitchFamily="2" charset="-78"/>
                        </a:rPr>
                        <a:t>جمعيت </a:t>
                      </a:r>
                      <a:r>
                        <a:rPr lang="fa-IR" sz="1800" b="1" u="none" strike="noStrike" dirty="0">
                          <a:solidFill>
                            <a:srgbClr val="C00000"/>
                          </a:solidFill>
                          <a:effectLst/>
                          <a:cs typeface="B Titr" pitchFamily="2" charset="-78"/>
                        </a:rPr>
                        <a:t>(ميليون نفر)</a:t>
                      </a:r>
                      <a:endParaRPr lang="fa-IR" sz="1800" b="1" i="0" u="none" strike="noStrike" dirty="0">
                        <a:solidFill>
                          <a:srgbClr val="C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solidFill>
                            <a:srgbClr val="C00000"/>
                          </a:solidFill>
                          <a:effectLst/>
                          <a:cs typeface="B Titr" pitchFamily="2" charset="-78"/>
                        </a:rPr>
                        <a:t>84.5</a:t>
                      </a:r>
                      <a:endParaRPr lang="fa-IR" sz="2000" b="1" i="0" u="none" strike="noStrike" dirty="0">
                        <a:solidFill>
                          <a:srgbClr val="C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solidFill>
                            <a:srgbClr val="C00000"/>
                          </a:solidFill>
                          <a:effectLst/>
                          <a:cs typeface="B Titr" pitchFamily="2" charset="-78"/>
                        </a:rPr>
                        <a:t>90.0</a:t>
                      </a:r>
                      <a:endParaRPr lang="fa-IR" sz="2000" b="1" i="0" u="none" strike="noStrike" dirty="0">
                        <a:solidFill>
                          <a:srgbClr val="C00000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solidFill>
                            <a:srgbClr val="00642D"/>
                          </a:solidFill>
                          <a:effectLst/>
                          <a:cs typeface="B Titr" pitchFamily="2" charset="-78"/>
                        </a:rPr>
                        <a:t>98.5</a:t>
                      </a:r>
                      <a:endParaRPr lang="fa-IR" sz="2000" b="1" i="0" u="none" strike="noStrike" dirty="0">
                        <a:solidFill>
                          <a:srgbClr val="00642D"/>
                        </a:solidFill>
                        <a:effectLst/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448"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fa-IR" sz="6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6084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 dirty="0">
                          <a:effectLst/>
                          <a:cs typeface="B Nazanin" pitchFamily="2" charset="-78"/>
                        </a:rPr>
                        <a:t>جمعيت زير 15 سال (ميليون نفر)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11.4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15.3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20.7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084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13.5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17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21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36084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جمعيت 15 تا 64 ساله (ميليون نفر)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63.4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60.8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60.6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084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75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67.5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61.5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36084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جمعيت 65 ساله و بيشتر (ميليون نفر)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9.7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14.0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17.2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0843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800" b="1" u="none" strike="noStrike">
                          <a:effectLst/>
                          <a:cs typeface="B Nazanin" pitchFamily="2" charset="-78"/>
                        </a:rPr>
                        <a:t>درصد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11.5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 smtClean="0">
                          <a:effectLst/>
                          <a:cs typeface="B Nazanin" pitchFamily="2" charset="-78"/>
                        </a:rPr>
                        <a:t>15.5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itchFamily="2" charset="-78"/>
                        </a:rPr>
                        <a:t>17.5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/>
                </a:tc>
              </a:tr>
              <a:tr h="36084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i="0" u="none" strike="noStrike" dirty="0" smtClean="0">
                          <a:solidFill>
                            <a:srgbClr val="008E4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نرخ ولادت (در هزار)</a:t>
                      </a:r>
                      <a:endParaRPr lang="fa-IR" sz="1800" b="1" i="0" u="none" strike="noStrike" dirty="0">
                        <a:solidFill>
                          <a:srgbClr val="008E4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8.8</a:t>
                      </a:r>
                      <a:endParaRPr lang="fa-IR" sz="2000" b="1" i="0" u="none" strike="noStrike" dirty="0">
                        <a:solidFill>
                          <a:srgbClr val="00B05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10.5</a:t>
                      </a:r>
                      <a:endParaRPr lang="fa-IR" sz="2000" b="1" i="0" u="none" strike="noStrike" dirty="0">
                        <a:solidFill>
                          <a:srgbClr val="00B05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14.3</a:t>
                      </a:r>
                      <a:endParaRPr lang="fa-IR" sz="2000" b="1" i="0" u="none" strike="noStrike" dirty="0">
                        <a:solidFill>
                          <a:srgbClr val="00B05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84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800" b="1" i="0" u="none" strike="noStrike" dirty="0" smtClean="0">
                          <a:solidFill>
                            <a:srgbClr val="008E4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نرخ فوت (در هزار)</a:t>
                      </a:r>
                      <a:endParaRPr lang="fa-IR" sz="1800" b="1" i="0" u="none" strike="noStrike" dirty="0">
                        <a:solidFill>
                          <a:srgbClr val="008E4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9.1</a:t>
                      </a:r>
                      <a:endParaRPr lang="fa-IR" sz="2000" b="1" i="0" u="none" strike="noStrike" dirty="0">
                        <a:solidFill>
                          <a:srgbClr val="00B05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10.9</a:t>
                      </a:r>
                      <a:endParaRPr lang="fa-IR" sz="2000" b="1" i="0" u="none" strike="noStrike" dirty="0">
                        <a:solidFill>
                          <a:srgbClr val="00B05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11.2</a:t>
                      </a:r>
                      <a:endParaRPr lang="fa-IR" sz="2000" b="1" i="0" u="none" strike="noStrike" dirty="0">
                        <a:solidFill>
                          <a:srgbClr val="00B05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7864" y="6453336"/>
            <a:ext cx="56166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dirty="0" smtClean="0">
                <a:cs typeface="B Nazanin" pitchFamily="2" charset="-78"/>
              </a:rPr>
              <a:t>منبع: پيش‌بيني‌هاي فني انجام شده در دفتر آمار و اطلاعات جمعيتي و مهاجرت</a:t>
            </a:r>
            <a:endParaRPr lang="fa-IR" sz="1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6765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68362"/>
          </a:xfrm>
        </p:spPr>
        <p:txBody>
          <a:bodyPr/>
          <a:lstStyle/>
          <a:p>
            <a:r>
              <a:rPr lang="fa-IR" dirty="0" smtClean="0">
                <a:solidFill>
                  <a:srgbClr val="0033CC"/>
                </a:solidFill>
                <a:cs typeface="B Titr" pitchFamily="2" charset="-78"/>
              </a:rPr>
              <a:t>پیر شدن و پیری جمعیت </a:t>
            </a:r>
            <a:endParaRPr lang="en-US" dirty="0">
              <a:solidFill>
                <a:srgbClr val="0033CC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fa-IR" dirty="0" smtClean="0">
                <a:cs typeface="B Titr" pitchFamily="2" charset="-78"/>
              </a:rPr>
              <a:t>1-</a:t>
            </a:r>
            <a:r>
              <a:rPr lang="fa-IR" dirty="0" smtClean="0">
                <a:cs typeface="B Lotus" pitchFamily="2" charset="-78"/>
              </a:rPr>
              <a:t>  </a:t>
            </a:r>
            <a:r>
              <a:rPr lang="fa-IR" sz="3500" b="1" dirty="0" smtClean="0">
                <a:solidFill>
                  <a:srgbClr val="0033CC"/>
                </a:solidFill>
                <a:cs typeface="B Titr" pitchFamily="2" charset="-78"/>
              </a:rPr>
              <a:t>پیری</a:t>
            </a:r>
            <a:r>
              <a:rPr lang="fa-IR" sz="3500" dirty="0" smtClean="0">
                <a:cs typeface="B Titr" pitchFamily="2" charset="-78"/>
              </a:rPr>
              <a:t>:عبارت است از اضمحلال تدریجی در ساختمان ارگانیسم بدن </a:t>
            </a:r>
            <a:r>
              <a:rPr lang="fa-IR" sz="3000" dirty="0" smtClean="0">
                <a:cs typeface="B Titr" pitchFamily="2" charset="-78"/>
              </a:rPr>
              <a:t>(که در اثر بیماری و حوادث نبوده بلکه در اثر دخالت عامل زمان شکل می گیرد)</a:t>
            </a:r>
          </a:p>
          <a:p>
            <a:pPr marL="0" indent="0">
              <a:buNone/>
            </a:pPr>
            <a:endParaRPr lang="fa-IR" sz="1900" dirty="0" smtClean="0">
              <a:cs typeface="B Titr" pitchFamily="2" charset="-78"/>
            </a:endParaRPr>
          </a:p>
          <a:p>
            <a:r>
              <a:rPr lang="fa-IR" sz="3000" dirty="0" smtClean="0">
                <a:cs typeface="B Titr" pitchFamily="2" charset="-78"/>
              </a:rPr>
              <a:t>2-  </a:t>
            </a:r>
            <a:r>
              <a:rPr lang="fa-IR" sz="3000" b="1" dirty="0" smtClean="0">
                <a:solidFill>
                  <a:srgbClr val="0033CC"/>
                </a:solidFill>
                <a:cs typeface="B Titr" pitchFamily="2" charset="-78"/>
              </a:rPr>
              <a:t>پیری از بعد اجتماعی</a:t>
            </a:r>
            <a:r>
              <a:rPr lang="fa-IR" sz="3000" dirty="0" smtClean="0">
                <a:cs typeface="B Titr" pitchFamily="2" charset="-78"/>
              </a:rPr>
              <a:t>: دورانی از زندگی است که شخص قادر به ادامه زندگی خود بطور مستقل نبوده و احتیاج بکمک از دیگران می گردد</a:t>
            </a:r>
          </a:p>
          <a:p>
            <a:endParaRPr lang="fa-IR" sz="3000" dirty="0" smtClean="0">
              <a:cs typeface="B Titr" pitchFamily="2" charset="-78"/>
            </a:endParaRPr>
          </a:p>
          <a:p>
            <a:r>
              <a:rPr lang="fa-IR" sz="3000" dirty="0" smtClean="0">
                <a:cs typeface="B Titr" pitchFamily="2" charset="-78"/>
              </a:rPr>
              <a:t>3-  </a:t>
            </a:r>
            <a:r>
              <a:rPr lang="fa-IR" sz="3900" b="1" dirty="0" smtClean="0">
                <a:solidFill>
                  <a:srgbClr val="0033CC"/>
                </a:solidFill>
                <a:cs typeface="B Titr" pitchFamily="2" charset="-78"/>
              </a:rPr>
              <a:t>پیر شدن جمعیت</a:t>
            </a:r>
            <a:r>
              <a:rPr lang="fa-IR" sz="3000" dirty="0" smtClean="0">
                <a:cs typeface="B Titr" pitchFamily="2" charset="-78"/>
              </a:rPr>
              <a:t>: بدلایل کاهش مرگ و میر ناشی از پیشرفت های علوم پزشکی، آموزش و افزایش امید به زندگی و</a:t>
            </a:r>
            <a:r>
              <a:rPr lang="fa-IR" sz="3900" dirty="0" smtClean="0">
                <a:solidFill>
                  <a:srgbClr val="C00000"/>
                </a:solidFill>
                <a:cs typeface="B Titr" pitchFamily="2" charset="-78"/>
              </a:rPr>
              <a:t>( کاهش موالید در قالب کنترل باروری</a:t>
            </a:r>
            <a:r>
              <a:rPr lang="fa-IR" sz="3900" dirty="0">
                <a:solidFill>
                  <a:srgbClr val="C00000"/>
                </a:solidFill>
                <a:cs typeface="B Titr" pitchFamily="2" charset="-78"/>
              </a:rPr>
              <a:t> )</a:t>
            </a:r>
            <a:r>
              <a:rPr lang="fa-IR" sz="3900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fa-IR" sz="3900" dirty="0" smtClean="0">
                <a:cs typeface="B Titr" pitchFamily="2" charset="-78"/>
              </a:rPr>
              <a:t>اتفاق می افتد</a:t>
            </a:r>
            <a:endParaRPr lang="en-US" sz="3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89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a-IR" sz="3200" dirty="0" smtClean="0">
                <a:cs typeface="+mn-cs"/>
              </a:rPr>
              <a:t>فقدان سامانه نیاز سنجی در آموزش عالی و تأثیر آن بر موالید</a:t>
            </a:r>
            <a:endParaRPr lang="en-US" sz="32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ar-SA" sz="8000" dirty="0"/>
              <a:t>فقدان برنامه نیاز سنجی در نظام آموزش عالی ایران </a:t>
            </a:r>
            <a:r>
              <a:rPr lang="fa-IR" sz="8000" dirty="0" smtClean="0"/>
              <a:t>متناسب با</a:t>
            </a:r>
            <a:r>
              <a:rPr lang="ar-SA" sz="8000" dirty="0" smtClean="0"/>
              <a:t> </a:t>
            </a:r>
            <a:r>
              <a:rPr lang="ar-SA" sz="8000" dirty="0"/>
              <a:t>رشته های تحصیلی مورد نیاز </a:t>
            </a:r>
            <a:r>
              <a:rPr lang="ar-SA" sz="8000" dirty="0" smtClean="0"/>
              <a:t>کشور</a:t>
            </a:r>
            <a:endParaRPr lang="fa-IR" sz="8000" dirty="0" smtClean="0"/>
          </a:p>
          <a:p>
            <a:r>
              <a:rPr lang="ar-SA" sz="7200" dirty="0"/>
              <a:t>قائل نبودن به سهمیه و تناسب جنسیتی برای رشته های تحصیلی در پذیرش دانشجو (دختر و پسر) </a:t>
            </a:r>
            <a:endParaRPr lang="fa-IR" sz="7200" dirty="0" smtClean="0"/>
          </a:p>
          <a:p>
            <a:endParaRPr lang="fa-IR" sz="7200" dirty="0" smtClean="0"/>
          </a:p>
          <a:p>
            <a:r>
              <a:rPr lang="ar-SA" sz="7200" dirty="0"/>
              <a:t>وجود خدمت نظام وظیفه برای مردان بعنوان یک عامل </a:t>
            </a:r>
            <a:r>
              <a:rPr lang="ar-SA" sz="7200" dirty="0" smtClean="0"/>
              <a:t>تأخیری</a:t>
            </a:r>
            <a:r>
              <a:rPr lang="fa-IR" sz="7200" dirty="0" smtClean="0"/>
              <a:t> و</a:t>
            </a:r>
            <a:r>
              <a:rPr lang="ar-SA" sz="7200" dirty="0" smtClean="0"/>
              <a:t> </a:t>
            </a:r>
            <a:r>
              <a:rPr lang="ar-SA" sz="7200" dirty="0"/>
              <a:t>باز دارنده، </a:t>
            </a:r>
            <a:r>
              <a:rPr lang="ar-SA" sz="7200" dirty="0" smtClean="0"/>
              <a:t>و </a:t>
            </a:r>
            <a:r>
              <a:rPr lang="fa-IR" sz="7200" dirty="0" smtClean="0"/>
              <a:t>وجود فرصت در </a:t>
            </a:r>
            <a:r>
              <a:rPr lang="ar-SA" sz="7200" dirty="0" smtClean="0"/>
              <a:t>تداوم </a:t>
            </a:r>
            <a:r>
              <a:rPr lang="ar-SA" sz="7200" dirty="0"/>
              <a:t>شرکت در کنکور تا قبول شدن در کنکور برای خانمها</a:t>
            </a:r>
            <a:r>
              <a:rPr lang="ar-SA" sz="7200" dirty="0" smtClean="0"/>
              <a:t> </a:t>
            </a:r>
            <a:endParaRPr lang="fa-IR" sz="7200" dirty="0"/>
          </a:p>
          <a:p>
            <a:endParaRPr lang="fa-IR" sz="7200" dirty="0" smtClean="0"/>
          </a:p>
          <a:p>
            <a:r>
              <a:rPr lang="ar-SA" sz="7200" dirty="0"/>
              <a:t>سیاست های انبساطی و رقابتی میان دانشگاه </a:t>
            </a:r>
            <a:r>
              <a:rPr lang="ar-SA" sz="7200" dirty="0" smtClean="0"/>
              <a:t>های دولتی </a:t>
            </a:r>
            <a:r>
              <a:rPr lang="ar-SA" sz="7200" dirty="0"/>
              <a:t>وغیر دولتی </a:t>
            </a:r>
            <a:r>
              <a:rPr lang="ar-SA" sz="7200" dirty="0" smtClean="0"/>
              <a:t>در</a:t>
            </a:r>
            <a:r>
              <a:rPr lang="fa-IR" sz="7200" dirty="0" smtClean="0"/>
              <a:t> ایجاد ظرفیت</a:t>
            </a:r>
            <a:r>
              <a:rPr lang="ar-SA" sz="7200" dirty="0" smtClean="0"/>
              <a:t> </a:t>
            </a:r>
            <a:r>
              <a:rPr lang="ar-SA" sz="7200" dirty="0"/>
              <a:t>پذیرش دانشجو بدون نیاز سنجی و ظرفیت </a:t>
            </a:r>
            <a:r>
              <a:rPr lang="ar-SA" sz="7200" dirty="0" smtClean="0"/>
              <a:t>شناسی</a:t>
            </a:r>
            <a:r>
              <a:rPr lang="fa-IR" sz="7200" dirty="0" smtClean="0"/>
              <a:t> </a:t>
            </a:r>
          </a:p>
          <a:p>
            <a:pPr lvl="0"/>
            <a:r>
              <a:rPr lang="ar-SA" sz="8000" dirty="0"/>
              <a:t>پیشی گرفتن نسبت جذب دانشجویان دختر بر پسران در این سیاست انبساطی و رقابتی </a:t>
            </a:r>
            <a:r>
              <a:rPr lang="fa-IR" sz="8000" dirty="0" smtClean="0"/>
              <a:t>(</a:t>
            </a:r>
            <a:r>
              <a:rPr lang="fa-IR" sz="6400" dirty="0" smtClean="0"/>
              <a:t>با توجه به موارد بالا)</a:t>
            </a:r>
            <a:endParaRPr lang="en-US" sz="6400" dirty="0"/>
          </a:p>
          <a:p>
            <a:pPr lvl="0"/>
            <a:r>
              <a:rPr lang="ar-SA" sz="8000" dirty="0"/>
              <a:t>پیشی گرفتن نسبت فارغ التحصیلان تحصیلات عالیه زنان در مقایسه با </a:t>
            </a:r>
            <a:r>
              <a:rPr lang="ar-SA" sz="8000" dirty="0" smtClean="0"/>
              <a:t>مردان</a:t>
            </a:r>
            <a:r>
              <a:rPr lang="fa-IR" sz="8000" dirty="0" smtClean="0"/>
              <a:t> </a:t>
            </a:r>
          </a:p>
          <a:p>
            <a:pPr lvl="0"/>
            <a:r>
              <a:rPr lang="ar-SA" sz="8000" dirty="0"/>
              <a:t>فقدان شغل و جایگاه شغلی متناسب با تحصیلات و تخصص برای فارغ التصیلان  ( بویژه برای زنان) تا مقطع کارشناسی</a:t>
            </a:r>
            <a:endParaRPr lang="en-US" sz="8000" dirty="0"/>
          </a:p>
          <a:p>
            <a:pPr lvl="0"/>
            <a:r>
              <a:rPr lang="ar-SA" sz="8000" dirty="0"/>
              <a:t>افزایش متوسط سن ازدواج به مدت سنوات تحصیلی (از دیپلم تا قبولی در کنکور و از پذیرش در دانشگاه تا فارغ التحصیلی) </a:t>
            </a:r>
            <a:endParaRPr lang="fa-IR" sz="8000" dirty="0" smtClean="0"/>
          </a:p>
          <a:p>
            <a:pPr lvl="0"/>
            <a:r>
              <a:rPr lang="ar-SA" sz="8000" dirty="0" smtClean="0"/>
              <a:t> </a:t>
            </a:r>
            <a:r>
              <a:rPr lang="ar-SA" sz="8000" dirty="0"/>
              <a:t>تمایل شدید فارغ التحصیلان برای ادامه تحصیل تا مقطع کارشناسی ارشد </a:t>
            </a:r>
            <a:r>
              <a:rPr lang="ar-SA" sz="8000" dirty="0" smtClean="0"/>
              <a:t>و</a:t>
            </a:r>
            <a:r>
              <a:rPr lang="fa-IR" sz="8000" dirty="0" smtClean="0"/>
              <a:t> </a:t>
            </a:r>
            <a:r>
              <a:rPr lang="ar-SA" sz="8000" dirty="0" smtClean="0"/>
              <a:t>دکترا </a:t>
            </a:r>
            <a:r>
              <a:rPr lang="fa-IR" sz="8000" dirty="0" smtClean="0"/>
              <a:t>(</a:t>
            </a:r>
            <a:r>
              <a:rPr lang="ar-SA" sz="8000" dirty="0" smtClean="0"/>
              <a:t>در </a:t>
            </a:r>
            <a:r>
              <a:rPr lang="ar-SA" sz="8000" dirty="0"/>
              <a:t>شرایط فقدان </a:t>
            </a:r>
            <a:r>
              <a:rPr lang="ar-SA" sz="8000" dirty="0" smtClean="0"/>
              <a:t>اشتغال</a:t>
            </a:r>
            <a:r>
              <a:rPr lang="fa-IR" sz="8000" dirty="0" smtClean="0"/>
              <a:t>،</a:t>
            </a:r>
            <a:r>
              <a:rPr lang="ar-SA" sz="8000" dirty="0" smtClean="0"/>
              <a:t> </a:t>
            </a:r>
            <a:r>
              <a:rPr lang="ar-SA" sz="8000" dirty="0"/>
              <a:t>و بالا بودن نرخ </a:t>
            </a:r>
            <a:r>
              <a:rPr lang="ar-SA" sz="8000" dirty="0" smtClean="0"/>
              <a:t>بیکاری</a:t>
            </a:r>
            <a:r>
              <a:rPr lang="fa-IR" sz="8000" dirty="0" smtClean="0"/>
              <a:t>،</a:t>
            </a:r>
            <a:r>
              <a:rPr lang="ar-SA" sz="8000" dirty="0" smtClean="0"/>
              <a:t> بویژه </a:t>
            </a:r>
            <a:r>
              <a:rPr lang="ar-SA" sz="8000" dirty="0"/>
              <a:t>برای زنان) </a:t>
            </a:r>
            <a:endParaRPr lang="en-US" sz="8000" dirty="0"/>
          </a:p>
          <a:p>
            <a:pPr lvl="0"/>
            <a:r>
              <a:rPr lang="ar-SA" sz="8000" dirty="0"/>
              <a:t>هنجاری شدن ادامه تحصیل برای زنان </a:t>
            </a:r>
            <a:r>
              <a:rPr lang="fa-IR" sz="8000" dirty="0" smtClean="0"/>
              <a:t>تا</a:t>
            </a:r>
            <a:r>
              <a:rPr lang="ar-SA" sz="8000" dirty="0" smtClean="0"/>
              <a:t> </a:t>
            </a:r>
            <a:r>
              <a:rPr lang="ar-SA" sz="8000" dirty="0"/>
              <a:t>تحصیلات عالیه برای </a:t>
            </a:r>
            <a:r>
              <a:rPr lang="ar-SA" sz="8000" dirty="0" smtClean="0"/>
              <a:t>مجردین</a:t>
            </a:r>
            <a:r>
              <a:rPr lang="fa-IR" sz="8000" dirty="0" smtClean="0"/>
              <a:t> (با توجه به موارد بالا)</a:t>
            </a:r>
            <a:endParaRPr lang="en-US" sz="8000" dirty="0"/>
          </a:p>
          <a:p>
            <a:r>
              <a:rPr lang="ar-SA" sz="8000" dirty="0"/>
              <a:t>هنجاری شدن و الزامی شدن شغل برای زنان بعنوان یک هویت اجتماعی و </a:t>
            </a:r>
            <a:r>
              <a:rPr lang="fa-IR" sz="8000" dirty="0" smtClean="0"/>
              <a:t>تضعیف و </a:t>
            </a:r>
            <a:r>
              <a:rPr lang="ar-SA" sz="8000" dirty="0" smtClean="0"/>
              <a:t>طرد </a:t>
            </a:r>
            <a:r>
              <a:rPr lang="ar-SA" sz="8000" dirty="0"/>
              <a:t>شدن </a:t>
            </a:r>
            <a:r>
              <a:rPr lang="ar-SA" sz="8000" dirty="0" smtClean="0"/>
              <a:t>هویت </a:t>
            </a:r>
            <a:r>
              <a:rPr lang="ar-SA" sz="8000" dirty="0"/>
              <a:t>خانه داری برای زن</a:t>
            </a:r>
            <a:endParaRPr lang="en-US" sz="8000" dirty="0"/>
          </a:p>
          <a:p>
            <a:pPr lvl="0"/>
            <a:r>
              <a:rPr lang="fa-IR" sz="8000" dirty="0" smtClean="0"/>
              <a:t>تداوم کاهش موالید و نرخ باروری با افزایش تحصیلات زنان</a:t>
            </a:r>
            <a:endParaRPr lang="en-US" sz="8000" dirty="0"/>
          </a:p>
          <a:p>
            <a:pPr lvl="0"/>
            <a:endParaRPr lang="en-US" sz="4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fa-IR" sz="4000" b="1" dirty="0" smtClean="0">
                <a:latin typeface="Arial Narrow" pitchFamily="34" charset="0"/>
                <a:cs typeface="B Titr" pitchFamily="2" charset="-78"/>
              </a:rPr>
              <a:t>جمعیت 32 میلیونی</a:t>
            </a:r>
            <a:endParaRPr lang="en-US" sz="4000" b="1" dirty="0" smtClean="0">
              <a:latin typeface="Arial Narrow" pitchFamily="34" charset="0"/>
              <a:cs typeface="B Titr" pitchFamily="2" charset="-7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 eaLnBrk="1" hangingPunct="1">
              <a:lnSpc>
                <a:spcPct val="150000"/>
              </a:lnSpc>
            </a:pPr>
            <a:r>
              <a:rPr lang="fa-IR" sz="2200" b="1" dirty="0" smtClean="0">
                <a:cs typeface="B Titr" pitchFamily="2" charset="-78"/>
              </a:rPr>
              <a:t>در صورتی که روند کنونی ادامه پیدا کند،  جمعیت ایران تا سال 1480 به کمتر از 32میلیون نفر خواهد‌رسید. که بیش از 25 درصد آن افراد سالخورده هستند.</a:t>
            </a:r>
            <a:r>
              <a:rPr lang="en-US" sz="2200" b="1" dirty="0" smtClean="0">
                <a:cs typeface="B Titr" pitchFamily="2" charset="-78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23528" y="3068960"/>
          <a:ext cx="8486774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6524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66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143000" y="762000"/>
            <a:ext cx="10591800" cy="48768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3600" dirty="0" smtClean="0">
                <a:cs typeface="B Titr" pitchFamily="2" charset="-78"/>
              </a:rPr>
              <a:t>               </a:t>
            </a:r>
            <a:r>
              <a:rPr lang="fa-IR" sz="2800" dirty="0" smtClean="0">
                <a:cs typeface="B Titr" pitchFamily="2" charset="-78"/>
              </a:rPr>
              <a:t>بنا بر اظهار نظر </a:t>
            </a:r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برژينسکي</a:t>
            </a:r>
            <a:r>
              <a:rPr lang="fa-IR" sz="2800" dirty="0" smtClean="0">
                <a:cs typeface="B Titr" pitchFamily="2" charset="-78"/>
              </a:rPr>
              <a:t> سياستمدار کهنه کار </a:t>
            </a:r>
          </a:p>
          <a:p>
            <a:pPr algn="r" rtl="1">
              <a:buNone/>
            </a:pPr>
            <a:r>
              <a:rPr lang="fa-IR" sz="2800" dirty="0" smtClean="0">
                <a:cs typeface="B Titr" pitchFamily="2" charset="-78"/>
              </a:rPr>
              <a:t>     و مشاور امنيت ملي سابق امريکا:</a:t>
            </a:r>
          </a:p>
          <a:p>
            <a:pPr algn="r" rtl="1">
              <a:buNone/>
            </a:pPr>
            <a:endParaRPr lang="fa-IR" sz="2800" dirty="0" smtClean="0">
              <a:cs typeface="B Titr" pitchFamily="2" charset="-78"/>
            </a:endParaRPr>
          </a:p>
          <a:p>
            <a:pPr algn="r" rtl="1"/>
            <a:r>
              <a:rPr lang="fa-IR" sz="3600" dirty="0" smtClean="0">
                <a:solidFill>
                  <a:srgbClr val="0033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003300"/>
                </a:solidFill>
                <a:cs typeface="B Titr" pitchFamily="2" charset="-78"/>
              </a:rPr>
              <a:t>« </a:t>
            </a: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از فکر کردن به حمله پيش دستانه عليه تأسيسات هسته­اي ايران اجتناب </a:t>
            </a:r>
          </a:p>
          <a:p>
            <a:pPr algn="r" rtl="1"/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کنيد و گفتگوها با تهران را حفظ کنيد، بالاتر از همه بازي طولاني مدتي را </a:t>
            </a:r>
          </a:p>
          <a:p>
            <a:pPr algn="r" rtl="1"/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انجام دهيد، چون زمان، آمارهاي جمعيتي و تغيير نسل در ايران به نفع </a:t>
            </a:r>
          </a:p>
          <a:p>
            <a:pPr algn="r" rtl="1"/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رژيم کنوني نيست»</a:t>
            </a:r>
          </a:p>
          <a:p>
            <a:pPr algn="r" rtl="1"/>
            <a:endParaRPr lang="en-US" sz="2800" dirty="0" smtClean="0">
              <a:solidFill>
                <a:srgbClr val="002060"/>
              </a:solidFill>
              <a:cs typeface="B Titr" pitchFamily="2" charset="-78"/>
            </a:endParaRPr>
          </a:p>
          <a:p>
            <a:pPr algn="r" rtl="1"/>
            <a:r>
              <a:rPr lang="fa-IR" sz="3200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sz="20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(</a:t>
            </a:r>
            <a:r>
              <a:rPr lang="fa-IR" sz="2400" b="1" dirty="0" smtClean="0">
                <a:latin typeface="Arial" pitchFamily="34" charset="0"/>
                <a:cs typeface="Arial" pitchFamily="34" charset="0"/>
              </a:rPr>
              <a:t>مصاحبه جرالد سيب، دبير روزنامه آمريكايي «وال استريت ژورنال»</a:t>
            </a:r>
          </a:p>
          <a:p>
            <a:pPr algn="r" rtl="1"/>
            <a:r>
              <a:rPr lang="fa-IR" sz="2400" b="1" dirty="0" smtClean="0">
                <a:latin typeface="Arial" pitchFamily="34" charset="0"/>
                <a:cs typeface="Arial" pitchFamily="34" charset="0"/>
              </a:rPr>
              <a:t> با برژينسكي، مارچ </a:t>
            </a:r>
            <a:r>
              <a:rPr lang="fa-IR" sz="1800" b="1" dirty="0" smtClean="0">
                <a:latin typeface="Arial" pitchFamily="34" charset="0"/>
                <a:cs typeface="Arial" pitchFamily="34" charset="0"/>
              </a:rPr>
              <a:t>2009)</a:t>
            </a:r>
            <a:r>
              <a:rPr lang="fa-IR" sz="1800" dirty="0" smtClean="0"/>
              <a:t>   </a:t>
            </a:r>
            <a:endParaRPr lang="en-US" sz="2800" dirty="0" smtClean="0"/>
          </a:p>
          <a:p>
            <a:pPr algn="r" rtl="1"/>
            <a:r>
              <a:rPr lang="fa-IR" sz="2000" dirty="0" smtClean="0">
                <a:cs typeface="B Titr" pitchFamily="2" charset="-78"/>
              </a:rPr>
              <a:t>(خبرگزاري فارس، 15/12/1388، خبر شماره 881250226)</a:t>
            </a:r>
            <a:endParaRPr lang="fa-IR" sz="2000" dirty="0" smtClean="0">
              <a:solidFill>
                <a:srgbClr val="002060"/>
              </a:solidFill>
              <a:cs typeface="B Titr" pitchFamily="2" charset="-78"/>
            </a:endParaRPr>
          </a:p>
          <a:p>
            <a:pPr algn="ctr" rtl="1">
              <a:buNone/>
            </a:pPr>
            <a:r>
              <a:rPr lang="fa-IR" sz="2400" dirty="0" smtClean="0">
                <a:cs typeface="B Titr" pitchFamily="2" charset="-78"/>
              </a:rPr>
              <a:t>                   </a:t>
            </a:r>
            <a:endParaRPr lang="en-US" sz="2400" dirty="0" smtClean="0">
              <a:cs typeface="B Titr" pitchFamily="2" charset="-78"/>
            </a:endParaRPr>
          </a:p>
          <a:p>
            <a:pPr algn="r" rtl="1"/>
            <a:endParaRPr lang="en-US" sz="3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24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040524" cy="972344"/>
          </a:xfrm>
        </p:spPr>
        <p:txBody>
          <a:bodyPr>
            <a:noAutofit/>
          </a:bodyPr>
          <a:lstStyle/>
          <a:p>
            <a:r>
              <a:rPr lang="fa-IR" sz="2400" dirty="0">
                <a:cs typeface="B Titr" panose="00000700000000000000" pitchFamily="2" charset="-78"/>
              </a:rPr>
              <a:t>میانگین سنی جمعیت  به </a:t>
            </a:r>
            <a:r>
              <a:rPr lang="fa-IR" sz="2400" dirty="0" smtClean="0">
                <a:cs typeface="B Titr" panose="00000700000000000000" pitchFamily="2" charset="-78"/>
              </a:rPr>
              <a:t>تفکیک  محل  </a:t>
            </a:r>
            <a:r>
              <a:rPr lang="fa-IR" sz="2400" dirty="0">
                <a:cs typeface="B Titr" panose="00000700000000000000" pitchFamily="2" charset="-78"/>
              </a:rPr>
              <a:t>سکونت:</a:t>
            </a:r>
            <a:br>
              <a:rPr lang="fa-IR" sz="2400" dirty="0">
                <a:cs typeface="B Titr" panose="00000700000000000000" pitchFamily="2" charset="-78"/>
              </a:rPr>
            </a:br>
            <a:r>
              <a:rPr lang="fa-IR" sz="2400" dirty="0">
                <a:cs typeface="B Titr" panose="00000700000000000000" pitchFamily="2" charset="-78"/>
              </a:rPr>
              <a:t> 95 - 1385</a:t>
            </a:r>
            <a:endParaRPr lang="en-US" sz="2400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425464"/>
              </p:ext>
            </p:extLst>
          </p:nvPr>
        </p:nvGraphicFramePr>
        <p:xfrm>
          <a:off x="685796" y="1143000"/>
          <a:ext cx="7543807" cy="2372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0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0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06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06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06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06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06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06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061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061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412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2580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713593">
                <a:tc gridSpan="3">
                  <a:txBody>
                    <a:bodyPr/>
                    <a:lstStyle/>
                    <a:p>
                      <a:pPr algn="ctr" rtl="1" fontAlgn="t"/>
                      <a:r>
                        <a:rPr lang="fa-IR" sz="1900" b="1" u="none" strike="noStrike" dirty="0">
                          <a:effectLst/>
                          <a:cs typeface="B Mitra" panose="00000400000000000000" pitchFamily="2" charset="-78"/>
                        </a:rPr>
                        <a:t>غير ساكن</a:t>
                      </a:r>
                      <a:endParaRPr lang="fa-IR" sz="19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 fontAlgn="t"/>
                      <a:r>
                        <a:rPr lang="fa-IR" sz="1900" b="1" u="none" strike="noStrike" dirty="0">
                          <a:effectLst/>
                          <a:cs typeface="B Mitra" panose="00000400000000000000" pitchFamily="2" charset="-78"/>
                        </a:rPr>
                        <a:t> نقاط روستايي</a:t>
                      </a:r>
                      <a:endParaRPr lang="fa-IR" sz="19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 fontAlgn="t"/>
                      <a:r>
                        <a:rPr lang="fa-IR" sz="1900" b="1" u="none" strike="noStrike" dirty="0">
                          <a:effectLst/>
                          <a:cs typeface="B Mitra" panose="00000400000000000000" pitchFamily="2" charset="-78"/>
                        </a:rPr>
                        <a:t> نقاط شهري</a:t>
                      </a:r>
                      <a:endParaRPr lang="fa-IR" sz="19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 fontAlgn="t"/>
                      <a:r>
                        <a:rPr lang="fa-IR" sz="1900" b="1" u="none" strike="noStrike" dirty="0">
                          <a:effectLst/>
                          <a:cs typeface="B Mitra" panose="00000400000000000000" pitchFamily="2" charset="-78"/>
                        </a:rPr>
                        <a:t>كل كشور</a:t>
                      </a:r>
                      <a:endParaRPr lang="fa-IR" sz="19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سال</a:t>
                      </a:r>
                      <a:endParaRPr lang="fa-IR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9967"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زن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مرد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مرد و زن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زن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مرد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مرد و </a:t>
                      </a:r>
                      <a:r>
                        <a:rPr lang="fa-IR" sz="2000" u="none" strike="noStrike" baseline="0" dirty="0" smtClean="0">
                          <a:effectLst/>
                          <a:latin typeface="Bmitra"/>
                          <a:cs typeface="B Mitra" panose="00000400000000000000" pitchFamily="2" charset="-78"/>
                        </a:rPr>
                        <a:t>زن</a:t>
                      </a:r>
                      <a:endParaRPr lang="fa-IR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Bmitra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زن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مرد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مرد و زن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زن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2000" u="none" strike="noStrike" dirty="0">
                          <a:effectLst/>
                          <a:cs typeface="B Mitra" panose="00000400000000000000" pitchFamily="2" charset="-78"/>
                        </a:rPr>
                        <a:t>مرد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a-IR" sz="2000" u="none" strike="noStrike" dirty="0" smtClean="0">
                          <a:effectLst/>
                          <a:cs typeface="B Mitra" panose="00000400000000000000" pitchFamily="2" charset="-78"/>
                        </a:rPr>
                        <a:t>مرد و زن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B Mitra" panose="00000400000000000000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8708"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21/1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21/4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21/3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23/4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23/0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23/2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25/2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25/5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25/4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24/7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24/7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24/7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dirty="0" smtClean="0"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1385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5616242"/>
            <a:ext cx="541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>
                <a:cs typeface="B Mitra" panose="00000400000000000000" pitchFamily="2" charset="-78"/>
              </a:rPr>
              <a:t>میانگین سنی متوسط سن افراد یک جامعه است.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63941"/>
              </p:ext>
            </p:extLst>
          </p:nvPr>
        </p:nvGraphicFramePr>
        <p:xfrm>
          <a:off x="685806" y="4419600"/>
          <a:ext cx="7543793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724"/>
                <a:gridCol w="571724"/>
                <a:gridCol w="571724"/>
                <a:gridCol w="571724"/>
                <a:gridCol w="571724"/>
                <a:gridCol w="571724"/>
                <a:gridCol w="571724"/>
                <a:gridCol w="571724"/>
                <a:gridCol w="571724"/>
                <a:gridCol w="571724"/>
                <a:gridCol w="571724"/>
                <a:gridCol w="742652"/>
                <a:gridCol w="512177"/>
              </a:tblGrid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30/4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31/1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30/8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30/5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29/7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30/1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31/6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31/3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31/5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31/1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30/9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31/1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dirty="0" smtClean="0"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1395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16242"/>
              </p:ext>
            </p:extLst>
          </p:nvPr>
        </p:nvGraphicFramePr>
        <p:xfrm>
          <a:off x="685800" y="3581400"/>
          <a:ext cx="7543795" cy="762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616"/>
                <a:gridCol w="570616"/>
                <a:gridCol w="570616"/>
                <a:gridCol w="570616"/>
                <a:gridCol w="570616"/>
                <a:gridCol w="570616"/>
                <a:gridCol w="570616"/>
                <a:gridCol w="570616"/>
                <a:gridCol w="570616"/>
                <a:gridCol w="570616"/>
                <a:gridCol w="570616"/>
                <a:gridCol w="741212"/>
                <a:gridCol w="525807"/>
              </a:tblGrid>
              <a:tr h="762453"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26/8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27/0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26/9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29/2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28/6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28/9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30/3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30/1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30/2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30/0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29/7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29/8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a-IR" sz="1800" b="0" u="none" strike="noStrike" dirty="0" smtClean="0">
                          <a:effectLst/>
                          <a:latin typeface="Adobe Gothic Std B" pitchFamily="34" charset="-128"/>
                          <a:ea typeface="Adobe Gothic Std B" pitchFamily="34" charset="-128"/>
                          <a:cs typeface="B Mitra" pitchFamily="2" charset="-78"/>
                        </a:rPr>
                        <a:t>1390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dobe Gothic Std B" pitchFamily="34" charset="-128"/>
                        <a:ea typeface="Adobe Gothic Std B" pitchFamily="34" charset="-128"/>
                        <a:cs typeface="B Mitra" pitchFamily="2" charset="-78"/>
                      </a:endParaRPr>
                    </a:p>
                  </a:txBody>
                  <a:tcPr marL="7144" marR="7144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2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12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fa-IR" sz="2800" dirty="0" smtClean="0">
                <a:cs typeface="B Titr" pitchFamily="2" charset="-78"/>
              </a:rPr>
              <a:t>نقشه </a:t>
            </a:r>
            <a:r>
              <a:rPr lang="fa-IR" sz="2800" dirty="0">
                <a:cs typeface="B Titr" pitchFamily="2" charset="-78"/>
              </a:rPr>
              <a:t>توزیع فضایی نرخ کلی باروری(شهری- روستایی) 1390       </a:t>
            </a:r>
            <a:r>
              <a:rPr lang="fa-IR" sz="2800" dirty="0" smtClean="0">
                <a:cs typeface="B Titr" pitchFamily="2" charset="-78"/>
              </a:rPr>
              <a:t>ترسیم</a:t>
            </a:r>
            <a:r>
              <a:rPr lang="fa-IR" sz="2800" dirty="0">
                <a:cs typeface="B Titr" pitchFamily="2" charset="-78"/>
              </a:rPr>
              <a:t>: </a:t>
            </a:r>
            <a:r>
              <a:rPr lang="fa-IR" sz="2800" dirty="0" smtClean="0">
                <a:cs typeface="B Titr" pitchFamily="2" charset="-78"/>
              </a:rPr>
              <a:t>علیئی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E:\SARBAZI\1390\naghsh90\کل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2390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7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133599"/>
          </a:xfrm>
        </p:spPr>
        <p:txBody>
          <a:bodyPr/>
          <a:lstStyle/>
          <a:p>
            <a:r>
              <a:rPr lang="fa-IR" dirty="0" smtClean="0">
                <a:cs typeface="B Titr" pitchFamily="2" charset="-78"/>
              </a:rPr>
              <a:t>در خاتمه</a:t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از بذل  توجه و حوصله و تحمل عزیزان سپاسگزارم</a:t>
            </a:r>
            <a:r>
              <a:rPr lang="fa-IR" dirty="0" smtClean="0"/>
              <a:t> 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8E40"/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7200" dirty="0" smtClean="0">
                <a:solidFill>
                  <a:srgbClr val="008E40"/>
                </a:solidFill>
                <a:latin typeface="IranNastaliq" pitchFamily="18" charset="0"/>
                <a:cs typeface="IranNastaliq" pitchFamily="18" charset="0"/>
              </a:rPr>
              <a:t>و صلّی اللّه علي محمّد و آل محمّد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33CC"/>
                </a:solidFill>
                <a:cs typeface="B Titr" pitchFamily="2" charset="-78"/>
              </a:rPr>
              <a:t>کشورهای جهان بر اساس سطوح باروری</a:t>
            </a:r>
            <a:endParaRPr lang="en-US" sz="4000" dirty="0">
              <a:solidFill>
                <a:srgbClr val="0033CC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r>
              <a:rPr lang="fa-IR" sz="2000" dirty="0" smtClean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کشورهای </a:t>
            </a:r>
            <a:r>
              <a:rPr lang="fa-IR" sz="2000" dirty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جهان را می توان با توجه به سطح فعلی باروری به سه گروه طبقه بندی کرد</a:t>
            </a:r>
            <a:r>
              <a:rPr lang="fa-IR" sz="2000" dirty="0" smtClean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.</a:t>
            </a:r>
          </a:p>
          <a:p>
            <a:endParaRPr lang="fa-IR" sz="2000" dirty="0" smtClean="0">
              <a:latin typeface="Adobe Fan Heiti Std B" pitchFamily="34" charset="-128"/>
              <a:ea typeface="Adobe Fan Heiti Std B" pitchFamily="34" charset="-128"/>
              <a:cs typeface="B Titr" pitchFamily="2" charset="-78"/>
            </a:endParaRPr>
          </a:p>
          <a:p>
            <a:r>
              <a:rPr lang="fa-IR" sz="2400" dirty="0" smtClean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 </a:t>
            </a:r>
            <a:r>
              <a:rPr lang="fa-IR" sz="2800" b="1" dirty="0">
                <a:solidFill>
                  <a:srgbClr val="0033CC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گروه اول </a:t>
            </a:r>
            <a:r>
              <a:rPr lang="fa-IR" sz="2400" dirty="0" smtClean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کشورهایی </a:t>
            </a:r>
            <a:r>
              <a:rPr lang="fa-IR" sz="2400" dirty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که سطح باروری پایینی دارند، حدود </a:t>
            </a:r>
            <a:r>
              <a:rPr lang="fa-IR" sz="2400" dirty="0" smtClean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46% از </a:t>
            </a:r>
            <a:r>
              <a:rPr lang="fa-IR" sz="2400" dirty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جمعیت جهان در این کشورها زندگی می </a:t>
            </a:r>
            <a:r>
              <a:rPr lang="fa-IR" sz="2400" dirty="0" smtClean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کنند</a:t>
            </a:r>
          </a:p>
          <a:p>
            <a:r>
              <a:rPr lang="fa-IR" sz="2400" dirty="0" smtClean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 </a:t>
            </a:r>
            <a:r>
              <a:rPr lang="fa-IR" sz="2400" dirty="0" smtClean="0">
                <a:solidFill>
                  <a:srgbClr val="E60000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( زنان </a:t>
            </a:r>
            <a:r>
              <a:rPr lang="fa-IR" sz="2400" dirty="0">
                <a:solidFill>
                  <a:srgbClr val="E60000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به طور متوسط کمتر از 2.1 فرزند </a:t>
            </a:r>
            <a:r>
              <a:rPr lang="fa-IR" sz="2400" dirty="0" smtClean="0">
                <a:solidFill>
                  <a:srgbClr val="E60000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دارند) </a:t>
            </a:r>
            <a:endParaRPr lang="en-US" sz="2400" dirty="0" smtClean="0">
              <a:solidFill>
                <a:srgbClr val="E60000"/>
              </a:solidFill>
              <a:latin typeface="Adobe Fan Heiti Std B" pitchFamily="34" charset="-128"/>
              <a:ea typeface="Adobe Fan Heiti Std B" pitchFamily="34" charset="-128"/>
              <a:cs typeface="B Titr" pitchFamily="2" charset="-78"/>
            </a:endParaRPr>
          </a:p>
          <a:p>
            <a:endParaRPr lang="fa-IR" sz="2400" dirty="0" smtClean="0">
              <a:latin typeface="Adobe Fan Heiti Std B" pitchFamily="34" charset="-128"/>
              <a:ea typeface="Adobe Fan Heiti Std B" pitchFamily="34" charset="-128"/>
              <a:cs typeface="B Titr" pitchFamily="2" charset="-78"/>
            </a:endParaRPr>
          </a:p>
          <a:p>
            <a:r>
              <a:rPr lang="fa-IR" sz="2800" b="1" dirty="0" smtClean="0">
                <a:solidFill>
                  <a:srgbClr val="0033CC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گروه </a:t>
            </a:r>
            <a:r>
              <a:rPr lang="fa-IR" sz="2800" b="1" dirty="0">
                <a:solidFill>
                  <a:srgbClr val="0033CC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دوم </a:t>
            </a:r>
            <a:r>
              <a:rPr lang="fa-IR" sz="2400" dirty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کشورهایی هستند که باروری متوسط دارند، </a:t>
            </a:r>
            <a:r>
              <a:rPr lang="fa-IR" sz="2400" dirty="0" smtClean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45% از </a:t>
            </a:r>
            <a:r>
              <a:rPr lang="fa-IR" sz="2400" dirty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جمعیت جهان نیز در این کشورها زندگی می کنند </a:t>
            </a:r>
            <a:endParaRPr lang="fa-IR" sz="2400" dirty="0" smtClean="0">
              <a:latin typeface="Adobe Fan Heiti Std B" pitchFamily="34" charset="-128"/>
              <a:ea typeface="Adobe Fan Heiti Std B" pitchFamily="34" charset="-128"/>
              <a:cs typeface="B Titr" pitchFamily="2" charset="-78"/>
            </a:endParaRPr>
          </a:p>
          <a:p>
            <a:r>
              <a:rPr lang="fa-IR" sz="2400" dirty="0" smtClean="0">
                <a:solidFill>
                  <a:srgbClr val="E60000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( </a:t>
            </a:r>
            <a:r>
              <a:rPr lang="fa-IR" sz="2400" dirty="0">
                <a:solidFill>
                  <a:srgbClr val="E60000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زنان به طور متوسط بین </a:t>
            </a:r>
            <a:r>
              <a:rPr lang="fa-IR" sz="2400" dirty="0" smtClean="0">
                <a:solidFill>
                  <a:srgbClr val="E60000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2.1 تا  </a:t>
            </a:r>
            <a:r>
              <a:rPr lang="fa-IR" sz="2400" dirty="0">
                <a:solidFill>
                  <a:srgbClr val="E60000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5 </a:t>
            </a:r>
            <a:r>
              <a:rPr lang="fa-IR" sz="2400" dirty="0" smtClean="0">
                <a:solidFill>
                  <a:srgbClr val="E60000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 فرزند دارند</a:t>
            </a:r>
            <a:r>
              <a:rPr lang="fa-IR" sz="2400" dirty="0">
                <a:solidFill>
                  <a:srgbClr val="E60000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)</a:t>
            </a:r>
            <a:endParaRPr lang="en-US" sz="2400" dirty="0" smtClean="0">
              <a:solidFill>
                <a:srgbClr val="E60000"/>
              </a:solidFill>
              <a:latin typeface="Adobe Fan Heiti Std B" pitchFamily="34" charset="-128"/>
              <a:ea typeface="Adobe Fan Heiti Std B" pitchFamily="34" charset="-128"/>
              <a:cs typeface="B Titr" pitchFamily="2" charset="-78"/>
            </a:endParaRPr>
          </a:p>
          <a:p>
            <a:endParaRPr lang="fa-IR" sz="2400" dirty="0" smtClean="0">
              <a:latin typeface="Adobe Fan Heiti Std B" pitchFamily="34" charset="-128"/>
              <a:ea typeface="Adobe Fan Heiti Std B" pitchFamily="34" charset="-128"/>
              <a:cs typeface="B Titr" pitchFamily="2" charset="-78"/>
            </a:endParaRPr>
          </a:p>
          <a:p>
            <a:r>
              <a:rPr lang="fa-IR" sz="2400" dirty="0" smtClean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 </a:t>
            </a:r>
            <a:r>
              <a:rPr lang="fa-IR" sz="2800" b="1" dirty="0">
                <a:solidFill>
                  <a:srgbClr val="0033CC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گروه سوم </a:t>
            </a:r>
            <a:r>
              <a:rPr lang="fa-IR" sz="2400" dirty="0"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کشورهایی با باروری بالا، 9 درصد از جمعیت جهان در این کشورها زندگی می کنند. </a:t>
            </a:r>
            <a:r>
              <a:rPr lang="fa-IR" sz="2400" dirty="0" smtClean="0">
                <a:solidFill>
                  <a:srgbClr val="E60000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(به </a:t>
            </a:r>
            <a:r>
              <a:rPr lang="fa-IR" sz="2400" dirty="0">
                <a:solidFill>
                  <a:srgbClr val="E60000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طور متوسط هر زن 5 فرزند و بیشتر </a:t>
            </a:r>
            <a:r>
              <a:rPr lang="fa-IR" sz="2400" dirty="0" smtClean="0">
                <a:solidFill>
                  <a:srgbClr val="E60000"/>
                </a:solidFill>
                <a:latin typeface="Adobe Fan Heiti Std B" pitchFamily="34" charset="-128"/>
                <a:ea typeface="Adobe Fan Heiti Std B" pitchFamily="34" charset="-128"/>
                <a:cs typeface="B Titr" pitchFamily="2" charset="-78"/>
              </a:rPr>
              <a:t>دارد)                 </a:t>
            </a:r>
            <a:r>
              <a:rPr lang="fa-IR" dirty="0" smtClean="0">
                <a:solidFill>
                  <a:srgbClr val="0033CC"/>
                </a:solidFill>
                <a:latin typeface="Adobe Naskh Medium" pitchFamily="50" charset="-78"/>
                <a:ea typeface="Adobe Fan Heiti Std B" pitchFamily="34" charset="-128"/>
                <a:cs typeface="Adobe Naskh Medium" pitchFamily="50" charset="-78"/>
              </a:rPr>
              <a:t>(</a:t>
            </a:r>
            <a:r>
              <a:rPr lang="en-US" dirty="0">
                <a:solidFill>
                  <a:srgbClr val="0033CC"/>
                </a:solidFill>
                <a:latin typeface="Adobe Naskh Medium" pitchFamily="50" charset="-78"/>
                <a:ea typeface="Adobe Fan Heiti Std B" pitchFamily="34" charset="-128"/>
                <a:cs typeface="Adobe Naskh Medium" pitchFamily="50" charset="-78"/>
              </a:rPr>
              <a:t>UN,2015, 5</a:t>
            </a:r>
            <a:r>
              <a:rPr lang="fa-IR" dirty="0">
                <a:solidFill>
                  <a:srgbClr val="0033CC"/>
                </a:solidFill>
                <a:latin typeface="Adobe Naskh Medium" pitchFamily="50" charset="-78"/>
                <a:ea typeface="Adobe Fan Heiti Std B" pitchFamily="34" charset="-128"/>
                <a:cs typeface="Adobe Naskh Medium" pitchFamily="50" charset="-78"/>
              </a:rPr>
              <a:t>)</a:t>
            </a:r>
            <a:r>
              <a:rPr lang="fa-IR" sz="2400" dirty="0">
                <a:latin typeface="Adobe Fan Heiti Std B" pitchFamily="34" charset="-128"/>
                <a:ea typeface="Adobe Fan Heiti Std B" pitchFamily="34" charset="-128"/>
                <a:cs typeface="B Lotus" pitchFamily="2" charset="-78"/>
              </a:rPr>
              <a:t>.</a:t>
            </a:r>
            <a:endParaRPr lang="en-US" sz="2400" dirty="0">
              <a:latin typeface="Adobe Fan Heiti Std B" pitchFamily="34" charset="-128"/>
              <a:ea typeface="Adobe Fan Heiti Std B" pitchFamily="34" charset="-128"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2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dirty="0" smtClean="0">
                <a:solidFill>
                  <a:srgbClr val="0033CC"/>
                </a:solidFill>
                <a:cs typeface="B Titr" pitchFamily="2" charset="-78"/>
              </a:rPr>
              <a:t>همگنی منطقه ای- جغرافیائی و جمعیتی  </a:t>
            </a:r>
            <a:br>
              <a:rPr lang="fa-IR" sz="3600" dirty="0" smtClean="0">
                <a:solidFill>
                  <a:srgbClr val="0033CC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0033CC"/>
                </a:solidFill>
                <a:cs typeface="B Titr" pitchFamily="2" charset="-78"/>
              </a:rPr>
              <a:t>کاهش باروری در ایران </a:t>
            </a:r>
            <a:r>
              <a:rPr lang="fa-IR" sz="2700" dirty="0" smtClean="0">
                <a:solidFill>
                  <a:srgbClr val="E60000"/>
                </a:solidFill>
                <a:cs typeface="B Titr" pitchFamily="2" charset="-78"/>
              </a:rPr>
              <a:t>( شهر و روستا)</a:t>
            </a:r>
            <a:endParaRPr lang="en-US" sz="2700" dirty="0">
              <a:solidFill>
                <a:srgbClr val="E6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dirty="0">
                <a:cs typeface="B Titr" pitchFamily="2" charset="-78"/>
              </a:rPr>
              <a:t>الگوی کاهش باروری در ایران به طور همزمان در همه گروه های سنی، و زمینه های جغرافیایی(شهر و روستا) کاهش یافته است. کاهش باروری در هر دو نواحی شهری و روستایی رخ داده است، </a:t>
            </a:r>
            <a:endParaRPr lang="fa-IR" sz="2800" dirty="0" smtClean="0">
              <a:cs typeface="B Titr" pitchFamily="2" charset="-78"/>
            </a:endParaRPr>
          </a:p>
          <a:p>
            <a:endParaRPr lang="fa-IR" sz="2800" dirty="0" smtClean="0">
              <a:cs typeface="B Titr" pitchFamily="2" charset="-78"/>
            </a:endParaRPr>
          </a:p>
          <a:p>
            <a:r>
              <a:rPr lang="fa-IR" sz="2800" dirty="0" smtClean="0">
                <a:cs typeface="B Titr" pitchFamily="2" charset="-78"/>
              </a:rPr>
              <a:t>همه </a:t>
            </a:r>
            <a:r>
              <a:rPr lang="fa-IR" sz="2800" dirty="0">
                <a:cs typeface="B Titr" pitchFamily="2" charset="-78"/>
              </a:rPr>
              <a:t>استان ها از روند </a:t>
            </a:r>
            <a:r>
              <a:rPr lang="fa-IR" sz="2800" dirty="0" smtClean="0">
                <a:cs typeface="B Titr" pitchFamily="2" charset="-78"/>
              </a:rPr>
              <a:t>باروری </a:t>
            </a:r>
            <a:r>
              <a:rPr lang="fa-IR" sz="2800" dirty="0">
                <a:cs typeface="B Titr" pitchFamily="2" charset="-78"/>
              </a:rPr>
              <a:t>ملی در دو دهه گذشته پیروی می کنند همه آنها به </a:t>
            </a:r>
            <a:r>
              <a:rPr lang="fa-IR" sz="2800" dirty="0" smtClean="0">
                <a:cs typeface="B Titr" pitchFamily="2" charset="-78"/>
              </a:rPr>
              <a:t>جز </a:t>
            </a:r>
            <a:r>
              <a:rPr lang="fa-IR" sz="2800" dirty="0">
                <a:cs typeface="B Titr" pitchFamily="2" charset="-78"/>
              </a:rPr>
              <a:t>چند </a:t>
            </a:r>
            <a:r>
              <a:rPr lang="fa-IR" sz="2800" dirty="0" smtClean="0">
                <a:cs typeface="B Titr" pitchFamily="2" charset="-78"/>
              </a:rPr>
              <a:t>استان، </a:t>
            </a:r>
            <a:r>
              <a:rPr lang="fa-IR" sz="2800" dirty="0">
                <a:cs typeface="B Titr" pitchFamily="2" charset="-78"/>
              </a:rPr>
              <a:t>به </a:t>
            </a:r>
            <a:r>
              <a:rPr lang="fa-IR" sz="2800" dirty="0" smtClean="0">
                <a:cs typeface="B Titr" pitchFamily="2" charset="-78"/>
              </a:rPr>
              <a:t>سطح بسیار </a:t>
            </a:r>
            <a:r>
              <a:rPr lang="fa-IR" sz="2800" dirty="0">
                <a:cs typeface="B Titr" pitchFamily="2" charset="-78"/>
              </a:rPr>
              <a:t>پایینی از باروری رسیده </a:t>
            </a:r>
            <a:r>
              <a:rPr lang="fa-IR" sz="2800" dirty="0" smtClean="0">
                <a:cs typeface="B Titr" pitchFamily="2" charset="-78"/>
              </a:rPr>
              <a:t>اند</a:t>
            </a:r>
          </a:p>
          <a:p>
            <a:r>
              <a:rPr lang="fa-IR" dirty="0" smtClean="0"/>
              <a:t>                         </a:t>
            </a:r>
            <a:r>
              <a:rPr lang="fa-IR" dirty="0" smtClean="0">
                <a:solidFill>
                  <a:srgbClr val="0033CC"/>
                </a:solidFill>
              </a:rPr>
              <a:t>(</a:t>
            </a:r>
            <a:r>
              <a:rPr lang="en-US" dirty="0" smtClean="0">
                <a:solidFill>
                  <a:srgbClr val="0033CC"/>
                </a:solidFill>
              </a:rPr>
              <a:t>Hosseini-Chavoshi,2007,2</a:t>
            </a:r>
            <a:r>
              <a:rPr lang="fa-IR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19200"/>
          </a:xfrm>
          <a:extLst/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fa-IR" sz="3600" dirty="0">
                <a:solidFill>
                  <a:schemeClr val="tx1"/>
                </a:solidFill>
                <a:cs typeface="B Titr" pitchFamily="2" charset="-78"/>
              </a:rPr>
              <a:t>تغییرات </a:t>
            </a:r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ساختار </a:t>
            </a:r>
            <a:r>
              <a:rPr lang="fa-IR" sz="3600" dirty="0">
                <a:solidFill>
                  <a:schemeClr val="tx1"/>
                </a:solidFill>
                <a:cs typeface="B Titr" pitchFamily="2" charset="-78"/>
              </a:rPr>
              <a:t>سنی </a:t>
            </a:r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جمعیت ایران </a:t>
            </a:r>
            <a:b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(بر اساس پیش بینی سازمان ملل)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a-IR" dirty="0"/>
              <a:t>50</a:t>
            </a:r>
            <a:endParaRPr lang="en-US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 l="1949" t="2238" r="49092" b="2493"/>
          <a:stretch>
            <a:fillRect/>
          </a:stretch>
        </p:blipFill>
        <p:spPr bwMode="auto">
          <a:xfrm>
            <a:off x="3995738" y="1295400"/>
            <a:ext cx="2592387" cy="542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981200" y="1905000"/>
            <a:ext cx="1394075" cy="9144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002060"/>
                </a:solidFill>
                <a:cs typeface="B Titr" pitchFamily="2" charset="-78"/>
              </a:rPr>
              <a:t>سال 1380</a:t>
            </a:r>
            <a:endParaRPr lang="en-US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57400" y="3733800"/>
            <a:ext cx="1394075" cy="8419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rgbClr val="C00000"/>
                </a:solidFill>
                <a:cs typeface="B Titr" pitchFamily="2" charset="-78"/>
              </a:rPr>
              <a:t>سال</a:t>
            </a:r>
            <a:r>
              <a:rPr lang="fa-IR" b="1" dirty="0">
                <a:solidFill>
                  <a:srgbClr val="C00000"/>
                </a:solidFill>
              </a:rPr>
              <a:t> </a:t>
            </a:r>
            <a:r>
              <a:rPr lang="fa-IR" b="1" dirty="0">
                <a:solidFill>
                  <a:srgbClr val="C00000"/>
                </a:solidFill>
                <a:cs typeface="B Titr" pitchFamily="2" charset="-78"/>
              </a:rPr>
              <a:t>1405</a:t>
            </a:r>
            <a:endParaRPr lang="en-US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979712" y="5395372"/>
            <a:ext cx="1394075" cy="8419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C00000"/>
                </a:solidFill>
                <a:cs typeface="B Titr" pitchFamily="2" charset="-78"/>
              </a:rPr>
              <a:t>سال 1430</a:t>
            </a:r>
            <a:endParaRPr lang="en-US" b="1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4" name="Picture 3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8" y="6508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3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cean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  <a:fontScheme name="Ocean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Custom 1">
    <a:majorFont>
      <a:latin typeface="Times New Roman"/>
      <a:ea typeface=""/>
      <a:cs typeface="B Nazanin"/>
    </a:majorFont>
    <a:minorFont>
      <a:latin typeface="Times New Roman"/>
      <a:ea typeface=""/>
      <a:cs typeface="B Nazanin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10500</TotalTime>
  <Words>3990</Words>
  <Application>Microsoft Office PowerPoint</Application>
  <PresentationFormat>On-screen Show (4:3)</PresentationFormat>
  <Paragraphs>1053</Paragraphs>
  <Slides>65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9" baseType="lpstr">
      <vt:lpstr>Arial</vt:lpstr>
      <vt:lpstr>IranNastaliq</vt:lpstr>
      <vt:lpstr>B Titr</vt:lpstr>
      <vt:lpstr>B Mitra</vt:lpstr>
      <vt:lpstr>Adobe Fan Heiti Std B</vt:lpstr>
      <vt:lpstr>Calibri</vt:lpstr>
      <vt:lpstr>Times New Roman</vt:lpstr>
      <vt:lpstr>Adobe Naskh Medium</vt:lpstr>
      <vt:lpstr>Zr</vt:lpstr>
      <vt:lpstr>B Jadid</vt:lpstr>
      <vt:lpstr>B Lotus</vt:lpstr>
      <vt:lpstr>Arial Black</vt:lpstr>
      <vt:lpstr>Adobe Caslon Pro</vt:lpstr>
      <vt:lpstr>Adobe Gothic Std B</vt:lpstr>
      <vt:lpstr>Bmitra</vt:lpstr>
      <vt:lpstr>Nazanin</vt:lpstr>
      <vt:lpstr>B Nazanin</vt:lpstr>
      <vt:lpstr>Adobe Devanagari</vt:lpstr>
      <vt:lpstr>Arial Narrow</vt:lpstr>
      <vt:lpstr>Berlin Sans FB</vt:lpstr>
      <vt:lpstr>.VnArialH</vt:lpstr>
      <vt:lpstr>IPT Nasim</vt:lpstr>
      <vt:lpstr>Tahoma</vt:lpstr>
      <vt:lpstr>Office Theme</vt:lpstr>
      <vt:lpstr>PowerPoint Presentation</vt:lpstr>
      <vt:lpstr>PowerPoint Presentation</vt:lpstr>
      <vt:lpstr>PowerPoint Presentation</vt:lpstr>
      <vt:lpstr> تغییرات در ساختار خانواده  و کاهش باروری</vt:lpstr>
      <vt:lpstr>هشدار نسبت به پیر شدن و کاهش جمعیت</vt:lpstr>
      <vt:lpstr>پیر شدن و پیری جمعیت </vt:lpstr>
      <vt:lpstr>کشورهای جهان بر اساس سطوح باروری</vt:lpstr>
      <vt:lpstr>همگنی منطقه ای- جغرافیائی و جمعیتی   کاهش باروری در ایران ( شهر و روستا)</vt:lpstr>
      <vt:lpstr>تغییرات ساختار سنی جمعیت ایران   (بر اساس پیش بینی سازمان ملل)</vt:lpstr>
      <vt:lpstr>تله جمعیتی باروری پایین (Low Fertility Trap )</vt:lpstr>
      <vt:lpstr>مکانیسم و ریشه های تله جمعیتی باروری Lutz&amp; Skirbekk, 2005, 700-703;Lutz et al., 2006, 173-177; Lutz et al., 2007, 1-4  </vt:lpstr>
      <vt:lpstr>مؤلفه های مؤثر بر تغییرات جمعیتی (و کاهش باروری)</vt:lpstr>
      <vt:lpstr>مؤلفه های درونی مؤثر بر تغییرات باروری</vt:lpstr>
      <vt:lpstr>  مؤلفه های اقتدار و قدرت ملی در هر کشور  </vt:lpstr>
      <vt:lpstr>لازمه اقتدار ملی  ضرورت باز سازی نرخ موالید و فرزند آوری به سطح حداقل نرخ جانشینی  از طریق تحکیم بنیان خانواده </vt:lpstr>
      <vt:lpstr>PowerPoint Presentation</vt:lpstr>
      <vt:lpstr>شاخص ساخت سنی (جوانی یا پیری ) جمعیت  و نسبت هریک از گروه های سنی به کل جمعیت </vt:lpstr>
      <vt:lpstr> ساختار سنی جمعیت ایران 1430-1365</vt:lpstr>
      <vt:lpstr>روند کاهشی نرخ باروری در ایران (1390تا 1365)</vt:lpstr>
      <vt:lpstr>PowerPoint Presentation</vt:lpstr>
      <vt:lpstr>PowerPoint Presentation</vt:lpstr>
      <vt:lpstr> مقایسه نرخ باروری چند کشور دارای نرخ باروری پایین  با ایران</vt:lpstr>
      <vt:lpstr>نظریه‌های  گذار در  جمعيت‌شناختی</vt:lpstr>
      <vt:lpstr>مؤلفه های بیرونی مؤثر  بر تغییرات جمعیتی</vt:lpstr>
      <vt:lpstr>PowerPoint Presentation</vt:lpstr>
      <vt:lpstr> كميته ملي مركز عمليات نظامي و غيرنظامي آمریکا 2011 </vt:lpstr>
      <vt:lpstr>PowerPoint Presentation</vt:lpstr>
      <vt:lpstr>PowerPoint Presentation</vt:lpstr>
      <vt:lpstr>PowerPoint Presentation</vt:lpstr>
      <vt:lpstr>بانک جهانی بعنوان بازوی اجرائی کنترل جمعیت</vt:lpstr>
      <vt:lpstr>PowerPoint Presentation</vt:lpstr>
      <vt:lpstr> عدم تناسب نسبت جنسی در تحصیلات عالیه</vt:lpstr>
      <vt:lpstr>نسبت جنسی دانشجویان در دانشگاه های ایران</vt:lpstr>
      <vt:lpstr>  تعداد شرکت کنندگان در کنکور سراسری از سال 1377 تا 1396 و درصد قبولی پذیرفته شدکان(به تفکیک جنس)</vt:lpstr>
      <vt:lpstr>آمار داوطلبان کنکور سراسری و پذیرفته شدگان   در سالهای 90-1385</vt:lpstr>
      <vt:lpstr>PowerPoint Presentation</vt:lpstr>
      <vt:lpstr>رتبه نسبت جنسیتی دانشجویان در استانهای کشور سال تحصیلی 88 – 87 (دسترسی بیشتر به کلاس کنکور)</vt:lpstr>
      <vt:lpstr>جمعیت هرگز ازدواج نکرده در سن ازدواج برحسب تحصیلات</vt:lpstr>
      <vt:lpstr>رابطه میان سواد و تحصیلات زنان با تولد اولین فرزند آنها تا 3 سال بعد از ازدواج</vt:lpstr>
      <vt:lpstr>تحولات جمعيت و خانوار: 1395-1365</vt:lpstr>
      <vt:lpstr>درصد خانوارها براساس تعداد فرزند</vt:lpstr>
      <vt:lpstr>درصد خانوارها براساس تعداد فرزند  سال 1390</vt:lpstr>
      <vt:lpstr>PowerPoint Presentation</vt:lpstr>
      <vt:lpstr>نسبت ازدواج مردان در سنین بالای 35 سال</vt:lpstr>
      <vt:lpstr>نسبت ازدواج زنان  در سنین بالای 30 سال</vt:lpstr>
      <vt:lpstr>PowerPoint Presentation</vt:lpstr>
      <vt:lpstr>PowerPoint Presentation</vt:lpstr>
      <vt:lpstr>PowerPoint Presentation</vt:lpstr>
      <vt:lpstr>PowerPoint Presentation</vt:lpstr>
      <vt:lpstr>نسبت طلاق و ازدواج: ثبت سالانه یک طلاق در مقابل هر 4.2 ازدواج يا به عبارت دیگر حدود 24 طلاق در مقابل هر 100 ازدواج بیشترین استان ها: البرز، تهران و گيلان</vt:lpstr>
      <vt:lpstr>PowerPoint Presentation</vt:lpstr>
      <vt:lpstr>PowerPoint Presentation</vt:lpstr>
      <vt:lpstr>وضع محل سکونت جمعیت: 1395</vt:lpstr>
      <vt:lpstr>PowerPoint Presentation</vt:lpstr>
      <vt:lpstr>هنجاری شدن موالید کم و تک فرزندی</vt:lpstr>
      <vt:lpstr>درصد خانوارها براساس تعداد فرزند 1390  (نقاط شهری و روستایی)</vt:lpstr>
      <vt:lpstr>لازمه اقتدار ملی  ضرورت باز سازی نرخ موالید و فرزند آوری به سطح حداقل نرخ جانشینی  از طریق تحکیم بنیان خانواده </vt:lpstr>
      <vt:lpstr> بحران ساختاري خانواده (عوامل مؤثر بر کاهش موالید ) </vt:lpstr>
      <vt:lpstr>پيش‌بيني جمعيت کشور در سال 1430 در سه سناريوي محتمل</vt:lpstr>
      <vt:lpstr>فقدان سامانه نیاز سنجی در آموزش عالی و تأثیر آن بر موالید</vt:lpstr>
      <vt:lpstr>جمعیت 32 میلیونی</vt:lpstr>
      <vt:lpstr>PowerPoint Presentation</vt:lpstr>
      <vt:lpstr>میانگین سنی جمعیت  به تفکیک  محل  سکونت:  95 - 1385</vt:lpstr>
      <vt:lpstr>نقشه توزیع فضایی نرخ کلی باروری(شهری- روستایی) 1390       ترسیم: علیئی </vt:lpstr>
      <vt:lpstr>در خاتمه از بذل  توجه و حوصله و تحمل عزیزان سپاسگزارم  </vt:lpstr>
    </vt:vector>
  </TitlesOfParts>
  <Company>WWW.PARNIANPC.COM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moshfegh</dc:creator>
  <cp:lastModifiedBy>PC</cp:lastModifiedBy>
  <cp:revision>1085</cp:revision>
  <dcterms:created xsi:type="dcterms:W3CDTF">2010-04-26T10:50:44Z</dcterms:created>
  <dcterms:modified xsi:type="dcterms:W3CDTF">2017-12-29T20:22:31Z</dcterms:modified>
</cp:coreProperties>
</file>