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52"/>
  </p:notesMasterIdLst>
  <p:sldIdLst>
    <p:sldId id="272" r:id="rId2"/>
    <p:sldId id="476" r:id="rId3"/>
    <p:sldId id="601" r:id="rId4"/>
    <p:sldId id="602" r:id="rId5"/>
    <p:sldId id="599" r:id="rId6"/>
    <p:sldId id="594" r:id="rId7"/>
    <p:sldId id="586" r:id="rId8"/>
    <p:sldId id="591" r:id="rId9"/>
    <p:sldId id="600" r:id="rId10"/>
    <p:sldId id="592" r:id="rId11"/>
    <p:sldId id="596" r:id="rId12"/>
    <p:sldId id="590" r:id="rId13"/>
    <p:sldId id="593" r:id="rId14"/>
    <p:sldId id="543" r:id="rId15"/>
    <p:sldId id="511" r:id="rId16"/>
    <p:sldId id="547" r:id="rId17"/>
    <p:sldId id="580" r:id="rId18"/>
    <p:sldId id="546" r:id="rId19"/>
    <p:sldId id="548" r:id="rId20"/>
    <p:sldId id="549" r:id="rId21"/>
    <p:sldId id="551" r:id="rId22"/>
    <p:sldId id="553" r:id="rId23"/>
    <p:sldId id="550" r:id="rId24"/>
    <p:sldId id="579" r:id="rId25"/>
    <p:sldId id="554" r:id="rId26"/>
    <p:sldId id="556" r:id="rId27"/>
    <p:sldId id="557" r:id="rId28"/>
    <p:sldId id="571" r:id="rId29"/>
    <p:sldId id="558" r:id="rId30"/>
    <p:sldId id="559" r:id="rId31"/>
    <p:sldId id="560" r:id="rId32"/>
    <p:sldId id="561" r:id="rId33"/>
    <p:sldId id="562" r:id="rId34"/>
    <p:sldId id="565" r:id="rId35"/>
    <p:sldId id="566" r:id="rId36"/>
    <p:sldId id="567" r:id="rId37"/>
    <p:sldId id="568" r:id="rId38"/>
    <p:sldId id="569" r:id="rId39"/>
    <p:sldId id="570" r:id="rId40"/>
    <p:sldId id="581" r:id="rId41"/>
    <p:sldId id="572" r:id="rId42"/>
    <p:sldId id="574" r:id="rId43"/>
    <p:sldId id="578" r:id="rId44"/>
    <p:sldId id="583" r:id="rId45"/>
    <p:sldId id="584" r:id="rId46"/>
    <p:sldId id="573" r:id="rId47"/>
    <p:sldId id="582" r:id="rId48"/>
    <p:sldId id="482" r:id="rId49"/>
    <p:sldId id="603" r:id="rId50"/>
    <p:sldId id="5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3259FC-D70A-49FB-B07C-F3FD70ED1970}">
          <p14:sldIdLst>
            <p14:sldId id="272"/>
            <p14:sldId id="476"/>
            <p14:sldId id="601"/>
            <p14:sldId id="602"/>
            <p14:sldId id="599"/>
            <p14:sldId id="594"/>
            <p14:sldId id="586"/>
            <p14:sldId id="591"/>
            <p14:sldId id="600"/>
            <p14:sldId id="592"/>
            <p14:sldId id="596"/>
            <p14:sldId id="590"/>
            <p14:sldId id="593"/>
            <p14:sldId id="543"/>
            <p14:sldId id="511"/>
            <p14:sldId id="547"/>
            <p14:sldId id="580"/>
            <p14:sldId id="546"/>
            <p14:sldId id="548"/>
            <p14:sldId id="549"/>
            <p14:sldId id="551"/>
            <p14:sldId id="553"/>
            <p14:sldId id="550"/>
            <p14:sldId id="579"/>
            <p14:sldId id="554"/>
            <p14:sldId id="556"/>
            <p14:sldId id="557"/>
            <p14:sldId id="571"/>
            <p14:sldId id="558"/>
            <p14:sldId id="559"/>
            <p14:sldId id="560"/>
            <p14:sldId id="561"/>
            <p14:sldId id="562"/>
            <p14:sldId id="565"/>
            <p14:sldId id="566"/>
            <p14:sldId id="567"/>
            <p14:sldId id="568"/>
            <p14:sldId id="569"/>
            <p14:sldId id="570"/>
            <p14:sldId id="581"/>
            <p14:sldId id="572"/>
            <p14:sldId id="574"/>
            <p14:sldId id="578"/>
            <p14:sldId id="583"/>
            <p14:sldId id="584"/>
            <p14:sldId id="573"/>
            <p14:sldId id="582"/>
            <p14:sldId id="482"/>
            <p14:sldId id="603"/>
            <p14:sldId id="5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C0200"/>
    <a:srgbClr val="1E0100"/>
    <a:srgbClr val="C10300"/>
    <a:srgbClr val="FF2F2F"/>
    <a:srgbClr val="FFC000"/>
    <a:srgbClr val="005000"/>
    <a:srgbClr val="002E00"/>
    <a:srgbClr val="E2AC0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70" autoAdjust="0"/>
    <p:restoredTop sz="82593" autoAdjust="0"/>
  </p:normalViewPr>
  <p:slideViewPr>
    <p:cSldViewPr snapToGrid="0">
      <p:cViewPr varScale="1">
        <p:scale>
          <a:sx n="63" d="100"/>
          <a:sy n="63" d="100"/>
        </p:scale>
        <p:origin x="60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AC0FE-46D3-416C-AE90-33D15EB37DB5}" type="doc">
      <dgm:prSet loTypeId="urn:microsoft.com/office/officeart/2005/8/layout/chevron1" loCatId="process" qsTypeId="urn:microsoft.com/office/officeart/2005/8/quickstyle/simple1" qsCatId="simple" csTypeId="urn:microsoft.com/office/officeart/2005/8/colors/accent1_2" csCatId="accent1" phldr="1"/>
      <dgm:spPr/>
    </dgm:pt>
    <dgm:pt modelId="{239684CD-61B7-4B45-BE90-D6349EA5F785}">
      <dgm:prSet phldrT="[Text]"/>
      <dgm:spPr/>
      <dgm:t>
        <a:bodyPr/>
        <a:lstStyle/>
        <a:p>
          <a:r>
            <a:rPr lang="fa-IR" b="1" dirty="0">
              <a:cs typeface="B Yagut" panose="00000400000000000000" pitchFamily="2" charset="-78"/>
            </a:rPr>
            <a:t>فاجعه جهانی </a:t>
          </a:r>
          <a:endParaRPr lang="en-US" b="1" dirty="0">
            <a:cs typeface="B Yagut" panose="00000400000000000000" pitchFamily="2" charset="-78"/>
          </a:endParaRPr>
        </a:p>
      </dgm:t>
    </dgm:pt>
    <dgm:pt modelId="{1E1F4CF2-6DF5-4FFC-B91D-81102F0ADB21}" type="parTrans" cxnId="{1473B906-F615-4B68-BC1E-020CE11BD35F}">
      <dgm:prSet/>
      <dgm:spPr/>
      <dgm:t>
        <a:bodyPr/>
        <a:lstStyle/>
        <a:p>
          <a:endParaRPr lang="en-US" b="1">
            <a:cs typeface="B Yagut" panose="00000400000000000000" pitchFamily="2" charset="-78"/>
          </a:endParaRPr>
        </a:p>
      </dgm:t>
    </dgm:pt>
    <dgm:pt modelId="{9EF4D86D-DA7D-4149-B230-FAA5C1A1B4CE}" type="sibTrans" cxnId="{1473B906-F615-4B68-BC1E-020CE11BD35F}">
      <dgm:prSet/>
      <dgm:spPr/>
      <dgm:t>
        <a:bodyPr/>
        <a:lstStyle/>
        <a:p>
          <a:endParaRPr lang="en-US" b="1">
            <a:cs typeface="B Yagut" panose="00000400000000000000" pitchFamily="2" charset="-78"/>
          </a:endParaRPr>
        </a:p>
      </dgm:t>
    </dgm:pt>
    <dgm:pt modelId="{8B240F6B-081B-40CA-8F73-90E048BE3476}">
      <dgm:prSet phldrT="[Text]"/>
      <dgm:spPr/>
      <dgm:t>
        <a:bodyPr/>
        <a:lstStyle/>
        <a:p>
          <a:r>
            <a:rPr lang="fa-IR" b="1" dirty="0">
              <a:cs typeface="B Yagut" panose="00000400000000000000" pitchFamily="2" charset="-78"/>
            </a:rPr>
            <a:t>اسیب روانی دارد</a:t>
          </a:r>
          <a:endParaRPr lang="en-US" b="1" dirty="0">
            <a:cs typeface="B Yagut" panose="00000400000000000000" pitchFamily="2" charset="-78"/>
          </a:endParaRPr>
        </a:p>
      </dgm:t>
    </dgm:pt>
    <dgm:pt modelId="{C898261A-CE52-47F1-B201-A61A5A6E24EB}" type="parTrans" cxnId="{BA7602AD-61D1-4FC3-AC09-5DB9B8D02842}">
      <dgm:prSet/>
      <dgm:spPr/>
      <dgm:t>
        <a:bodyPr/>
        <a:lstStyle/>
        <a:p>
          <a:endParaRPr lang="en-US" b="1">
            <a:cs typeface="B Yagut" panose="00000400000000000000" pitchFamily="2" charset="-78"/>
          </a:endParaRPr>
        </a:p>
      </dgm:t>
    </dgm:pt>
    <dgm:pt modelId="{93210762-B98E-49EE-8265-1ED2A987E955}" type="sibTrans" cxnId="{BA7602AD-61D1-4FC3-AC09-5DB9B8D02842}">
      <dgm:prSet/>
      <dgm:spPr/>
      <dgm:t>
        <a:bodyPr/>
        <a:lstStyle/>
        <a:p>
          <a:endParaRPr lang="en-US" b="1">
            <a:cs typeface="B Yagut" panose="00000400000000000000" pitchFamily="2" charset="-78"/>
          </a:endParaRPr>
        </a:p>
      </dgm:t>
    </dgm:pt>
    <dgm:pt modelId="{EC903D6B-5BF4-4DED-8BF3-05256FD6ABE1}">
      <dgm:prSet phldrT="[Text]"/>
      <dgm:spPr/>
      <dgm:t>
        <a:bodyPr/>
        <a:lstStyle/>
        <a:p>
          <a:r>
            <a:rPr lang="fa-IR" b="1" dirty="0">
              <a:cs typeface="B Yagut" panose="00000400000000000000" pitchFamily="2" charset="-78"/>
            </a:rPr>
            <a:t>اخلاقی نیست</a:t>
          </a:r>
          <a:endParaRPr lang="en-US" b="1" dirty="0">
            <a:cs typeface="B Yagut" panose="00000400000000000000" pitchFamily="2" charset="-78"/>
          </a:endParaRPr>
        </a:p>
      </dgm:t>
    </dgm:pt>
    <dgm:pt modelId="{8B62038B-AAB2-416E-9ED0-1C1F2C20EF44}" type="parTrans" cxnId="{D06729B0-A37E-43FB-879C-A27904B25783}">
      <dgm:prSet/>
      <dgm:spPr/>
      <dgm:t>
        <a:bodyPr/>
        <a:lstStyle/>
        <a:p>
          <a:endParaRPr lang="en-US" b="1">
            <a:cs typeface="B Yagut" panose="00000400000000000000" pitchFamily="2" charset="-78"/>
          </a:endParaRPr>
        </a:p>
      </dgm:t>
    </dgm:pt>
    <dgm:pt modelId="{4CA7EF3D-E92C-471E-A174-7A6B964D5751}" type="sibTrans" cxnId="{D06729B0-A37E-43FB-879C-A27904B25783}">
      <dgm:prSet/>
      <dgm:spPr/>
      <dgm:t>
        <a:bodyPr/>
        <a:lstStyle/>
        <a:p>
          <a:endParaRPr lang="en-US" b="1">
            <a:cs typeface="B Yagut" panose="00000400000000000000" pitchFamily="2" charset="-78"/>
          </a:endParaRPr>
        </a:p>
      </dgm:t>
    </dgm:pt>
    <dgm:pt modelId="{63D16BEB-8332-47DB-90C3-F5F993DAF945}">
      <dgm:prSet phldrT="[Text]"/>
      <dgm:spPr/>
      <dgm:t>
        <a:bodyPr/>
        <a:lstStyle/>
        <a:p>
          <a:r>
            <a:rPr lang="fa-IR" b="1" dirty="0">
              <a:cs typeface="B Yagut" panose="00000400000000000000" pitchFamily="2" charset="-78"/>
            </a:rPr>
            <a:t>بهانه ها و راهکار رهایی</a:t>
          </a:r>
          <a:endParaRPr lang="en-US" b="1" dirty="0">
            <a:cs typeface="B Yagut" panose="00000400000000000000" pitchFamily="2" charset="-78"/>
          </a:endParaRPr>
        </a:p>
      </dgm:t>
    </dgm:pt>
    <dgm:pt modelId="{E1277D1D-F06E-4EDC-BA4C-06FB707A061A}" type="sibTrans" cxnId="{FB8B809C-897C-475A-9A71-F9CD8D9427A6}">
      <dgm:prSet/>
      <dgm:spPr/>
      <dgm:t>
        <a:bodyPr/>
        <a:lstStyle/>
        <a:p>
          <a:endParaRPr lang="en-US" b="1">
            <a:cs typeface="B Yagut" panose="00000400000000000000" pitchFamily="2" charset="-78"/>
          </a:endParaRPr>
        </a:p>
      </dgm:t>
    </dgm:pt>
    <dgm:pt modelId="{A47AFBF9-5894-4211-B3D0-17A7B2C9E23B}" type="parTrans" cxnId="{FB8B809C-897C-475A-9A71-F9CD8D9427A6}">
      <dgm:prSet/>
      <dgm:spPr/>
      <dgm:t>
        <a:bodyPr/>
        <a:lstStyle/>
        <a:p>
          <a:endParaRPr lang="en-US" b="1">
            <a:cs typeface="B Yagut" panose="00000400000000000000" pitchFamily="2" charset="-78"/>
          </a:endParaRPr>
        </a:p>
      </dgm:t>
    </dgm:pt>
    <dgm:pt modelId="{00324799-F6AF-4A8C-8A62-94893B6940CC}" type="pres">
      <dgm:prSet presAssocID="{C20AC0FE-46D3-416C-AE90-33D15EB37DB5}" presName="Name0" presStyleCnt="0">
        <dgm:presLayoutVars>
          <dgm:dir val="rev"/>
          <dgm:animLvl val="lvl"/>
          <dgm:resizeHandles val="exact"/>
        </dgm:presLayoutVars>
      </dgm:prSet>
      <dgm:spPr/>
    </dgm:pt>
    <dgm:pt modelId="{FEF1528E-0A31-4CC5-9F3B-CD0CD5B8FD39}" type="pres">
      <dgm:prSet presAssocID="{239684CD-61B7-4B45-BE90-D6349EA5F785}" presName="parTxOnly" presStyleLbl="node1" presStyleIdx="0" presStyleCnt="4">
        <dgm:presLayoutVars>
          <dgm:chMax val="0"/>
          <dgm:chPref val="0"/>
          <dgm:bulletEnabled val="1"/>
        </dgm:presLayoutVars>
      </dgm:prSet>
      <dgm:spPr/>
    </dgm:pt>
    <dgm:pt modelId="{05BDCD9A-28F7-42CC-8135-91063349FA40}" type="pres">
      <dgm:prSet presAssocID="{9EF4D86D-DA7D-4149-B230-FAA5C1A1B4CE}" presName="parTxOnlySpace" presStyleCnt="0"/>
      <dgm:spPr/>
    </dgm:pt>
    <dgm:pt modelId="{18D37932-A1E2-4242-9F7F-2CB3EFA30DA2}" type="pres">
      <dgm:prSet presAssocID="{EC903D6B-5BF4-4DED-8BF3-05256FD6ABE1}" presName="parTxOnly" presStyleLbl="node1" presStyleIdx="1" presStyleCnt="4">
        <dgm:presLayoutVars>
          <dgm:chMax val="0"/>
          <dgm:chPref val="0"/>
          <dgm:bulletEnabled val="1"/>
        </dgm:presLayoutVars>
      </dgm:prSet>
      <dgm:spPr/>
    </dgm:pt>
    <dgm:pt modelId="{9D898CCB-ED44-4E65-9ED7-73D445682445}" type="pres">
      <dgm:prSet presAssocID="{4CA7EF3D-E92C-471E-A174-7A6B964D5751}" presName="parTxOnlySpace" presStyleCnt="0"/>
      <dgm:spPr/>
    </dgm:pt>
    <dgm:pt modelId="{D3D66226-4820-461F-912D-13DBC85265FE}" type="pres">
      <dgm:prSet presAssocID="{8B240F6B-081B-40CA-8F73-90E048BE3476}" presName="parTxOnly" presStyleLbl="node1" presStyleIdx="2" presStyleCnt="4">
        <dgm:presLayoutVars>
          <dgm:chMax val="0"/>
          <dgm:chPref val="0"/>
          <dgm:bulletEnabled val="1"/>
        </dgm:presLayoutVars>
      </dgm:prSet>
      <dgm:spPr/>
    </dgm:pt>
    <dgm:pt modelId="{00B6CBF5-3014-4E53-AE9F-931F4DF6325E}" type="pres">
      <dgm:prSet presAssocID="{93210762-B98E-49EE-8265-1ED2A987E955}" presName="parTxOnlySpace" presStyleCnt="0"/>
      <dgm:spPr/>
    </dgm:pt>
    <dgm:pt modelId="{3A3643DF-0B26-48C4-BA5B-58944A856DC1}" type="pres">
      <dgm:prSet presAssocID="{63D16BEB-8332-47DB-90C3-F5F993DAF945}" presName="parTxOnly" presStyleLbl="node1" presStyleIdx="3" presStyleCnt="4">
        <dgm:presLayoutVars>
          <dgm:chMax val="0"/>
          <dgm:chPref val="0"/>
          <dgm:bulletEnabled val="1"/>
        </dgm:presLayoutVars>
      </dgm:prSet>
      <dgm:spPr/>
    </dgm:pt>
  </dgm:ptLst>
  <dgm:cxnLst>
    <dgm:cxn modelId="{1473B906-F615-4B68-BC1E-020CE11BD35F}" srcId="{C20AC0FE-46D3-416C-AE90-33D15EB37DB5}" destId="{239684CD-61B7-4B45-BE90-D6349EA5F785}" srcOrd="0" destOrd="0" parTransId="{1E1F4CF2-6DF5-4FFC-B91D-81102F0ADB21}" sibTransId="{9EF4D86D-DA7D-4149-B230-FAA5C1A1B4CE}"/>
    <dgm:cxn modelId="{7220AE19-4C9B-4C77-8C0F-D585C9845ECF}" type="presOf" srcId="{239684CD-61B7-4B45-BE90-D6349EA5F785}" destId="{FEF1528E-0A31-4CC5-9F3B-CD0CD5B8FD39}" srcOrd="0" destOrd="0" presId="urn:microsoft.com/office/officeart/2005/8/layout/chevron1"/>
    <dgm:cxn modelId="{A5CD4962-B344-4D6E-929E-F0FEDCD0CFF8}" type="presOf" srcId="{C20AC0FE-46D3-416C-AE90-33D15EB37DB5}" destId="{00324799-F6AF-4A8C-8A62-94893B6940CC}" srcOrd="0" destOrd="0" presId="urn:microsoft.com/office/officeart/2005/8/layout/chevron1"/>
    <dgm:cxn modelId="{D995C745-1D94-4D81-8EF5-EE9AA50A2FDB}" type="presOf" srcId="{8B240F6B-081B-40CA-8F73-90E048BE3476}" destId="{D3D66226-4820-461F-912D-13DBC85265FE}" srcOrd="0" destOrd="0" presId="urn:microsoft.com/office/officeart/2005/8/layout/chevron1"/>
    <dgm:cxn modelId="{FB8B809C-897C-475A-9A71-F9CD8D9427A6}" srcId="{C20AC0FE-46D3-416C-AE90-33D15EB37DB5}" destId="{63D16BEB-8332-47DB-90C3-F5F993DAF945}" srcOrd="3" destOrd="0" parTransId="{A47AFBF9-5894-4211-B3D0-17A7B2C9E23B}" sibTransId="{E1277D1D-F06E-4EDC-BA4C-06FB707A061A}"/>
    <dgm:cxn modelId="{BA7602AD-61D1-4FC3-AC09-5DB9B8D02842}" srcId="{C20AC0FE-46D3-416C-AE90-33D15EB37DB5}" destId="{8B240F6B-081B-40CA-8F73-90E048BE3476}" srcOrd="2" destOrd="0" parTransId="{C898261A-CE52-47F1-B201-A61A5A6E24EB}" sibTransId="{93210762-B98E-49EE-8265-1ED2A987E955}"/>
    <dgm:cxn modelId="{D06729B0-A37E-43FB-879C-A27904B25783}" srcId="{C20AC0FE-46D3-416C-AE90-33D15EB37DB5}" destId="{EC903D6B-5BF4-4DED-8BF3-05256FD6ABE1}" srcOrd="1" destOrd="0" parTransId="{8B62038B-AAB2-416E-9ED0-1C1F2C20EF44}" sibTransId="{4CA7EF3D-E92C-471E-A174-7A6B964D5751}"/>
    <dgm:cxn modelId="{DE930CC3-C068-404B-B094-83EF10BB4EFC}" type="presOf" srcId="{63D16BEB-8332-47DB-90C3-F5F993DAF945}" destId="{3A3643DF-0B26-48C4-BA5B-58944A856DC1}" srcOrd="0" destOrd="0" presId="urn:microsoft.com/office/officeart/2005/8/layout/chevron1"/>
    <dgm:cxn modelId="{EB489ECC-3B55-4993-90B8-B82795E9EC1E}" type="presOf" srcId="{EC903D6B-5BF4-4DED-8BF3-05256FD6ABE1}" destId="{18D37932-A1E2-4242-9F7F-2CB3EFA30DA2}" srcOrd="0" destOrd="0" presId="urn:microsoft.com/office/officeart/2005/8/layout/chevron1"/>
    <dgm:cxn modelId="{501C7754-213F-4BB4-8F6F-414426ABBC4B}" type="presParOf" srcId="{00324799-F6AF-4A8C-8A62-94893B6940CC}" destId="{FEF1528E-0A31-4CC5-9F3B-CD0CD5B8FD39}" srcOrd="0" destOrd="0" presId="urn:microsoft.com/office/officeart/2005/8/layout/chevron1"/>
    <dgm:cxn modelId="{13C571EF-4F7A-4471-A1A8-96C3F40FA032}" type="presParOf" srcId="{00324799-F6AF-4A8C-8A62-94893B6940CC}" destId="{05BDCD9A-28F7-42CC-8135-91063349FA40}" srcOrd="1" destOrd="0" presId="urn:microsoft.com/office/officeart/2005/8/layout/chevron1"/>
    <dgm:cxn modelId="{E58C62E6-2F33-4586-9FAB-6554E8932971}" type="presParOf" srcId="{00324799-F6AF-4A8C-8A62-94893B6940CC}" destId="{18D37932-A1E2-4242-9F7F-2CB3EFA30DA2}" srcOrd="2" destOrd="0" presId="urn:microsoft.com/office/officeart/2005/8/layout/chevron1"/>
    <dgm:cxn modelId="{23C234E7-FDBA-4EDC-8267-74613B619F09}" type="presParOf" srcId="{00324799-F6AF-4A8C-8A62-94893B6940CC}" destId="{9D898CCB-ED44-4E65-9ED7-73D445682445}" srcOrd="3" destOrd="0" presId="urn:microsoft.com/office/officeart/2005/8/layout/chevron1"/>
    <dgm:cxn modelId="{07B6ECBF-A462-4908-8B11-3F31B2D16BEE}" type="presParOf" srcId="{00324799-F6AF-4A8C-8A62-94893B6940CC}" destId="{D3D66226-4820-461F-912D-13DBC85265FE}" srcOrd="4" destOrd="0" presId="urn:microsoft.com/office/officeart/2005/8/layout/chevron1"/>
    <dgm:cxn modelId="{BBEBD4CD-94B4-4965-A775-6BE2E7E3D155}" type="presParOf" srcId="{00324799-F6AF-4A8C-8A62-94893B6940CC}" destId="{00B6CBF5-3014-4E53-AE9F-931F4DF6325E}" srcOrd="5" destOrd="0" presId="urn:microsoft.com/office/officeart/2005/8/layout/chevron1"/>
    <dgm:cxn modelId="{38B9023B-88F6-486D-9668-1576D4D19001}" type="presParOf" srcId="{00324799-F6AF-4A8C-8A62-94893B6940CC}" destId="{3A3643DF-0B26-48C4-BA5B-58944A856DC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1528E-0A31-4CC5-9F3B-CD0CD5B8FD39}">
      <dsp:nvSpPr>
        <dsp:cNvPr id="0" name=""/>
        <dsp:cNvSpPr/>
      </dsp:nvSpPr>
      <dsp:spPr>
        <a:xfrm rot="10800000">
          <a:off x="5169079" y="0"/>
          <a:ext cx="1913256" cy="7574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a:lnSpc>
              <a:spcPct val="90000"/>
            </a:lnSpc>
            <a:spcBef>
              <a:spcPct val="0"/>
            </a:spcBef>
            <a:spcAft>
              <a:spcPct val="35000"/>
            </a:spcAft>
            <a:buNone/>
          </a:pPr>
          <a:r>
            <a:rPr lang="fa-IR" sz="1700" b="1" kern="1200" dirty="0">
              <a:cs typeface="B Yagut" panose="00000400000000000000" pitchFamily="2" charset="-78"/>
            </a:rPr>
            <a:t>فاجعه جهانی </a:t>
          </a:r>
          <a:endParaRPr lang="en-US" sz="1700" b="1" kern="1200" dirty="0">
            <a:cs typeface="B Yagut" panose="00000400000000000000" pitchFamily="2" charset="-78"/>
          </a:endParaRPr>
        </a:p>
      </dsp:txBody>
      <dsp:txXfrm rot="10800000">
        <a:off x="5547798" y="0"/>
        <a:ext cx="1155817" cy="757439"/>
      </dsp:txXfrm>
    </dsp:sp>
    <dsp:sp modelId="{18D37932-A1E2-4242-9F7F-2CB3EFA30DA2}">
      <dsp:nvSpPr>
        <dsp:cNvPr id="0" name=""/>
        <dsp:cNvSpPr/>
      </dsp:nvSpPr>
      <dsp:spPr>
        <a:xfrm rot="10800000">
          <a:off x="3447148" y="0"/>
          <a:ext cx="1913256" cy="7574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a:lnSpc>
              <a:spcPct val="90000"/>
            </a:lnSpc>
            <a:spcBef>
              <a:spcPct val="0"/>
            </a:spcBef>
            <a:spcAft>
              <a:spcPct val="35000"/>
            </a:spcAft>
            <a:buNone/>
          </a:pPr>
          <a:r>
            <a:rPr lang="fa-IR" sz="1700" b="1" kern="1200" dirty="0">
              <a:cs typeface="B Yagut" panose="00000400000000000000" pitchFamily="2" charset="-78"/>
            </a:rPr>
            <a:t>اخلاقی نیست</a:t>
          </a:r>
          <a:endParaRPr lang="en-US" sz="1700" b="1" kern="1200" dirty="0">
            <a:cs typeface="B Yagut" panose="00000400000000000000" pitchFamily="2" charset="-78"/>
          </a:endParaRPr>
        </a:p>
      </dsp:txBody>
      <dsp:txXfrm rot="10800000">
        <a:off x="3825867" y="0"/>
        <a:ext cx="1155817" cy="757439"/>
      </dsp:txXfrm>
    </dsp:sp>
    <dsp:sp modelId="{D3D66226-4820-461F-912D-13DBC85265FE}">
      <dsp:nvSpPr>
        <dsp:cNvPr id="0" name=""/>
        <dsp:cNvSpPr/>
      </dsp:nvSpPr>
      <dsp:spPr>
        <a:xfrm rot="10800000">
          <a:off x="1725217" y="0"/>
          <a:ext cx="1913256" cy="7574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a:lnSpc>
              <a:spcPct val="90000"/>
            </a:lnSpc>
            <a:spcBef>
              <a:spcPct val="0"/>
            </a:spcBef>
            <a:spcAft>
              <a:spcPct val="35000"/>
            </a:spcAft>
            <a:buNone/>
          </a:pPr>
          <a:r>
            <a:rPr lang="fa-IR" sz="1700" b="1" kern="1200" dirty="0">
              <a:cs typeface="B Yagut" panose="00000400000000000000" pitchFamily="2" charset="-78"/>
            </a:rPr>
            <a:t>اسیب روانی دارد</a:t>
          </a:r>
          <a:endParaRPr lang="en-US" sz="1700" b="1" kern="1200" dirty="0">
            <a:cs typeface="B Yagut" panose="00000400000000000000" pitchFamily="2" charset="-78"/>
          </a:endParaRPr>
        </a:p>
      </dsp:txBody>
      <dsp:txXfrm rot="10800000">
        <a:off x="2103936" y="0"/>
        <a:ext cx="1155817" cy="757439"/>
      </dsp:txXfrm>
    </dsp:sp>
    <dsp:sp modelId="{3A3643DF-0B26-48C4-BA5B-58944A856DC1}">
      <dsp:nvSpPr>
        <dsp:cNvPr id="0" name=""/>
        <dsp:cNvSpPr/>
      </dsp:nvSpPr>
      <dsp:spPr>
        <a:xfrm rot="10800000">
          <a:off x="3286" y="0"/>
          <a:ext cx="1913256" cy="7574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a:lnSpc>
              <a:spcPct val="90000"/>
            </a:lnSpc>
            <a:spcBef>
              <a:spcPct val="0"/>
            </a:spcBef>
            <a:spcAft>
              <a:spcPct val="35000"/>
            </a:spcAft>
            <a:buNone/>
          </a:pPr>
          <a:r>
            <a:rPr lang="fa-IR" sz="1700" b="1" kern="1200" dirty="0">
              <a:cs typeface="B Yagut" panose="00000400000000000000" pitchFamily="2" charset="-78"/>
            </a:rPr>
            <a:t>بهانه ها و راهکار رهایی</a:t>
          </a:r>
          <a:endParaRPr lang="en-US" sz="1700" b="1" kern="1200" dirty="0">
            <a:cs typeface="B Yagut" panose="00000400000000000000" pitchFamily="2" charset="-78"/>
          </a:endParaRPr>
        </a:p>
      </dsp:txBody>
      <dsp:txXfrm rot="10800000">
        <a:off x="382005" y="0"/>
        <a:ext cx="1155817" cy="7574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576AD-AD47-4229-9821-D4128A42C5CF}"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CC797-CA95-494F-9F62-95B90E499D9C}" type="slidenum">
              <a:rPr lang="en-US" smtClean="0"/>
              <a:t>‹#›</a:t>
            </a:fld>
            <a:endParaRPr lang="en-US"/>
          </a:p>
        </p:txBody>
      </p:sp>
    </p:spTree>
    <p:extLst>
      <p:ext uri="{BB962C8B-B14F-4D97-AF65-F5344CB8AC3E}">
        <p14:creationId xmlns:p14="http://schemas.microsoft.com/office/powerpoint/2010/main" val="4230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بسم الله و پای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CCB3AD4-59F6-4B21-A3CB-1A009CC04FC8}" type="datetimeFigureOut">
              <a:rPr lang="en-US" smtClean="0"/>
              <a:t>1/3/2022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50DE8EA-168D-4A56-8663-180A2332533E}" type="slidenum">
              <a:rPr lang="en-US" smtClean="0"/>
              <a:t>‹#›</a:t>
            </a:fld>
            <a:endParaRPr lang="en-US"/>
          </a:p>
        </p:txBody>
      </p:sp>
    </p:spTree>
    <p:extLst>
      <p:ext uri="{BB962C8B-B14F-4D97-AF65-F5344CB8AC3E}">
        <p14:creationId xmlns:p14="http://schemas.microsoft.com/office/powerpoint/2010/main" val="30136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اصلی ارائ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27100" y="639762"/>
            <a:ext cx="10515600" cy="1325563"/>
          </a:xfrm>
        </p:spPr>
        <p:txBody>
          <a:bodyPr>
            <a:normAutofit/>
          </a:bodyPr>
          <a:lstStyle>
            <a:lvl1pPr>
              <a:defRPr sz="4300">
                <a:cs typeface="B Jadid" panose="00000700000000000000" pitchFamily="2" charset="-78"/>
              </a:defRPr>
            </a:lvl1pPr>
          </a:lstStyle>
          <a:p>
            <a:r>
              <a:rPr lang="fa-IR" dirty="0"/>
              <a:t>عنوان اصلی</a:t>
            </a:r>
            <a:endParaRPr lang="en-US" dirty="0"/>
          </a:p>
        </p:txBody>
      </p:sp>
      <p:sp>
        <p:nvSpPr>
          <p:cNvPr id="7" name="Text Placeholder 6"/>
          <p:cNvSpPr>
            <a:spLocks noGrp="1"/>
          </p:cNvSpPr>
          <p:nvPr>
            <p:ph type="body" sz="quarter" idx="13" hasCustomPrompt="1"/>
          </p:nvPr>
        </p:nvSpPr>
        <p:spPr>
          <a:xfrm>
            <a:off x="927100" y="2108200"/>
            <a:ext cx="10515600" cy="838200"/>
          </a:xfrm>
        </p:spPr>
        <p:txBody>
          <a:bodyPr>
            <a:normAutofit/>
          </a:bodyPr>
          <a:lstStyle>
            <a:lvl1pPr marL="0" indent="0" algn="ctr">
              <a:buNone/>
              <a:defRPr sz="2800" b="1" baseline="0">
                <a:solidFill>
                  <a:schemeClr val="bg1">
                    <a:lumMod val="50000"/>
                  </a:schemeClr>
                </a:solidFill>
                <a:cs typeface="B Yagut" panose="00000400000000000000" pitchFamily="2" charset="-78"/>
              </a:defRPr>
            </a:lvl1pPr>
          </a:lstStyle>
          <a:p>
            <a:pPr lvl="0"/>
            <a:r>
              <a:rPr lang="fa-IR" dirty="0"/>
              <a:t>ارائه دهنده</a:t>
            </a:r>
            <a:endParaRPr lang="en-US" dirty="0"/>
          </a:p>
        </p:txBody>
      </p:sp>
    </p:spTree>
    <p:extLst>
      <p:ext uri="{BB962C8B-B14F-4D97-AF65-F5344CB8AC3E}">
        <p14:creationId xmlns:p14="http://schemas.microsoft.com/office/powerpoint/2010/main" val="133466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هر فص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hasCustomPrompt="1"/>
          </p:nvPr>
        </p:nvSpPr>
        <p:spPr>
          <a:xfrm>
            <a:off x="505689" y="2578100"/>
            <a:ext cx="9331037" cy="1144298"/>
          </a:xfrm>
        </p:spPr>
        <p:txBody>
          <a:bodyPr>
            <a:normAutofit/>
          </a:bodyPr>
          <a:lstStyle>
            <a:lvl1pPr algn="ctr">
              <a:defRPr baseline="0"/>
            </a:lvl1pPr>
          </a:lstStyle>
          <a:p>
            <a:r>
              <a:rPr lang="fa-IR" sz="5400" dirty="0">
                <a:cs typeface="B Titr" panose="00000700000000000000" pitchFamily="2" charset="-78"/>
              </a:rPr>
              <a:t>عنوان فصل</a:t>
            </a:r>
            <a:endParaRPr lang="en-US" sz="5400" dirty="0">
              <a:cs typeface="B Titr" panose="00000700000000000000" pitchFamily="2" charset="-78"/>
            </a:endParaRPr>
          </a:p>
        </p:txBody>
      </p:sp>
      <p:sp>
        <p:nvSpPr>
          <p:cNvPr id="8" name="Text Placeholder 5"/>
          <p:cNvSpPr>
            <a:spLocks noGrp="1"/>
          </p:cNvSpPr>
          <p:nvPr>
            <p:ph type="subTitle" idx="1" hasCustomPrompt="1"/>
          </p:nvPr>
        </p:nvSpPr>
        <p:spPr>
          <a:xfrm>
            <a:off x="318652" y="4157156"/>
            <a:ext cx="9892148" cy="882217"/>
          </a:xfrm>
        </p:spPr>
        <p:txBody>
          <a:bodyPr>
            <a:normAutofit/>
          </a:bodyPr>
          <a:lstStyle>
            <a:lvl1pPr marL="0" indent="0" algn="ctr">
              <a:buNone/>
              <a:defRPr sz="3600">
                <a:cs typeface="B Yekan" panose="00000400000000000000" pitchFamily="2" charset="-78"/>
              </a:defRPr>
            </a:lvl1pPr>
          </a:lstStyle>
          <a:p>
            <a:r>
              <a:rPr lang="fa-IR" sz="3600" b="0" dirty="0">
                <a:cs typeface="B Yekan" panose="00000400000000000000" pitchFamily="2" charset="-78"/>
              </a:rPr>
              <a:t>سوال کلیدی</a:t>
            </a:r>
            <a:endParaRPr lang="fa-IR" sz="3800" b="0" dirty="0">
              <a:cs typeface="B Yekan" panose="00000400000000000000" pitchFamily="2" charset="-78"/>
            </a:endParaRPr>
          </a:p>
        </p:txBody>
      </p:sp>
    </p:spTree>
    <p:extLst>
      <p:ext uri="{BB962C8B-B14F-4D97-AF65-F5344CB8AC3E}">
        <p14:creationId xmlns:p14="http://schemas.microsoft.com/office/powerpoint/2010/main" val="5833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صلی محتوای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19546" y="2046576"/>
            <a:ext cx="10037618" cy="4520478"/>
          </a:xfrm>
        </p:spPr>
        <p:txBody>
          <a:bodyPr/>
          <a:lstStyle>
            <a:lvl2pPr>
              <a:defRPr sz="2800"/>
            </a:lvl2pPr>
            <a:lvl3pPr>
              <a:defRPr sz="2400"/>
            </a:lvl3pPr>
            <a:lvl4pPr>
              <a:defRPr sz="2100"/>
            </a:lvl4pPr>
            <a:lvl5pPr>
              <a:defRPr sz="1900" baseline="0"/>
            </a:lvl5pPr>
          </a:lstStyle>
          <a:p>
            <a:pPr lvl="0"/>
            <a:r>
              <a:rPr lang="fa-IR" dirty="0"/>
              <a:t>سطح اول</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9" name="Title 8"/>
          <p:cNvSpPr>
            <a:spLocks noGrp="1"/>
          </p:cNvSpPr>
          <p:nvPr>
            <p:ph type="title" hasCustomPrompt="1"/>
          </p:nvPr>
        </p:nvSpPr>
        <p:spPr>
          <a:xfrm>
            <a:off x="245918" y="0"/>
            <a:ext cx="10515600" cy="1325563"/>
          </a:xfrm>
        </p:spPr>
        <p:txBody>
          <a:bodyPr>
            <a:normAutofit/>
          </a:bodyPr>
          <a:lstStyle>
            <a:lvl1pPr>
              <a:defRPr sz="4000" b="0" baseline="0">
                <a:cs typeface="B Titr" panose="00000700000000000000" pitchFamily="2" charset="-78"/>
              </a:defRPr>
            </a:lvl1pPr>
          </a:lstStyle>
          <a:p>
            <a:r>
              <a:rPr lang="fa-IR" dirty="0"/>
              <a:t>عنوان اسلاید</a:t>
            </a:r>
            <a:endParaRPr lang="en-US" dirty="0"/>
          </a:p>
        </p:txBody>
      </p:sp>
    </p:spTree>
    <p:extLst>
      <p:ext uri="{BB962C8B-B14F-4D97-AF65-F5344CB8AC3E}">
        <p14:creationId xmlns:p14="http://schemas.microsoft.com/office/powerpoint/2010/main" val="43794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یوه دیگر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763962"/>
            <a:ext cx="10515600" cy="1325563"/>
          </a:xfrm>
        </p:spPr>
        <p:txBody>
          <a:bodyPr>
            <a:normAutofit/>
          </a:bodyPr>
          <a:lstStyle>
            <a:lvl1pPr>
              <a:defRPr sz="4400"/>
            </a:lvl1pPr>
          </a:lstStyle>
          <a:p>
            <a:r>
              <a:rPr lang="fa-IR" dirty="0"/>
              <a:t>عنوان اصلی</a:t>
            </a:r>
            <a:endParaRPr lang="en-US" dirty="0"/>
          </a:p>
        </p:txBody>
      </p:sp>
      <p:sp>
        <p:nvSpPr>
          <p:cNvPr id="7" name="Text Placeholder 6"/>
          <p:cNvSpPr>
            <a:spLocks noGrp="1"/>
          </p:cNvSpPr>
          <p:nvPr>
            <p:ph type="body" sz="quarter" idx="13" hasCustomPrompt="1"/>
          </p:nvPr>
        </p:nvSpPr>
        <p:spPr>
          <a:xfrm>
            <a:off x="838200" y="5232400"/>
            <a:ext cx="10515600" cy="838200"/>
          </a:xfrm>
        </p:spPr>
        <p:txBody>
          <a:bodyPr/>
          <a:lstStyle>
            <a:lvl1pPr marL="0" indent="0" algn="ctr">
              <a:buNone/>
              <a:defRPr baseline="0"/>
            </a:lvl1pPr>
          </a:lstStyle>
          <a:p>
            <a:pPr lvl="0"/>
            <a:r>
              <a:rPr lang="fa-IR" dirty="0"/>
              <a:t>توضیح</a:t>
            </a:r>
            <a:endParaRPr lang="en-US" dirty="0"/>
          </a:p>
        </p:txBody>
      </p:sp>
    </p:spTree>
    <p:extLst>
      <p:ext uri="{BB962C8B-B14F-4D97-AF65-F5344CB8AC3E}">
        <p14:creationId xmlns:p14="http://schemas.microsoft.com/office/powerpoint/2010/main" val="4103633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a-IR" dirty="0"/>
              <a:t>عنوان اسلاید</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a-IR" dirty="0"/>
              <a:t>سطح اول</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7" name="Date Placeholder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4686C-011D-4A52-BE52-C6D3EDBA169A}" type="datetimeFigureOut">
              <a:rPr lang="en-US" smtClean="0"/>
              <a:t>1/3/2022</a:t>
            </a:fld>
            <a:endParaRPr lang="en-US"/>
          </a:p>
        </p:txBody>
      </p:sp>
      <p:sp>
        <p:nvSpPr>
          <p:cNvPr id="8" name="Footer Placehold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09374-5E39-42F2-9A48-32D4DDA38B19}" type="slidenum">
              <a:rPr lang="en-US" smtClean="0"/>
              <a:t>‹#›</a:t>
            </a:fld>
            <a:endParaRPr lang="en-US"/>
          </a:p>
        </p:txBody>
      </p:sp>
    </p:spTree>
    <p:extLst>
      <p:ext uri="{BB962C8B-B14F-4D97-AF65-F5344CB8AC3E}">
        <p14:creationId xmlns:p14="http://schemas.microsoft.com/office/powerpoint/2010/main" val="676723168"/>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49" r:id="rId3"/>
    <p:sldLayoutId id="2147483651" r:id="rId4"/>
    <p:sldLayoutId id="2147483661" r:id="rId5"/>
  </p:sldLayoutIdLst>
  <p:txStyles>
    <p:title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9140" y="1481536"/>
            <a:ext cx="3899660" cy="11475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1475" y="2519680"/>
            <a:ext cx="3899660" cy="119740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8409" y="3616454"/>
            <a:ext cx="3899660" cy="1232604"/>
          </a:xfrm>
          <a:prstGeom prst="rect">
            <a:avLst/>
          </a:prstGeom>
        </p:spPr>
      </p:pic>
    </p:spTree>
    <p:custDataLst>
      <p:tags r:id="rId1"/>
    </p:custDataLst>
    <p:extLst>
      <p:ext uri="{BB962C8B-B14F-4D97-AF65-F5344CB8AC3E}">
        <p14:creationId xmlns:p14="http://schemas.microsoft.com/office/powerpoint/2010/main" val="34754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250"/>
                                        <p:tgtEl>
                                          <p:spTgt spid="3"/>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250"/>
                                        <p:tgtEl>
                                          <p:spTgt spid="5"/>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88649" y="1606917"/>
            <a:ext cx="8758736" cy="4433398"/>
          </a:xfrm>
        </p:spPr>
        <p:txBody>
          <a:bodyPr>
            <a:noAutofit/>
          </a:bodyPr>
          <a:lstStyle/>
          <a:p>
            <a:pPr>
              <a:lnSpc>
                <a:spcPct val="200000"/>
              </a:lnSpc>
            </a:pPr>
            <a:r>
              <a:rPr lang="fa-IR" sz="1600" dirty="0"/>
              <a:t>در پژوهش های انجام شده دید منفی نسبت به تعداد  فرزندان انگیزه مشترک بوده:</a:t>
            </a:r>
          </a:p>
          <a:p>
            <a:pPr>
              <a:lnSpc>
                <a:spcPct val="200000"/>
              </a:lnSpc>
            </a:pPr>
            <a:r>
              <a:rPr lang="fa-IR" sz="1600" dirty="0"/>
              <a:t>الان امادگی مادر یا پدر شدن رو نداریم</a:t>
            </a:r>
          </a:p>
          <a:p>
            <a:pPr>
              <a:lnSpc>
                <a:spcPct val="200000"/>
              </a:lnSpc>
            </a:pPr>
            <a:r>
              <a:rPr lang="fa-IR" sz="1600" dirty="0"/>
              <a:t>مشکل اقتصادی داریم</a:t>
            </a:r>
          </a:p>
          <a:p>
            <a:pPr>
              <a:lnSpc>
                <a:spcPct val="200000"/>
              </a:lnSpc>
            </a:pPr>
            <a:r>
              <a:rPr lang="fa-IR" sz="1600" dirty="0"/>
              <a:t>اختلاف خانوادگی داریم</a:t>
            </a:r>
          </a:p>
          <a:p>
            <a:pPr>
              <a:lnSpc>
                <a:spcPct val="200000"/>
              </a:lnSpc>
            </a:pPr>
            <a:r>
              <a:rPr lang="fa-IR" sz="1600" dirty="0"/>
              <a:t>دوران عقد هستیم.</a:t>
            </a:r>
          </a:p>
          <a:p>
            <a:pPr>
              <a:lnSpc>
                <a:spcPct val="200000"/>
              </a:lnSpc>
            </a:pPr>
            <a:r>
              <a:rPr lang="fa-IR" sz="1600" dirty="0"/>
              <a:t>تازه ازدواج کردیم </a:t>
            </a:r>
          </a:p>
          <a:p>
            <a:pPr>
              <a:lnSpc>
                <a:spcPct val="200000"/>
              </a:lnSpc>
            </a:pPr>
            <a:r>
              <a:rPr lang="fa-IR" sz="1600" dirty="0"/>
              <a:t>فاصله سنی بچه ها کم می شود.</a:t>
            </a:r>
          </a:p>
          <a:p>
            <a:pPr>
              <a:lnSpc>
                <a:spcPct val="200000"/>
              </a:lnSpc>
            </a:pPr>
            <a:r>
              <a:rPr lang="fa-IR" sz="1600" dirty="0"/>
              <a:t>تربیت بچه دشواره</a:t>
            </a:r>
          </a:p>
        </p:txBody>
      </p:sp>
      <p:sp>
        <p:nvSpPr>
          <p:cNvPr id="3" name="Title 2"/>
          <p:cNvSpPr>
            <a:spLocks noGrp="1"/>
          </p:cNvSpPr>
          <p:nvPr>
            <p:ph type="title"/>
          </p:nvPr>
        </p:nvSpPr>
        <p:spPr>
          <a:xfrm>
            <a:off x="280555" y="202223"/>
            <a:ext cx="10515600" cy="1325563"/>
          </a:xfrm>
        </p:spPr>
        <p:txBody>
          <a:bodyPr>
            <a:normAutofit/>
          </a:bodyPr>
          <a:lstStyle/>
          <a:p>
            <a:r>
              <a:rPr lang="fa-IR" sz="4400" dirty="0"/>
              <a:t>انگیزه ها</a:t>
            </a:r>
            <a:endParaRPr lang="en-US" sz="4400" dirty="0"/>
          </a:p>
        </p:txBody>
      </p:sp>
    </p:spTree>
    <p:extLst>
      <p:ext uri="{BB962C8B-B14F-4D97-AF65-F5344CB8AC3E}">
        <p14:creationId xmlns:p14="http://schemas.microsoft.com/office/powerpoint/2010/main" val="40296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0555" y="35168"/>
            <a:ext cx="10515600" cy="1325563"/>
          </a:xfrm>
        </p:spPr>
        <p:txBody>
          <a:bodyPr>
            <a:normAutofit/>
          </a:bodyPr>
          <a:lstStyle/>
          <a:p>
            <a:pPr>
              <a:lnSpc>
                <a:spcPct val="150000"/>
              </a:lnSpc>
            </a:pPr>
            <a:r>
              <a:rPr lang="fa-IR" sz="4400" dirty="0"/>
              <a:t>عوارض روانی</a:t>
            </a:r>
            <a:endParaRPr lang="en-US" sz="4400" dirty="0"/>
          </a:p>
        </p:txBody>
      </p:sp>
      <p:sp>
        <p:nvSpPr>
          <p:cNvPr id="3" name="Text Placeholder 2"/>
          <p:cNvSpPr>
            <a:spLocks noGrp="1"/>
          </p:cNvSpPr>
          <p:nvPr>
            <p:ph type="body" sz="quarter" idx="13"/>
          </p:nvPr>
        </p:nvSpPr>
        <p:spPr>
          <a:xfrm>
            <a:off x="563507" y="4844562"/>
            <a:ext cx="9565231" cy="1846383"/>
          </a:xfrm>
        </p:spPr>
        <p:txBody>
          <a:bodyPr>
            <a:normAutofit/>
          </a:bodyPr>
          <a:lstStyle/>
          <a:p>
            <a:pPr>
              <a:lnSpc>
                <a:spcPct val="150000"/>
              </a:lnSpc>
            </a:pPr>
            <a:r>
              <a:rPr lang="fa-IR" sz="2000" dirty="0"/>
              <a:t>در سقط های خوبخودی تا 6 ماه بهبود می یابد.</a:t>
            </a:r>
          </a:p>
          <a:p>
            <a:pPr>
              <a:lnSpc>
                <a:spcPct val="150000"/>
              </a:lnSpc>
            </a:pPr>
            <a:r>
              <a:rPr lang="fa-IR" sz="2000" dirty="0"/>
              <a:t>در سقط های عمدی بین 2تا 5 سال گزارش شده است.</a:t>
            </a:r>
          </a:p>
          <a:p>
            <a:pPr algn="l" rtl="0">
              <a:lnSpc>
                <a:spcPct val="150000"/>
              </a:lnSpc>
            </a:pPr>
            <a:r>
              <a:rPr lang="en-US" sz="1100" dirty="0"/>
              <a:t> The course of mental health after miscarriage and induced abortion: a five-year follow-up study. </a:t>
            </a:r>
            <a:r>
              <a:rPr lang="en-US" sz="1100" dirty="0" err="1"/>
              <a:t>Broen</a:t>
            </a:r>
            <a:r>
              <a:rPr lang="en-US" sz="1100" dirty="0"/>
              <a:t> AN, </a:t>
            </a:r>
            <a:r>
              <a:rPr lang="en-US" sz="1100" dirty="0" err="1"/>
              <a:t>Moum</a:t>
            </a:r>
            <a:r>
              <a:rPr lang="en-US" sz="1100" dirty="0"/>
              <a:t> T, </a:t>
            </a:r>
            <a:r>
              <a:rPr lang="en-US" sz="1100" dirty="0" err="1"/>
              <a:t>Bødtker</a:t>
            </a:r>
            <a:r>
              <a:rPr lang="en-US" sz="1100" dirty="0"/>
              <a:t> AS, </a:t>
            </a:r>
            <a:r>
              <a:rPr lang="en-US" sz="1100" dirty="0" err="1"/>
              <a:t>Ekeberg</a:t>
            </a:r>
            <a:r>
              <a:rPr lang="en-US" sz="1100" dirty="0"/>
              <a:t> O. BMC Medicine 2005, 3:18 (12 December 2005</a:t>
            </a:r>
            <a:endParaRPr lang="fa-IR" sz="1100" dirty="0"/>
          </a:p>
          <a:p>
            <a:pPr>
              <a:lnSpc>
                <a:spcPct val="150000"/>
              </a:lnSpc>
            </a:pPr>
            <a:endParaRPr lang="fa-IR" sz="2400" dirty="0"/>
          </a:p>
          <a:p>
            <a:pPr>
              <a:lnSpc>
                <a:spcPct val="150000"/>
              </a:lnSpc>
            </a:pPr>
            <a:endParaRPr lang="en-US" sz="2400" dirty="0"/>
          </a:p>
        </p:txBody>
      </p:sp>
      <p:sp>
        <p:nvSpPr>
          <p:cNvPr id="4" name="Title 6"/>
          <p:cNvSpPr txBox="1">
            <a:spLocks/>
          </p:cNvSpPr>
          <p:nvPr/>
        </p:nvSpPr>
        <p:spPr>
          <a:xfrm>
            <a:off x="280555" y="4046538"/>
            <a:ext cx="10515600" cy="798024"/>
          </a:xfrm>
          <a:prstGeom prst="rect">
            <a:avLst/>
          </a:prstGeom>
        </p:spPr>
        <p:txBody>
          <a:bodyPr vert="horz" lIns="91440" tIns="45720" rIns="91440" bIns="45720" rtlCol="0" anchor="ctr">
            <a:normAutofit fontScale="85000" lnSpcReduction="20000"/>
          </a:bodyPr>
          <a:lstStyle>
            <a:lvl1pPr algn="ctr" defTabSz="914400" rtl="1" eaLnBrk="1" latinLnBrk="0" hangingPunct="1">
              <a:lnSpc>
                <a:spcPct val="90000"/>
              </a:lnSpc>
              <a:spcBef>
                <a:spcPct val="0"/>
              </a:spcBef>
              <a:buNone/>
              <a:defRPr sz="4000" b="0" kern="1200" baseline="0">
                <a:solidFill>
                  <a:schemeClr val="bg1"/>
                </a:solidFill>
                <a:latin typeface="+mj-lt"/>
                <a:ea typeface="+mj-ea"/>
                <a:cs typeface="B Titr" panose="00000700000000000000" pitchFamily="2" charset="-78"/>
              </a:defRPr>
            </a:lvl1pPr>
          </a:lstStyle>
          <a:p>
            <a:pPr>
              <a:lnSpc>
                <a:spcPct val="150000"/>
              </a:lnSpc>
            </a:pPr>
            <a:r>
              <a:rPr lang="fa-IR" sz="4400" dirty="0"/>
              <a:t>تفاوت عمدی و خود به خودی</a:t>
            </a:r>
            <a:endParaRPr lang="en-US" sz="4400" dirty="0"/>
          </a:p>
        </p:txBody>
      </p:sp>
      <p:sp>
        <p:nvSpPr>
          <p:cNvPr id="6" name="Text Placeholder 2"/>
          <p:cNvSpPr txBox="1">
            <a:spLocks/>
          </p:cNvSpPr>
          <p:nvPr/>
        </p:nvSpPr>
        <p:spPr>
          <a:xfrm>
            <a:off x="1134208" y="1507878"/>
            <a:ext cx="7913078" cy="2747597"/>
          </a:xfrm>
          <a:prstGeom prst="rect">
            <a:avLst/>
          </a:prstGeom>
        </p:spPr>
        <p:txBody>
          <a:bodyPr vert="horz" lIns="91440" tIns="45720" rIns="91440" bIns="45720" numCol="2"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sz="2400" dirty="0"/>
              <a:t>افسردگی</a:t>
            </a:r>
          </a:p>
          <a:p>
            <a:pPr>
              <a:lnSpc>
                <a:spcPct val="150000"/>
              </a:lnSpc>
            </a:pPr>
            <a:r>
              <a:rPr lang="fa-IR" sz="2400" dirty="0"/>
              <a:t>اضطراب (منتشر)</a:t>
            </a:r>
          </a:p>
          <a:p>
            <a:pPr>
              <a:lnSpc>
                <a:spcPct val="150000"/>
              </a:lnSpc>
            </a:pPr>
            <a:r>
              <a:rPr lang="fa-IR" sz="2400" dirty="0"/>
              <a:t>انواع ترس ها</a:t>
            </a:r>
          </a:p>
          <a:p>
            <a:pPr>
              <a:lnSpc>
                <a:spcPct val="150000"/>
              </a:lnSpc>
            </a:pPr>
            <a:r>
              <a:rPr lang="fa-IR" sz="2400" dirty="0"/>
              <a:t>اختلالات خواب (رویاهای اشفته)</a:t>
            </a:r>
          </a:p>
          <a:p>
            <a:pPr>
              <a:lnSpc>
                <a:spcPct val="150000"/>
              </a:lnSpc>
            </a:pPr>
            <a:r>
              <a:rPr lang="fa-IR" sz="2400" dirty="0"/>
              <a:t>اختلالات تغذیه</a:t>
            </a:r>
          </a:p>
          <a:p>
            <a:pPr>
              <a:lnSpc>
                <a:spcPct val="150000"/>
              </a:lnSpc>
            </a:pPr>
            <a:r>
              <a:rPr lang="fa-IR" sz="2400" dirty="0"/>
              <a:t>حس گناه و شرمساری</a:t>
            </a:r>
            <a:endParaRPr lang="en-US" sz="2400" dirty="0"/>
          </a:p>
        </p:txBody>
      </p:sp>
    </p:spTree>
    <p:extLst>
      <p:ext uri="{BB962C8B-B14F-4D97-AF65-F5344CB8AC3E}">
        <p14:creationId xmlns:p14="http://schemas.microsoft.com/office/powerpoint/2010/main" val="14390484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0026" y="1466239"/>
            <a:ext cx="9821806" cy="5187461"/>
          </a:xfrm>
        </p:spPr>
        <p:txBody>
          <a:bodyPr>
            <a:noAutofit/>
          </a:bodyPr>
          <a:lstStyle/>
          <a:p>
            <a:pPr>
              <a:lnSpc>
                <a:spcPct val="150000"/>
              </a:lnSpc>
            </a:pPr>
            <a:r>
              <a:rPr lang="fa-IR" sz="2200" dirty="0"/>
              <a:t>فکر پاک کردن صورت مسئله ها را از سر خود بیرون کنیم.</a:t>
            </a:r>
          </a:p>
          <a:p>
            <a:pPr>
              <a:lnSpc>
                <a:spcPct val="150000"/>
              </a:lnSpc>
            </a:pPr>
            <a:r>
              <a:rPr lang="fa-IR" sz="2200" dirty="0"/>
              <a:t>به فشارهای اجتماعی و وسوسه ها توجه نکنیم. زندگیمان را خودمان بسازیم. مثال: اینکه زندگی ما اقتضا چند فرزند دارد را فقط خودمان تعیین می کنیم.</a:t>
            </a:r>
          </a:p>
          <a:p>
            <a:pPr>
              <a:lnSpc>
                <a:spcPct val="150000"/>
              </a:lnSpc>
            </a:pPr>
            <a:r>
              <a:rPr lang="fa-IR" sz="2200" dirty="0"/>
              <a:t>به تابوهای بی جا توجه نکنیم. مثال: (بارداری در دوران عقد) شاید برای همیشه فرصت مادر شدن را از دست بدهیم.</a:t>
            </a:r>
          </a:p>
          <a:p>
            <a:pPr>
              <a:lnSpc>
                <a:spcPct val="150000"/>
              </a:lnSpc>
            </a:pPr>
            <a:r>
              <a:rPr lang="fa-IR" sz="2200" dirty="0"/>
              <a:t>ترس از الکی اینده : دعوا زوجین،نگرانی بیجا از اینده بچه ها(یکی از راه کارهای شیطان ترساندن است(یخوف اولیا)</a:t>
            </a:r>
          </a:p>
          <a:p>
            <a:pPr>
              <a:lnSpc>
                <a:spcPct val="150000"/>
              </a:lnSpc>
            </a:pPr>
            <a:r>
              <a:rPr lang="fa-IR" sz="2200" dirty="0"/>
              <a:t>به راهکارهای مبتکرانه برای حل مسئله خود فکر کنیم. مثال: نگاه دیگران مهم نباشد. زوجین زودتر بروند و به سبک دیگری از مزاسم فکر کنند.</a:t>
            </a:r>
          </a:p>
          <a:p>
            <a:pPr marL="0" indent="0">
              <a:lnSpc>
                <a:spcPct val="150000"/>
              </a:lnSpc>
              <a:buNone/>
            </a:pPr>
            <a:endParaRPr lang="fa-IR" sz="2200" dirty="0"/>
          </a:p>
        </p:txBody>
      </p:sp>
      <p:sp>
        <p:nvSpPr>
          <p:cNvPr id="3" name="Title 2"/>
          <p:cNvSpPr>
            <a:spLocks noGrp="1"/>
          </p:cNvSpPr>
          <p:nvPr>
            <p:ph type="title"/>
          </p:nvPr>
        </p:nvSpPr>
        <p:spPr>
          <a:xfrm>
            <a:off x="280555" y="140676"/>
            <a:ext cx="10515600" cy="1325563"/>
          </a:xfrm>
        </p:spPr>
        <p:txBody>
          <a:bodyPr>
            <a:normAutofit/>
          </a:bodyPr>
          <a:lstStyle/>
          <a:p>
            <a:r>
              <a:rPr lang="fa-IR" sz="4400" dirty="0"/>
              <a:t>چگونه می توان از وسوسه سقط رها شد؟</a:t>
            </a:r>
            <a:endParaRPr lang="en-US" sz="4400" dirty="0"/>
          </a:p>
        </p:txBody>
      </p:sp>
    </p:spTree>
    <p:extLst>
      <p:ext uri="{BB962C8B-B14F-4D97-AF65-F5344CB8AC3E}">
        <p14:creationId xmlns:p14="http://schemas.microsoft.com/office/powerpoint/2010/main" val="7148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1232" y="1749668"/>
            <a:ext cx="10015236" cy="4404947"/>
          </a:xfrm>
        </p:spPr>
        <p:txBody>
          <a:bodyPr>
            <a:noAutofit/>
          </a:bodyPr>
          <a:lstStyle/>
          <a:p>
            <a:pPr>
              <a:lnSpc>
                <a:spcPct val="150000"/>
              </a:lnSpc>
            </a:pPr>
            <a:r>
              <a:rPr lang="fa-IR" sz="2400" dirty="0"/>
              <a:t>به دیگران درباره اهمیت جنین توضیح دهیم.</a:t>
            </a:r>
          </a:p>
          <a:p>
            <a:pPr>
              <a:lnSpc>
                <a:spcPct val="150000"/>
              </a:lnSpc>
            </a:pPr>
            <a:r>
              <a:rPr lang="fa-IR" sz="2400" dirty="0"/>
              <a:t>به دیگران درباره عوارض سقط توضیح دهیم.</a:t>
            </a:r>
          </a:p>
          <a:p>
            <a:pPr>
              <a:lnSpc>
                <a:spcPct val="150000"/>
              </a:lnSpc>
            </a:pPr>
            <a:r>
              <a:rPr lang="fa-IR" sz="2400" dirty="0"/>
              <a:t>دیگران را از فشارهای روانی جامعه </a:t>
            </a:r>
            <a:r>
              <a:rPr lang="fa-IR" sz="1800" dirty="0"/>
              <a:t>(نگاه منفی به فرزند، فرزنددار شدن دوران عقد و ..)</a:t>
            </a:r>
            <a:r>
              <a:rPr lang="fa-IR" sz="2400" dirty="0"/>
              <a:t> رها کنیم.</a:t>
            </a:r>
          </a:p>
          <a:p>
            <a:pPr>
              <a:lnSpc>
                <a:spcPct val="150000"/>
              </a:lnSpc>
            </a:pPr>
            <a:r>
              <a:rPr lang="fa-IR" sz="2400" dirty="0"/>
              <a:t>فرزند دیگران را فرزند خود بدانیم و تلاش کنیم مایه دلگری مادران باشیم.</a:t>
            </a:r>
          </a:p>
          <a:p>
            <a:pPr>
              <a:lnSpc>
                <a:spcPct val="150000"/>
              </a:lnSpc>
            </a:pPr>
            <a:r>
              <a:rPr lang="fa-IR" sz="2400" dirty="0"/>
              <a:t>کمک های هرچند کوچک به یکدیگر را جدی بگیریم.</a:t>
            </a:r>
          </a:p>
          <a:p>
            <a:pPr>
              <a:lnSpc>
                <a:spcPct val="150000"/>
              </a:lnSpc>
            </a:pPr>
            <a:r>
              <a:rPr lang="fa-IR" sz="2400" dirty="0"/>
              <a:t>فرهنگ دایگی و فرزندخواندگی را اصلاح کنیم.</a:t>
            </a:r>
          </a:p>
          <a:p>
            <a:pPr>
              <a:lnSpc>
                <a:spcPct val="150000"/>
              </a:lnSpc>
            </a:pPr>
            <a:r>
              <a:rPr lang="fa-IR" sz="2400" dirty="0"/>
              <a:t>دیگران را به آینده امیدوار کنیم و ترس از آینده را به آرامش تبدیل کنیم.</a:t>
            </a:r>
          </a:p>
        </p:txBody>
      </p:sp>
      <p:sp>
        <p:nvSpPr>
          <p:cNvPr id="3" name="Title 2"/>
          <p:cNvSpPr>
            <a:spLocks noGrp="1"/>
          </p:cNvSpPr>
          <p:nvPr>
            <p:ph type="title"/>
          </p:nvPr>
        </p:nvSpPr>
        <p:spPr>
          <a:xfrm>
            <a:off x="-67141" y="70338"/>
            <a:ext cx="10991982" cy="1325563"/>
          </a:xfrm>
        </p:spPr>
        <p:txBody>
          <a:bodyPr>
            <a:normAutofit/>
          </a:bodyPr>
          <a:lstStyle/>
          <a:p>
            <a:r>
              <a:rPr lang="fa-IR" sz="3600" dirty="0"/>
              <a:t>چگونه می توان به دیگران در رها شدن از وسوسه سقط کمک کرد؟</a:t>
            </a:r>
            <a:endParaRPr lang="en-US" sz="3600" dirty="0"/>
          </a:p>
        </p:txBody>
      </p:sp>
    </p:spTree>
    <p:extLst>
      <p:ext uri="{BB962C8B-B14F-4D97-AF65-F5344CB8AC3E}">
        <p14:creationId xmlns:p14="http://schemas.microsoft.com/office/powerpoint/2010/main" val="195751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23193" y="2351126"/>
            <a:ext cx="8034780" cy="2338098"/>
          </a:xfrm>
        </p:spPr>
        <p:txBody>
          <a:bodyPr>
            <a:noAutofit/>
          </a:bodyPr>
          <a:lstStyle/>
          <a:p>
            <a:pPr>
              <a:lnSpc>
                <a:spcPct val="150000"/>
              </a:lnSpc>
            </a:pPr>
            <a:r>
              <a:rPr lang="fa-IR" sz="5400" dirty="0"/>
              <a:t>فاجعه جهانی</a:t>
            </a:r>
            <a:br>
              <a:rPr lang="fa-IR" sz="5400" dirty="0"/>
            </a:br>
            <a:r>
              <a:rPr lang="fa-IR" sz="5400" dirty="0"/>
              <a:t>و ناخوشایند بودن اسقاط جنین</a:t>
            </a:r>
            <a:endParaRPr lang="en-US" sz="5400" dirty="0"/>
          </a:p>
        </p:txBody>
      </p:sp>
    </p:spTree>
    <p:extLst>
      <p:ext uri="{BB962C8B-B14F-4D97-AF65-F5344CB8AC3E}">
        <p14:creationId xmlns:p14="http://schemas.microsoft.com/office/powerpoint/2010/main" val="38695845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592" y="1336001"/>
            <a:ext cx="3458913" cy="53099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200" y="1336001"/>
            <a:ext cx="3289770" cy="247516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926" r="20763" b="8664"/>
          <a:stretch/>
        </p:blipFill>
        <p:spPr>
          <a:xfrm>
            <a:off x="5069620" y="1336001"/>
            <a:ext cx="1995854" cy="247856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9620" y="3965325"/>
            <a:ext cx="5472350" cy="2680649"/>
          </a:xfrm>
          <a:prstGeom prst="rect">
            <a:avLst/>
          </a:prstGeom>
        </p:spPr>
      </p:pic>
      <p:sp>
        <p:nvSpPr>
          <p:cNvPr id="7" name="Subtitle 2"/>
          <p:cNvSpPr txBox="1">
            <a:spLocks/>
          </p:cNvSpPr>
          <p:nvPr/>
        </p:nvSpPr>
        <p:spPr>
          <a:xfrm>
            <a:off x="1121473" y="719162"/>
            <a:ext cx="9892148" cy="537711"/>
          </a:xfrm>
          <a:prstGeom prst="rect">
            <a:avLst/>
          </a:prstGeom>
        </p:spPr>
        <p:txBody>
          <a:bodyPr>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a-IR" dirty="0"/>
              <a:t>وحشتناک بودن عمل قتل جنین</a:t>
            </a:r>
            <a:endParaRPr lang="en-US" dirty="0"/>
          </a:p>
        </p:txBody>
      </p:sp>
    </p:spTree>
    <p:extLst>
      <p:ext uri="{BB962C8B-B14F-4D97-AF65-F5344CB8AC3E}">
        <p14:creationId xmlns:p14="http://schemas.microsoft.com/office/powerpoint/2010/main" val="9593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5631" y="4991055"/>
            <a:ext cx="5656248" cy="713782"/>
          </a:xfrm>
        </p:spPr>
        <p:txBody>
          <a:bodyPr>
            <a:normAutofit/>
          </a:bodyPr>
          <a:lstStyle/>
          <a:p>
            <a:r>
              <a:rPr lang="fa-IR" sz="2400" dirty="0"/>
              <a:t>سقط عمدی چه آسیب هایی ایجاد می کند؟</a:t>
            </a:r>
          </a:p>
        </p:txBody>
      </p:sp>
      <p:sp>
        <p:nvSpPr>
          <p:cNvPr id="7" name="Title 6"/>
          <p:cNvSpPr>
            <a:spLocks noGrp="1"/>
          </p:cNvSpPr>
          <p:nvPr>
            <p:ph type="ctrTitle"/>
          </p:nvPr>
        </p:nvSpPr>
        <p:spPr>
          <a:xfrm>
            <a:off x="381000" y="3846757"/>
            <a:ext cx="9975850" cy="1144298"/>
          </a:xfrm>
        </p:spPr>
        <p:txBody>
          <a:bodyPr>
            <a:noAutofit/>
          </a:bodyPr>
          <a:lstStyle/>
          <a:p>
            <a:pPr lvl="0">
              <a:lnSpc>
                <a:spcPct val="100000"/>
              </a:lnSpc>
            </a:pPr>
            <a:r>
              <a:rPr lang="ar-SA" b="1" dirty="0"/>
              <a:t>پیامدها</a:t>
            </a:r>
            <a:r>
              <a:rPr lang="fa-IR" b="1" dirty="0"/>
              <a:t> و اثرات </a:t>
            </a:r>
            <a:r>
              <a:rPr lang="ar-SA" b="1" dirty="0"/>
              <a:t>سقط</a:t>
            </a:r>
            <a:r>
              <a:rPr lang="fa-IR" b="1" dirty="0"/>
              <a:t> عمدی</a:t>
            </a:r>
            <a:r>
              <a:rPr lang="ar-SA" b="1" dirty="0"/>
              <a:t> بر سلامت روانی</a:t>
            </a:r>
            <a:endParaRPr lang="en-US" sz="6000" dirty="0">
              <a:cs typeface="B Titr" panose="00000700000000000000" pitchFamily="2" charset="-78"/>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8585" t="6850" r="47097"/>
          <a:stretch/>
        </p:blipFill>
        <p:spPr>
          <a:xfrm>
            <a:off x="3743812" y="440511"/>
            <a:ext cx="3448295" cy="3107498"/>
          </a:xfrm>
          <a:prstGeom prst="rect">
            <a:avLst/>
          </a:prstGeom>
        </p:spPr>
      </p:pic>
    </p:spTree>
    <p:extLst>
      <p:ext uri="{BB962C8B-B14F-4D97-AF65-F5344CB8AC3E}">
        <p14:creationId xmlns:p14="http://schemas.microsoft.com/office/powerpoint/2010/main" val="37125338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6257" y="1652954"/>
            <a:ext cx="10111153" cy="4730260"/>
          </a:xfrm>
        </p:spPr>
        <p:txBody>
          <a:bodyPr>
            <a:normAutofit fontScale="92500"/>
          </a:bodyPr>
          <a:lstStyle/>
          <a:p>
            <a:pPr>
              <a:lnSpc>
                <a:spcPct val="200000"/>
              </a:lnSpc>
            </a:pPr>
            <a:r>
              <a:rPr lang="fa-IR" dirty="0"/>
              <a:t>حتی با وجود توجیه نسبت به درستی اقدام، آسیب دارد بنابراین:</a:t>
            </a:r>
          </a:p>
          <a:p>
            <a:pPr lvl="1">
              <a:lnSpc>
                <a:spcPct val="200000"/>
              </a:lnSpc>
            </a:pPr>
            <a:r>
              <a:rPr lang="fa-IR" dirty="0"/>
              <a:t>اگر قبح زدایی هم کنیم، مشکل رفع نمی شود. </a:t>
            </a:r>
          </a:p>
          <a:p>
            <a:pPr lvl="1">
              <a:lnSpc>
                <a:spcPct val="200000"/>
              </a:lnSpc>
            </a:pPr>
            <a:r>
              <a:rPr lang="fa-IR" dirty="0"/>
              <a:t>قبح زدایی، آسیب های دیگری دارد. (خلاف درک، افزایش اسقاط) </a:t>
            </a:r>
          </a:p>
          <a:p>
            <a:pPr>
              <a:lnSpc>
                <a:spcPct val="200000"/>
              </a:lnSpc>
            </a:pPr>
            <a:r>
              <a:rPr lang="fa-IR" dirty="0"/>
              <a:t>بسیاری پژوهش ها از بیشتر یا بسیار بیشتر بودن آسیب های اسقاط عمدی نسبت به سقط خودبخودی حکایت دارد.</a:t>
            </a:r>
            <a:endParaRPr lang="en-US" dirty="0"/>
          </a:p>
          <a:p>
            <a:pPr>
              <a:lnSpc>
                <a:spcPct val="200000"/>
              </a:lnSpc>
            </a:pPr>
            <a:endParaRPr lang="en-US" dirty="0"/>
          </a:p>
        </p:txBody>
      </p:sp>
      <p:sp>
        <p:nvSpPr>
          <p:cNvPr id="3" name="Title 2"/>
          <p:cNvSpPr>
            <a:spLocks noGrp="1"/>
          </p:cNvSpPr>
          <p:nvPr>
            <p:ph type="title"/>
          </p:nvPr>
        </p:nvSpPr>
        <p:spPr>
          <a:xfrm>
            <a:off x="245917" y="70339"/>
            <a:ext cx="10515600" cy="1325563"/>
          </a:xfrm>
        </p:spPr>
        <p:txBody>
          <a:bodyPr/>
          <a:lstStyle/>
          <a:p>
            <a:r>
              <a:rPr lang="fa-IR" dirty="0"/>
              <a:t>مقدمات</a:t>
            </a:r>
            <a:endParaRPr lang="en-US" dirty="0"/>
          </a:p>
        </p:txBody>
      </p:sp>
    </p:spTree>
    <p:extLst>
      <p:ext uri="{BB962C8B-B14F-4D97-AF65-F5344CB8AC3E}">
        <p14:creationId xmlns:p14="http://schemas.microsoft.com/office/powerpoint/2010/main" val="226902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18" y="114300"/>
            <a:ext cx="10515600" cy="1325563"/>
          </a:xfrm>
        </p:spPr>
        <p:txBody>
          <a:bodyPr/>
          <a:lstStyle/>
          <a:p>
            <a:r>
              <a:rPr lang="fa-IR" dirty="0"/>
              <a:t>ترسیم مفهومی آسیب فراگیر در اثر اسقاط جنین</a:t>
            </a:r>
          </a:p>
        </p:txBody>
      </p:sp>
      <p:sp>
        <p:nvSpPr>
          <p:cNvPr id="5" name="Text Placeholder 4"/>
          <p:cNvSpPr>
            <a:spLocks noGrp="1"/>
          </p:cNvSpPr>
          <p:nvPr>
            <p:ph type="body" sz="quarter" idx="13"/>
          </p:nvPr>
        </p:nvSpPr>
        <p:spPr>
          <a:xfrm>
            <a:off x="2594253" y="1555986"/>
            <a:ext cx="6933135" cy="1767253"/>
          </a:xfrm>
        </p:spPr>
        <p:txBody>
          <a:bodyPr>
            <a:normAutofit fontScale="70000" lnSpcReduction="20000"/>
          </a:bodyPr>
          <a:lstStyle/>
          <a:p>
            <a:pPr marL="0" indent="0" algn="ctr">
              <a:lnSpc>
                <a:spcPct val="170000"/>
              </a:lnSpc>
              <a:buNone/>
            </a:pPr>
            <a:r>
              <a:rPr lang="fa-IR" sz="2800" dirty="0"/>
              <a:t>بارداری برای زنان دارای روان سالم --- غالبا موجب خودشکوفائی</a:t>
            </a:r>
          </a:p>
          <a:p>
            <a:pPr>
              <a:lnSpc>
                <a:spcPct val="170000"/>
              </a:lnSpc>
            </a:pPr>
            <a:r>
              <a:rPr lang="fa-IR" sz="2800" dirty="0"/>
              <a:t>بارداری: سیستمی رو به جلو + حرکت همه اندام ها به سوی باروری</a:t>
            </a:r>
          </a:p>
          <a:p>
            <a:pPr>
              <a:lnSpc>
                <a:spcPct val="170000"/>
              </a:lnSpc>
            </a:pPr>
            <a:r>
              <a:rPr lang="fa-IR" sz="2800" dirty="0"/>
              <a:t> سقط: شوک ناگهانی به سیستم جسمی و مجبور کردن بدن به بازگشت</a:t>
            </a:r>
          </a:p>
        </p:txBody>
      </p:sp>
      <p:grpSp>
        <p:nvGrpSpPr>
          <p:cNvPr id="3" name="Group 2"/>
          <p:cNvGrpSpPr/>
          <p:nvPr/>
        </p:nvGrpSpPr>
        <p:grpSpPr>
          <a:xfrm>
            <a:off x="1552809" y="3615190"/>
            <a:ext cx="8683639" cy="3063281"/>
            <a:chOff x="1526432" y="1505037"/>
            <a:chExt cx="8683639" cy="3063281"/>
          </a:xfrm>
        </p:grpSpPr>
        <p:sp>
          <p:nvSpPr>
            <p:cNvPr id="14" name="Left Arrow 13"/>
            <p:cNvSpPr/>
            <p:nvPr/>
          </p:nvSpPr>
          <p:spPr>
            <a:xfrm>
              <a:off x="9383594" y="2649840"/>
              <a:ext cx="826477" cy="975946"/>
            </a:xfrm>
            <a:prstGeom prst="leftArrow">
              <a:avLst>
                <a:gd name="adj1" fmla="val 53604"/>
                <a:gd name="adj2" fmla="val 50000"/>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Right Triangle 3"/>
            <p:cNvSpPr/>
            <p:nvPr/>
          </p:nvSpPr>
          <p:spPr>
            <a:xfrm rot="2614122">
              <a:off x="9048079" y="2788667"/>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ight Triangle 14"/>
            <p:cNvSpPr/>
            <p:nvPr/>
          </p:nvSpPr>
          <p:spPr>
            <a:xfrm rot="2614122">
              <a:off x="8573738" y="2788667"/>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ight Triangle 15"/>
            <p:cNvSpPr/>
            <p:nvPr/>
          </p:nvSpPr>
          <p:spPr>
            <a:xfrm rot="2614122">
              <a:off x="8095289" y="2788668"/>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ight Triangle 16"/>
            <p:cNvSpPr/>
            <p:nvPr/>
          </p:nvSpPr>
          <p:spPr>
            <a:xfrm rot="2614122">
              <a:off x="7616839" y="2788669"/>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ight Triangle 17"/>
            <p:cNvSpPr/>
            <p:nvPr/>
          </p:nvSpPr>
          <p:spPr>
            <a:xfrm rot="2614122">
              <a:off x="7138389" y="2788669"/>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ight Triangle 18"/>
            <p:cNvSpPr/>
            <p:nvPr/>
          </p:nvSpPr>
          <p:spPr>
            <a:xfrm rot="2614122">
              <a:off x="6659939" y="2788669"/>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ight Triangle 19"/>
            <p:cNvSpPr/>
            <p:nvPr/>
          </p:nvSpPr>
          <p:spPr>
            <a:xfrm rot="2614122">
              <a:off x="6181489" y="2788669"/>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Right Triangle 20"/>
            <p:cNvSpPr/>
            <p:nvPr/>
          </p:nvSpPr>
          <p:spPr>
            <a:xfrm rot="2614122">
              <a:off x="5703039" y="2788669"/>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2" name="Right Triangle 21"/>
            <p:cNvSpPr/>
            <p:nvPr/>
          </p:nvSpPr>
          <p:spPr>
            <a:xfrm rot="2614122">
              <a:off x="5224589" y="2788669"/>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Right Triangle 22"/>
            <p:cNvSpPr/>
            <p:nvPr/>
          </p:nvSpPr>
          <p:spPr>
            <a:xfrm rot="2614122">
              <a:off x="4746139" y="2788669"/>
              <a:ext cx="671028" cy="671028"/>
            </a:xfrm>
            <a:prstGeom prst="rtTriangle">
              <a:avLst/>
            </a:prstGeom>
            <a:solidFill>
              <a:srgbClr val="33CC33"/>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5" name="Right Triangle 24"/>
            <p:cNvSpPr/>
            <p:nvPr/>
          </p:nvSpPr>
          <p:spPr>
            <a:xfrm rot="2517459">
              <a:off x="3239163" y="2939463"/>
              <a:ext cx="375818" cy="375818"/>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ight Triangle 25"/>
            <p:cNvSpPr/>
            <p:nvPr/>
          </p:nvSpPr>
          <p:spPr>
            <a:xfrm rot="3684339">
              <a:off x="2933727" y="2939463"/>
              <a:ext cx="375818" cy="375818"/>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ight Triangle 26"/>
            <p:cNvSpPr/>
            <p:nvPr/>
          </p:nvSpPr>
          <p:spPr>
            <a:xfrm rot="2282117">
              <a:off x="2684207" y="2934285"/>
              <a:ext cx="300651" cy="300651"/>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Right Triangle 27"/>
            <p:cNvSpPr/>
            <p:nvPr/>
          </p:nvSpPr>
          <p:spPr>
            <a:xfrm rot="3817583">
              <a:off x="2408581" y="2962393"/>
              <a:ext cx="271700" cy="271700"/>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ight Triangle 28"/>
            <p:cNvSpPr/>
            <p:nvPr/>
          </p:nvSpPr>
          <p:spPr>
            <a:xfrm rot="1119873">
              <a:off x="2159586" y="2955180"/>
              <a:ext cx="213680" cy="213680"/>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ight Triangle 29"/>
            <p:cNvSpPr/>
            <p:nvPr/>
          </p:nvSpPr>
          <p:spPr>
            <a:xfrm rot="17074927">
              <a:off x="1909969" y="3011374"/>
              <a:ext cx="173736" cy="173736"/>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ight Triangle 30"/>
            <p:cNvSpPr/>
            <p:nvPr/>
          </p:nvSpPr>
          <p:spPr>
            <a:xfrm rot="16365222">
              <a:off x="1680079" y="3039742"/>
              <a:ext cx="130659" cy="130659"/>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2" name="Right Triangle 31"/>
            <p:cNvSpPr/>
            <p:nvPr/>
          </p:nvSpPr>
          <p:spPr>
            <a:xfrm rot="13594471">
              <a:off x="1526432" y="3075626"/>
              <a:ext cx="65768" cy="65768"/>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977" y="1505037"/>
              <a:ext cx="1198519" cy="30632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extLst>
      <p:ext uri="{BB962C8B-B14F-4D97-AF65-F5344CB8AC3E}">
        <p14:creationId xmlns:p14="http://schemas.microsoft.com/office/powerpoint/2010/main" val="299995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19546" y="2022230"/>
            <a:ext cx="10037618" cy="4228300"/>
          </a:xfrm>
        </p:spPr>
        <p:txBody>
          <a:bodyPr>
            <a:normAutofit/>
          </a:bodyPr>
          <a:lstStyle/>
          <a:p>
            <a:pPr>
              <a:lnSpc>
                <a:spcPct val="150000"/>
              </a:lnSpc>
            </a:pPr>
            <a:r>
              <a:rPr lang="fa-IR" dirty="0"/>
              <a:t>افسرگی بعد از زایمان: 1تا2 در هزار زایمان</a:t>
            </a:r>
          </a:p>
          <a:p>
            <a:pPr lvl="0">
              <a:lnSpc>
                <a:spcPct val="150000"/>
              </a:lnSpc>
            </a:pPr>
            <a:r>
              <a:rPr lang="ar-SA" dirty="0"/>
              <a:t>اختلالات خلقی از جمله افسردگی</a:t>
            </a:r>
            <a:r>
              <a:rPr lang="fa-IR" dirty="0"/>
              <a:t>،</a:t>
            </a:r>
            <a:r>
              <a:rPr lang="ar-SA" dirty="0"/>
              <a:t> در خانم هایی که سابقه سقط را دارند بیشتر دیده می شود</a:t>
            </a:r>
            <a:r>
              <a:rPr lang="fa-IR" dirty="0"/>
              <a:t>.</a:t>
            </a:r>
            <a:endParaRPr lang="en-US" dirty="0"/>
          </a:p>
          <a:p>
            <a:pPr lvl="0">
              <a:lnSpc>
                <a:spcPct val="150000"/>
              </a:lnSpc>
            </a:pPr>
            <a:r>
              <a:rPr lang="ar-SA" dirty="0"/>
              <a:t>احتمال بروز افسردگی با تعداد سقط افزایش می یابد</a:t>
            </a:r>
            <a:endParaRPr lang="en-US" dirty="0"/>
          </a:p>
          <a:p>
            <a:pPr lvl="0" algn="l" rtl="0">
              <a:lnSpc>
                <a:spcPct val="150000"/>
              </a:lnSpc>
            </a:pPr>
            <a:r>
              <a:rPr lang="en-US" sz="1600" dirty="0"/>
              <a:t>http://health.sbmu.ac.ir/index.jsp?pageid=20541&amp;p=1</a:t>
            </a:r>
          </a:p>
        </p:txBody>
      </p:sp>
      <p:sp>
        <p:nvSpPr>
          <p:cNvPr id="3" name="Title 2"/>
          <p:cNvSpPr>
            <a:spLocks noGrp="1"/>
          </p:cNvSpPr>
          <p:nvPr>
            <p:ph type="title"/>
          </p:nvPr>
        </p:nvSpPr>
        <p:spPr>
          <a:xfrm>
            <a:off x="280555" y="131885"/>
            <a:ext cx="10515600" cy="1325563"/>
          </a:xfrm>
        </p:spPr>
        <p:txBody>
          <a:bodyPr>
            <a:normAutofit/>
          </a:bodyPr>
          <a:lstStyle/>
          <a:p>
            <a:r>
              <a:rPr lang="fa-IR" dirty="0"/>
              <a:t>افسردگی، از آسیب های اسقاط عمدی جنین</a:t>
            </a:r>
            <a:endParaRPr lang="en-US" dirty="0"/>
          </a:p>
        </p:txBody>
      </p:sp>
    </p:spTree>
    <p:extLst>
      <p:ext uri="{BB962C8B-B14F-4D97-AF65-F5344CB8AC3E}">
        <p14:creationId xmlns:p14="http://schemas.microsoft.com/office/powerpoint/2010/main" val="203245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93486" y="713031"/>
            <a:ext cx="11288206" cy="1551198"/>
          </a:xfrm>
        </p:spPr>
        <p:txBody>
          <a:bodyPr>
            <a:noAutofit/>
          </a:bodyPr>
          <a:lstStyle/>
          <a:p>
            <a:pPr>
              <a:lnSpc>
                <a:spcPts val="6500"/>
              </a:lnSpc>
              <a:spcBef>
                <a:spcPts val="0"/>
              </a:spcBef>
            </a:pPr>
            <a:r>
              <a:rPr lang="fa-IR" sz="4400" dirty="0">
                <a:cs typeface="B Jadid" panose="00000700000000000000" pitchFamily="2" charset="-78"/>
              </a:rPr>
              <a:t>آسیب های روان شناختی</a:t>
            </a:r>
            <a:br>
              <a:rPr lang="fa-IR" sz="4400" dirty="0">
                <a:cs typeface="B Jadid" panose="00000700000000000000" pitchFamily="2" charset="-78"/>
              </a:rPr>
            </a:br>
            <a:r>
              <a:rPr lang="fa-IR" sz="4000" dirty="0">
                <a:cs typeface="B Jadid" panose="00000700000000000000" pitchFamily="2" charset="-78"/>
              </a:rPr>
              <a:t>اسقاط و قتل عمدی جنین</a:t>
            </a:r>
            <a:endParaRPr lang="en-US" sz="4000" dirty="0">
              <a:cs typeface="B Jadid" panose="00000700000000000000" pitchFamily="2" charset="-78"/>
            </a:endParaRPr>
          </a:p>
        </p:txBody>
      </p:sp>
      <p:sp>
        <p:nvSpPr>
          <p:cNvPr id="11" name="Subtitle 10"/>
          <p:cNvSpPr>
            <a:spLocks noGrp="1"/>
          </p:cNvSpPr>
          <p:nvPr>
            <p:ph type="body" sz="quarter" idx="13"/>
          </p:nvPr>
        </p:nvSpPr>
        <p:spPr>
          <a:xfrm>
            <a:off x="927100" y="2360081"/>
            <a:ext cx="10515600" cy="838200"/>
          </a:xfrm>
        </p:spPr>
        <p:txBody>
          <a:bodyPr>
            <a:normAutofit/>
          </a:bodyPr>
          <a:lstStyle/>
          <a:p>
            <a:r>
              <a:rPr lang="fa-IR" sz="2800" b="1" dirty="0">
                <a:solidFill>
                  <a:schemeClr val="bg1">
                    <a:lumMod val="50000"/>
                  </a:schemeClr>
                </a:solidFill>
                <a:cs typeface="B Yagut" panose="00000400000000000000" pitchFamily="2" charset="-78"/>
              </a:rPr>
              <a:t>ساره ابراهیم کوچک؛ ارشد روان پرستاری</a:t>
            </a:r>
          </a:p>
        </p:txBody>
      </p:sp>
      <p:sp>
        <p:nvSpPr>
          <p:cNvPr id="12" name="Subtitle 10"/>
          <p:cNvSpPr txBox="1">
            <a:spLocks/>
          </p:cNvSpPr>
          <p:nvPr/>
        </p:nvSpPr>
        <p:spPr>
          <a:xfrm>
            <a:off x="1208344" y="2597638"/>
            <a:ext cx="2511888" cy="838200"/>
          </a:xfrm>
          <a:prstGeom prst="rect">
            <a:avLst/>
          </a:prstGeom>
        </p:spPr>
        <p:txBody>
          <a:bodyPr vert="horz" lIns="91440" tIns="45720" rIns="91440" bIns="45720" rtlCol="0">
            <a:normAutofit fontScale="85000" lnSpcReduction="10000"/>
          </a:bodyPr>
          <a:lstStyle>
            <a:lvl1pPr marL="0" indent="0" algn="ctr" defTabSz="914400" rtl="1"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a-IR" sz="2800" b="1" dirty="0">
                <a:solidFill>
                  <a:schemeClr val="tx1"/>
                </a:solidFill>
                <a:cs typeface="B Yagut" panose="00000400000000000000" pitchFamily="2" charset="-78"/>
              </a:rPr>
              <a:t>در حال تکمیل</a:t>
            </a:r>
          </a:p>
          <a:p>
            <a:r>
              <a:rPr lang="fa-IR" sz="2800" b="1" dirty="0">
                <a:solidFill>
                  <a:schemeClr val="bg1">
                    <a:lumMod val="50000"/>
                  </a:schemeClr>
                </a:solidFill>
                <a:cs typeface="B Yagut" panose="00000400000000000000" pitchFamily="2" charset="-78"/>
              </a:rPr>
              <a:t>ویرایش 6 بهمن 1399</a:t>
            </a:r>
            <a:endParaRPr lang="en-US" sz="2800" b="1" dirty="0">
              <a:solidFill>
                <a:schemeClr val="bg1">
                  <a:lumMod val="50000"/>
                </a:schemeClr>
              </a:solidFill>
              <a:cs typeface="B Yagut" panose="00000400000000000000" pitchFamily="2" charset="-78"/>
            </a:endParaRPr>
          </a:p>
        </p:txBody>
      </p:sp>
    </p:spTree>
    <p:custDataLst>
      <p:tags r:id="rId1"/>
    </p:custDataLst>
    <p:extLst>
      <p:ext uri="{BB962C8B-B14F-4D97-AF65-F5344CB8AC3E}">
        <p14:creationId xmlns:p14="http://schemas.microsoft.com/office/powerpoint/2010/main" val="130276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65693" y="1679330"/>
            <a:ext cx="8968553" cy="4888524"/>
          </a:xfrm>
        </p:spPr>
        <p:txBody>
          <a:bodyPr>
            <a:normAutofit fontScale="92500"/>
          </a:bodyPr>
          <a:lstStyle/>
          <a:p>
            <a:pPr marL="0" indent="0" algn="ctr">
              <a:lnSpc>
                <a:spcPct val="170000"/>
              </a:lnSpc>
              <a:buNone/>
            </a:pPr>
            <a:r>
              <a:rPr lang="fa-IR" sz="2500" dirty="0"/>
              <a:t>اختلالات ذیل، به دنبال اسقاط عمدی جنین دیده شده است:</a:t>
            </a:r>
          </a:p>
          <a:p>
            <a:pPr marL="0" indent="0" algn="ctr">
              <a:lnSpc>
                <a:spcPct val="170000"/>
              </a:lnSpc>
              <a:buNone/>
            </a:pPr>
            <a:endParaRPr lang="fa-IR" sz="1100" dirty="0"/>
          </a:p>
          <a:p>
            <a:pPr algn="justLow">
              <a:lnSpc>
                <a:spcPct val="170000"/>
              </a:lnSpc>
            </a:pPr>
            <a:r>
              <a:rPr lang="fa-IR" sz="2500" dirty="0"/>
              <a:t>اختلالات اضطرابی فراگیر: احساس نگرانی بدون منبع مشخص که در اکثر ساعات روز، همراه فرد باشد (</a:t>
            </a:r>
            <a:r>
              <a:rPr lang="en-US" sz="2500" dirty="0"/>
              <a:t>GAD</a:t>
            </a:r>
            <a:r>
              <a:rPr lang="fa-IR" sz="2500" dirty="0"/>
              <a:t>)</a:t>
            </a:r>
          </a:p>
          <a:p>
            <a:pPr algn="justLow">
              <a:lnSpc>
                <a:spcPct val="170000"/>
              </a:lnSpc>
            </a:pPr>
            <a:r>
              <a:rPr lang="fa-IR" sz="2400" dirty="0"/>
              <a:t>میزان اضطراب تا یک سال پس از سقط در سقط عمد بسیار بالاتر اندازه گیری شده</a:t>
            </a:r>
          </a:p>
          <a:p>
            <a:pPr algn="justLow">
              <a:lnSpc>
                <a:spcPct val="170000"/>
              </a:lnSpc>
            </a:pPr>
            <a:r>
              <a:rPr lang="fa-IR" sz="2500" dirty="0"/>
              <a:t>اضطراب مرگ در دوران سوگواری </a:t>
            </a:r>
          </a:p>
          <a:p>
            <a:pPr marL="0" indent="0" algn="l">
              <a:lnSpc>
                <a:spcPct val="170000"/>
              </a:lnSpc>
              <a:buNone/>
            </a:pPr>
            <a:r>
              <a:rPr lang="en-US" sz="1800" dirty="0"/>
              <a:t>http://health.sbmu.ac.ir/index.jsp?pageid=20541&amp;p=1</a:t>
            </a:r>
            <a:endParaRPr lang="fa-IR" sz="2500" dirty="0"/>
          </a:p>
          <a:p>
            <a:pPr algn="justLow">
              <a:lnSpc>
                <a:spcPct val="170000"/>
              </a:lnSpc>
            </a:pPr>
            <a:endParaRPr lang="en-US" sz="2500" dirty="0"/>
          </a:p>
          <a:p>
            <a:pPr>
              <a:lnSpc>
                <a:spcPct val="170000"/>
              </a:lnSpc>
            </a:pPr>
            <a:endParaRPr lang="en-US" sz="2500" dirty="0"/>
          </a:p>
        </p:txBody>
      </p:sp>
      <p:sp>
        <p:nvSpPr>
          <p:cNvPr id="3" name="Title 2"/>
          <p:cNvSpPr>
            <a:spLocks noGrp="1"/>
          </p:cNvSpPr>
          <p:nvPr>
            <p:ph type="title"/>
          </p:nvPr>
        </p:nvSpPr>
        <p:spPr>
          <a:xfrm>
            <a:off x="280555" y="175846"/>
            <a:ext cx="10515600" cy="1325563"/>
          </a:xfrm>
        </p:spPr>
        <p:txBody>
          <a:bodyPr/>
          <a:lstStyle/>
          <a:p>
            <a:r>
              <a:rPr lang="fa-IR" dirty="0"/>
              <a:t>اختلال اضطرابی، از آسیب های اسقاط عمدی جنین</a:t>
            </a:r>
            <a:endParaRPr lang="en-US" dirty="0"/>
          </a:p>
        </p:txBody>
      </p:sp>
    </p:spTree>
    <p:extLst>
      <p:ext uri="{BB962C8B-B14F-4D97-AF65-F5344CB8AC3E}">
        <p14:creationId xmlns:p14="http://schemas.microsoft.com/office/powerpoint/2010/main" val="82790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00100" y="2662038"/>
            <a:ext cx="9299864" cy="2841947"/>
          </a:xfrm>
        </p:spPr>
        <p:txBody>
          <a:bodyPr>
            <a:normAutofit/>
          </a:bodyPr>
          <a:lstStyle/>
          <a:p>
            <a:pPr marL="0" lvl="0" indent="0" algn="justLow">
              <a:lnSpc>
                <a:spcPct val="200000"/>
              </a:lnSpc>
              <a:buNone/>
            </a:pPr>
            <a:r>
              <a:rPr lang="ar-SA" dirty="0"/>
              <a:t>احتمال سو مصرف مواد در خانم هایی که سقط عمدي را تجربه نموده اند از خانم هایی که این سابقه را ندارند</a:t>
            </a:r>
            <a:r>
              <a:rPr lang="fa-IR" dirty="0"/>
              <a:t>،</a:t>
            </a:r>
            <a:r>
              <a:rPr lang="ar-SA" dirty="0"/>
              <a:t> بالاتر است</a:t>
            </a:r>
            <a:r>
              <a:rPr lang="en-US" dirty="0"/>
              <a:t>.</a:t>
            </a:r>
            <a:endParaRPr lang="fa-IR" dirty="0"/>
          </a:p>
          <a:p>
            <a:pPr marL="0" indent="0" algn="l" rtl="0">
              <a:lnSpc>
                <a:spcPct val="200000"/>
              </a:lnSpc>
              <a:buNone/>
            </a:pPr>
            <a:r>
              <a:rPr lang="en-US" sz="1400" dirty="0"/>
              <a:t>http://health.sbmu.ac.ir/index.jsp?pageid=20541&amp;p=1</a:t>
            </a:r>
          </a:p>
        </p:txBody>
      </p:sp>
      <p:sp>
        <p:nvSpPr>
          <p:cNvPr id="7" name="Title 6"/>
          <p:cNvSpPr>
            <a:spLocks noGrp="1"/>
          </p:cNvSpPr>
          <p:nvPr>
            <p:ph type="title"/>
          </p:nvPr>
        </p:nvSpPr>
        <p:spPr>
          <a:xfrm>
            <a:off x="280555" y="0"/>
            <a:ext cx="10515600" cy="1325563"/>
          </a:xfrm>
        </p:spPr>
        <p:txBody>
          <a:bodyPr>
            <a:normAutofit/>
          </a:bodyPr>
          <a:lstStyle/>
          <a:p>
            <a:pPr>
              <a:lnSpc>
                <a:spcPct val="150000"/>
              </a:lnSpc>
            </a:pPr>
            <a:r>
              <a:rPr lang="fa-IR" sz="4800" dirty="0"/>
              <a:t>روی آوردن به سوء مصرف مواد مخدر</a:t>
            </a:r>
            <a:endParaRPr lang="en-US" sz="5400" dirty="0">
              <a:cs typeface="B Titr" panose="00000700000000000000" pitchFamily="2" charset="-78"/>
            </a:endParaRPr>
          </a:p>
        </p:txBody>
      </p:sp>
    </p:spTree>
    <p:extLst>
      <p:ext uri="{BB962C8B-B14F-4D97-AF65-F5344CB8AC3E}">
        <p14:creationId xmlns:p14="http://schemas.microsoft.com/office/powerpoint/2010/main" val="1571542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2206870"/>
            <a:ext cx="10037618" cy="1582615"/>
          </a:xfrm>
        </p:spPr>
        <p:txBody>
          <a:bodyPr>
            <a:normAutofit/>
          </a:bodyPr>
          <a:lstStyle/>
          <a:p>
            <a:pPr algn="justLow">
              <a:lnSpc>
                <a:spcPct val="150000"/>
              </a:lnSpc>
            </a:pPr>
            <a:r>
              <a:rPr lang="fa-IR" sz="2800" dirty="0"/>
              <a:t>در سقط خودبخودی، این حس به طور معناداری مشاهده نشده.</a:t>
            </a:r>
            <a:endParaRPr lang="en-US" sz="2800" dirty="0"/>
          </a:p>
          <a:p>
            <a:pPr algn="justLow">
              <a:lnSpc>
                <a:spcPct val="150000"/>
              </a:lnSpc>
            </a:pPr>
            <a:r>
              <a:rPr lang="fa-IR" sz="2800" dirty="0"/>
              <a:t>این عارضه با فاصله بروز می کند. </a:t>
            </a:r>
            <a:r>
              <a:rPr lang="fa-IR" sz="1800" dirty="0"/>
              <a:t>(مطالعاتی با فاصله 2 سال از سقط عمدی گزارش می کنند.)</a:t>
            </a:r>
          </a:p>
        </p:txBody>
      </p:sp>
      <p:sp>
        <p:nvSpPr>
          <p:cNvPr id="7" name="Title 6"/>
          <p:cNvSpPr>
            <a:spLocks noGrp="1"/>
          </p:cNvSpPr>
          <p:nvPr>
            <p:ph type="title"/>
          </p:nvPr>
        </p:nvSpPr>
        <p:spPr/>
        <p:txBody>
          <a:bodyPr>
            <a:normAutofit/>
          </a:bodyPr>
          <a:lstStyle/>
          <a:p>
            <a:pPr>
              <a:lnSpc>
                <a:spcPct val="150000"/>
              </a:lnSpc>
            </a:pPr>
            <a:r>
              <a:rPr lang="fa-IR" sz="5400" dirty="0"/>
              <a:t>حس مشارکت در گناه و شرمساري</a:t>
            </a:r>
            <a:endParaRPr lang="en-US" sz="5400" dirty="0">
              <a:cs typeface="B Titr" panose="00000700000000000000" pitchFamily="2" charset="-78"/>
            </a:endParaRPr>
          </a:p>
        </p:txBody>
      </p:sp>
      <p:sp>
        <p:nvSpPr>
          <p:cNvPr id="4" name="Text Placeholder 5"/>
          <p:cNvSpPr txBox="1">
            <a:spLocks/>
          </p:cNvSpPr>
          <p:nvPr/>
        </p:nvSpPr>
        <p:spPr>
          <a:xfrm>
            <a:off x="405779" y="1249668"/>
            <a:ext cx="10037618" cy="1063870"/>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fa-IR" sz="2800" dirty="0"/>
              <a:t>حس مشارکت در گناه و شرمساری به صورت معناداری دیده شده است.</a:t>
            </a:r>
          </a:p>
        </p:txBody>
      </p:sp>
      <p:sp>
        <p:nvSpPr>
          <p:cNvPr id="5" name="Text Placeholder 5"/>
          <p:cNvSpPr txBox="1">
            <a:spLocks/>
          </p:cNvSpPr>
          <p:nvPr/>
        </p:nvSpPr>
        <p:spPr>
          <a:xfrm>
            <a:off x="9716166" y="2508129"/>
            <a:ext cx="2090704" cy="841742"/>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fa-IR" sz="2800" dirty="0"/>
              <a:t>دو نکته</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674" y="4024557"/>
            <a:ext cx="4585495" cy="2440667"/>
          </a:xfrm>
          <a:prstGeom prst="rect">
            <a:avLst/>
          </a:prstGeom>
        </p:spPr>
      </p:pic>
    </p:spTree>
    <p:extLst>
      <p:ext uri="{BB962C8B-B14F-4D97-AF65-F5344CB8AC3E}">
        <p14:creationId xmlns:p14="http://schemas.microsoft.com/office/powerpoint/2010/main" val="4174394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righ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righ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4"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78257" y="2626868"/>
            <a:ext cx="8777920" cy="2182524"/>
          </a:xfrm>
        </p:spPr>
        <p:txBody>
          <a:bodyPr>
            <a:normAutofit/>
          </a:bodyPr>
          <a:lstStyle/>
          <a:p>
            <a:pPr>
              <a:lnSpc>
                <a:spcPct val="200000"/>
              </a:lnSpc>
            </a:pPr>
            <a:r>
              <a:rPr lang="fa-IR" dirty="0"/>
              <a:t>افزایش ابتلا به انواع فوبیا</a:t>
            </a:r>
          </a:p>
          <a:p>
            <a:pPr>
              <a:lnSpc>
                <a:spcPct val="200000"/>
              </a:lnSpc>
            </a:pPr>
            <a:r>
              <a:rPr lang="fa-IR" dirty="0"/>
              <a:t>با افزایش تجربه، میزان فوبیا بیشتر دیده شده است.</a:t>
            </a:r>
            <a:endParaRPr lang="en-US" dirty="0"/>
          </a:p>
        </p:txBody>
      </p:sp>
      <p:sp>
        <p:nvSpPr>
          <p:cNvPr id="3" name="Title 2"/>
          <p:cNvSpPr>
            <a:spLocks noGrp="1"/>
          </p:cNvSpPr>
          <p:nvPr>
            <p:ph type="title"/>
          </p:nvPr>
        </p:nvSpPr>
        <p:spPr>
          <a:xfrm>
            <a:off x="280555" y="87924"/>
            <a:ext cx="10515600" cy="1325563"/>
          </a:xfrm>
        </p:spPr>
        <p:txBody>
          <a:bodyPr/>
          <a:lstStyle/>
          <a:p>
            <a:r>
              <a:rPr lang="fa-IR" dirty="0"/>
              <a:t>فوبیا (ترس)</a:t>
            </a:r>
            <a:endParaRPr lang="en-US" dirty="0"/>
          </a:p>
        </p:txBody>
      </p:sp>
    </p:spTree>
    <p:extLst>
      <p:ext uri="{BB962C8B-B14F-4D97-AF65-F5344CB8AC3E}">
        <p14:creationId xmlns:p14="http://schemas.microsoft.com/office/powerpoint/2010/main" val="252169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19546" y="2108123"/>
            <a:ext cx="10037618" cy="4520478"/>
          </a:xfrm>
        </p:spPr>
        <p:txBody>
          <a:bodyPr/>
          <a:lstStyle/>
          <a:p>
            <a:pPr algn="just">
              <a:lnSpc>
                <a:spcPct val="150000"/>
              </a:lnSpc>
            </a:pPr>
            <a:r>
              <a:rPr lang="fa-IR" dirty="0">
                <a:solidFill>
                  <a:srgbClr val="FFFF00"/>
                </a:solidFill>
              </a:rPr>
              <a:t>دلبستگی:</a:t>
            </a:r>
            <a:r>
              <a:rPr lang="fa-IR" dirty="0"/>
              <a:t> دلبستگی نسبت به کودک متولد نشده قبل از تولد شروع می شود و داغداری و سوگواری ممکن است در هر دوره ای پس از فقدان جنین مشاهده شود.</a:t>
            </a:r>
          </a:p>
          <a:p>
            <a:pPr algn="just">
              <a:lnSpc>
                <a:spcPct val="150000"/>
              </a:lnSpc>
            </a:pPr>
            <a:r>
              <a:rPr lang="fa-IR" dirty="0">
                <a:solidFill>
                  <a:srgbClr val="FFFF00"/>
                </a:solidFill>
              </a:rPr>
              <a:t>مشابه مرگ عزیزان: </a:t>
            </a:r>
            <a:r>
              <a:rPr lang="fa-IR" dirty="0"/>
              <a:t>مرگ جنین برای مادر شباهت های زیادی به فرآیند مشابه در مرگ عزیزان دارد و  سوگواری به همراه دارد.</a:t>
            </a:r>
          </a:p>
        </p:txBody>
      </p:sp>
      <p:sp>
        <p:nvSpPr>
          <p:cNvPr id="3" name="Title 2"/>
          <p:cNvSpPr>
            <a:spLocks noGrp="1"/>
          </p:cNvSpPr>
          <p:nvPr>
            <p:ph type="title"/>
          </p:nvPr>
        </p:nvSpPr>
        <p:spPr>
          <a:xfrm>
            <a:off x="280555" y="87924"/>
            <a:ext cx="10515600" cy="1325563"/>
          </a:xfrm>
        </p:spPr>
        <p:txBody>
          <a:bodyPr/>
          <a:lstStyle/>
          <a:p>
            <a:r>
              <a:rPr lang="fa-IR" dirty="0"/>
              <a:t>سوگواری نسبت به از دست دادن جنین</a:t>
            </a:r>
            <a:endParaRPr lang="en-US" dirty="0"/>
          </a:p>
        </p:txBody>
      </p:sp>
    </p:spTree>
    <p:extLst>
      <p:ext uri="{BB962C8B-B14F-4D97-AF65-F5344CB8AC3E}">
        <p14:creationId xmlns:p14="http://schemas.microsoft.com/office/powerpoint/2010/main" val="225079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31623" y="1589376"/>
            <a:ext cx="10037618" cy="4881762"/>
          </a:xfrm>
        </p:spPr>
        <p:txBody>
          <a:bodyPr>
            <a:normAutofit/>
          </a:bodyPr>
          <a:lstStyle/>
          <a:p>
            <a:pPr marL="0" indent="0" algn="ctr">
              <a:lnSpc>
                <a:spcPct val="150000"/>
              </a:lnSpc>
              <a:buNone/>
            </a:pPr>
            <a:r>
              <a:rPr lang="fa-IR" sz="2400" b="0" dirty="0"/>
              <a:t>کاهش کیفیت در مقایسه با گروه مشابه که سقط عمدی نداشتند.</a:t>
            </a:r>
          </a:p>
          <a:p>
            <a:pPr marL="0" indent="0" algn="ctr">
              <a:lnSpc>
                <a:spcPct val="150000"/>
              </a:lnSpc>
              <a:buNone/>
            </a:pPr>
            <a:endParaRPr lang="fa-IR" sz="2400" b="0" dirty="0"/>
          </a:p>
          <a:p>
            <a:pPr algn="justLow">
              <a:lnSpc>
                <a:spcPct val="150000"/>
              </a:lnSpc>
            </a:pPr>
            <a:r>
              <a:rPr lang="fa-IR" dirty="0">
                <a:solidFill>
                  <a:srgbClr val="FFFF00"/>
                </a:solidFill>
              </a:rPr>
              <a:t>ناسازگاری های رفتاری </a:t>
            </a:r>
            <a:r>
              <a:rPr lang="fa-IR" dirty="0"/>
              <a:t>در میان خانواده </a:t>
            </a:r>
          </a:p>
          <a:p>
            <a:pPr algn="justLow">
              <a:lnSpc>
                <a:spcPct val="150000"/>
              </a:lnSpc>
            </a:pPr>
            <a:r>
              <a:rPr lang="fa-IR" dirty="0"/>
              <a:t>افزایش احتمال </a:t>
            </a:r>
            <a:r>
              <a:rPr lang="fa-IR" dirty="0">
                <a:solidFill>
                  <a:srgbClr val="FFFF00"/>
                </a:solidFill>
              </a:rPr>
              <a:t>سوء رفتار با دیگر فرزندان</a:t>
            </a:r>
          </a:p>
          <a:p>
            <a:pPr marL="0" indent="0" algn="justLow">
              <a:lnSpc>
                <a:spcPct val="150000"/>
              </a:lnSpc>
              <a:buNone/>
            </a:pPr>
            <a:endParaRPr lang="en-US" dirty="0"/>
          </a:p>
          <a:p>
            <a:pPr marL="0" indent="0" algn="l" rtl="0">
              <a:lnSpc>
                <a:spcPct val="150000"/>
              </a:lnSpc>
              <a:buNone/>
            </a:pPr>
            <a:r>
              <a:rPr lang="en-US" sz="2000" dirty="0"/>
              <a:t>health.sbmu.ac.ir/</a:t>
            </a:r>
            <a:r>
              <a:rPr lang="en-US" sz="2000" dirty="0" err="1"/>
              <a:t>index.jsp?pageid</a:t>
            </a:r>
            <a:r>
              <a:rPr lang="en-US" sz="2000" dirty="0"/>
              <a:t>=20541&amp;p=1</a:t>
            </a:r>
            <a:endParaRPr lang="fa-IR" sz="2000" b="0" dirty="0"/>
          </a:p>
        </p:txBody>
      </p:sp>
      <p:sp>
        <p:nvSpPr>
          <p:cNvPr id="7" name="Title 6"/>
          <p:cNvSpPr>
            <a:spLocks noGrp="1"/>
          </p:cNvSpPr>
          <p:nvPr>
            <p:ph type="title"/>
          </p:nvPr>
        </p:nvSpPr>
        <p:spPr>
          <a:xfrm>
            <a:off x="280555" y="0"/>
            <a:ext cx="10515600" cy="1325563"/>
          </a:xfrm>
        </p:spPr>
        <p:txBody>
          <a:bodyPr>
            <a:normAutofit/>
          </a:bodyPr>
          <a:lstStyle/>
          <a:p>
            <a:pPr>
              <a:lnSpc>
                <a:spcPct val="150000"/>
              </a:lnSpc>
            </a:pPr>
            <a:r>
              <a:rPr lang="fa-IR" sz="4400" dirty="0"/>
              <a:t>کیفیت زندگی و روابط با همسر</a:t>
            </a:r>
            <a:endParaRPr lang="en-US" sz="4400" dirty="0"/>
          </a:p>
        </p:txBody>
      </p:sp>
    </p:spTree>
    <p:extLst>
      <p:ext uri="{BB962C8B-B14F-4D97-AF65-F5344CB8AC3E}">
        <p14:creationId xmlns:p14="http://schemas.microsoft.com/office/powerpoint/2010/main" val="19687454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right)">
                                      <p:cBhvr>
                                        <p:cTn id="22" dur="500"/>
                                        <p:tgtEl>
                                          <p:spTgt spid="6">
                                            <p:txEl>
                                              <p:pRg st="5" end="5"/>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20968" y="1791599"/>
            <a:ext cx="9414563" cy="4520478"/>
          </a:xfrm>
        </p:spPr>
        <p:txBody>
          <a:bodyPr>
            <a:normAutofit lnSpcReduction="10000"/>
          </a:bodyPr>
          <a:lstStyle/>
          <a:p>
            <a:pPr marL="0" lvl="0" indent="0" algn="justLow">
              <a:lnSpc>
                <a:spcPct val="150000"/>
              </a:lnSpc>
              <a:buNone/>
            </a:pPr>
            <a:r>
              <a:rPr lang="fa-IR" dirty="0"/>
              <a:t>نرخ خودکشی زنان در 12 ماه پس از زایمان یک کودک، در مقایسه با سقط، در برخی کشورها بررسی شده است:</a:t>
            </a:r>
          </a:p>
          <a:p>
            <a:pPr marL="0" lvl="0" indent="0" algn="justLow">
              <a:lnSpc>
                <a:spcPct val="150000"/>
              </a:lnSpc>
              <a:buNone/>
            </a:pPr>
            <a:endParaRPr lang="fa-IR" sz="2200" dirty="0"/>
          </a:p>
          <a:p>
            <a:pPr marL="571500" indent="-571500" algn="justLow">
              <a:lnSpc>
                <a:spcPct val="150000"/>
              </a:lnSpc>
            </a:pPr>
            <a:r>
              <a:rPr lang="fa-IR" dirty="0"/>
              <a:t>کشورهای اروپای شمالی (اسکاندیناوی): حدود </a:t>
            </a:r>
            <a:r>
              <a:rPr lang="fa-IR" u="sng" dirty="0"/>
              <a:t>6 برابر</a:t>
            </a:r>
            <a:endParaRPr lang="fa-IR" sz="1800" b="0" dirty="0"/>
          </a:p>
          <a:p>
            <a:pPr marL="571500" indent="-571500" algn="justLow">
              <a:lnSpc>
                <a:spcPct val="150000"/>
              </a:lnSpc>
            </a:pPr>
            <a:r>
              <a:rPr lang="fa-IR" dirty="0"/>
              <a:t>انگلستان: </a:t>
            </a:r>
            <a:r>
              <a:rPr lang="fa-IR" u="sng" dirty="0"/>
              <a:t>3/25 برابر </a:t>
            </a:r>
          </a:p>
          <a:p>
            <a:pPr marL="571500" indent="-571500" algn="justLow">
              <a:lnSpc>
                <a:spcPct val="150000"/>
              </a:lnSpc>
            </a:pPr>
            <a:r>
              <a:rPr lang="fa-IR" dirty="0"/>
              <a:t>ایالات متحده </a:t>
            </a:r>
            <a:r>
              <a:rPr lang="fa-IR" u="sng" dirty="0"/>
              <a:t>2/6برابر</a:t>
            </a:r>
            <a:endParaRPr lang="fa-IR" sz="1800" b="0" dirty="0"/>
          </a:p>
        </p:txBody>
      </p:sp>
      <p:sp>
        <p:nvSpPr>
          <p:cNvPr id="7" name="Title 6"/>
          <p:cNvSpPr>
            <a:spLocks noGrp="1"/>
          </p:cNvSpPr>
          <p:nvPr>
            <p:ph type="title"/>
          </p:nvPr>
        </p:nvSpPr>
        <p:spPr/>
        <p:txBody>
          <a:bodyPr>
            <a:normAutofit/>
          </a:bodyPr>
          <a:lstStyle/>
          <a:p>
            <a:pPr>
              <a:lnSpc>
                <a:spcPct val="150000"/>
              </a:lnSpc>
            </a:pPr>
            <a:r>
              <a:rPr lang="fa-IR" sz="5400" dirty="0"/>
              <a:t>خودکشی</a:t>
            </a:r>
            <a:endParaRPr lang="en-US" sz="5400" dirty="0">
              <a:cs typeface="B Titr" panose="00000700000000000000" pitchFamily="2" charset="-78"/>
            </a:endParaRPr>
          </a:p>
        </p:txBody>
      </p:sp>
    </p:spTree>
    <p:extLst>
      <p:ext uri="{BB962C8B-B14F-4D97-AF65-F5344CB8AC3E}">
        <p14:creationId xmlns:p14="http://schemas.microsoft.com/office/powerpoint/2010/main" val="40246082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right)">
                                      <p:cBhvr>
                                        <p:cTn id="22" dur="500"/>
                                        <p:tgtEl>
                                          <p:spTgt spid="6">
                                            <p:txEl>
                                              <p:pRg st="4" end="4"/>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68479" y="1800391"/>
            <a:ext cx="10037618" cy="4108039"/>
          </a:xfrm>
        </p:spPr>
        <p:txBody>
          <a:bodyPr>
            <a:normAutofit/>
          </a:bodyPr>
          <a:lstStyle/>
          <a:p>
            <a:pPr marL="0" indent="0" algn="justLow">
              <a:buNone/>
            </a:pPr>
            <a:r>
              <a:rPr lang="fa-IR" sz="3600" dirty="0"/>
              <a:t>1- اختلال در عادت غذایی</a:t>
            </a:r>
            <a:r>
              <a:rPr lang="fa-IR" dirty="0"/>
              <a:t> (منجر به چاقی یا لاغری غیر طبیعی)</a:t>
            </a:r>
          </a:p>
          <a:p>
            <a:pPr marL="0" indent="0" algn="justLow">
              <a:buNone/>
            </a:pPr>
            <a:endParaRPr lang="fa-IR" sz="2400" b="0" dirty="0"/>
          </a:p>
          <a:p>
            <a:pPr marL="0" indent="0" algn="justLow">
              <a:buNone/>
            </a:pPr>
            <a:r>
              <a:rPr lang="fa-IR" sz="3600" dirty="0"/>
              <a:t>2- اختلالات خواب، از جمله مهم ترین مشکلات است:</a:t>
            </a:r>
          </a:p>
          <a:p>
            <a:pPr marL="571500" indent="-342900" algn="justLow"/>
            <a:r>
              <a:rPr lang="fa-IR" dirty="0">
                <a:cs typeface="B Mitra" panose="00000400000000000000" pitchFamily="2" charset="-78"/>
              </a:rPr>
              <a:t>رویاهای تکراری اضطراب زا: 23 درصد از این زنان</a:t>
            </a:r>
          </a:p>
          <a:p>
            <a:pPr marL="571500" indent="-342900" algn="justLow"/>
            <a:r>
              <a:rPr lang="fa-IR" dirty="0">
                <a:cs typeface="B Mitra" panose="00000400000000000000" pitchFamily="2" charset="-78"/>
              </a:rPr>
              <a:t>اظهار اینکه گویا واقعه را زنده، دوباره تجربه می کنند: 45 درصد از زنان</a:t>
            </a:r>
          </a:p>
          <a:p>
            <a:pPr marL="571500" indent="-342900" algn="justLow"/>
            <a:r>
              <a:rPr lang="fa-IR" dirty="0">
                <a:cs typeface="B Mitra" panose="00000400000000000000" pitchFamily="2" charset="-78"/>
              </a:rPr>
              <a:t>اظهار اینکه خاطرات، بارها هجوم می آورد: 29 درصد از زنان</a:t>
            </a:r>
          </a:p>
          <a:p>
            <a:pPr marL="571500" indent="-342900" algn="justLow"/>
            <a:r>
              <a:rPr lang="fa-IR" dirty="0">
                <a:cs typeface="B Mitra" panose="00000400000000000000" pitchFamily="2" charset="-78"/>
              </a:rPr>
              <a:t>تا مدت ها پرهیز از هرچیز که آنان را یاد ماجرا بیندازد: 35 درصد از زنان</a:t>
            </a:r>
            <a:endParaRPr lang="en-US" dirty="0">
              <a:cs typeface="B Mitra" panose="00000400000000000000" pitchFamily="2" charset="-78"/>
            </a:endParaRPr>
          </a:p>
          <a:p>
            <a:pPr marL="0" indent="0" algn="justLow">
              <a:buNone/>
            </a:pPr>
            <a:endParaRPr lang="fa-IR" sz="2400" b="0" dirty="0"/>
          </a:p>
        </p:txBody>
      </p:sp>
      <p:sp>
        <p:nvSpPr>
          <p:cNvPr id="7" name="Title 6"/>
          <p:cNvSpPr>
            <a:spLocks noGrp="1"/>
          </p:cNvSpPr>
          <p:nvPr>
            <p:ph type="title"/>
          </p:nvPr>
        </p:nvSpPr>
        <p:spPr>
          <a:xfrm>
            <a:off x="518480" y="0"/>
            <a:ext cx="10515600" cy="1325563"/>
          </a:xfrm>
        </p:spPr>
        <p:txBody>
          <a:bodyPr>
            <a:normAutofit/>
          </a:bodyPr>
          <a:lstStyle/>
          <a:p>
            <a:pPr>
              <a:lnSpc>
                <a:spcPct val="150000"/>
              </a:lnSpc>
            </a:pPr>
            <a:r>
              <a:rPr lang="fa-IR" sz="5400" dirty="0">
                <a:cs typeface="B Titr" panose="00000700000000000000" pitchFamily="2" charset="-78"/>
              </a:rPr>
              <a:t>اختلال در عادت غذایی و خواب</a:t>
            </a:r>
            <a:endParaRPr lang="en-US" sz="5400" dirty="0">
              <a:cs typeface="B Titr" panose="00000700000000000000" pitchFamily="2" charset="-78"/>
            </a:endParaRPr>
          </a:p>
        </p:txBody>
      </p:sp>
    </p:spTree>
    <p:extLst>
      <p:ext uri="{BB962C8B-B14F-4D97-AF65-F5344CB8AC3E}">
        <p14:creationId xmlns:p14="http://schemas.microsoft.com/office/powerpoint/2010/main" val="40189408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right)">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right)">
                                      <p:cBhvr>
                                        <p:cTn id="32" dur="500"/>
                                        <p:tgtEl>
                                          <p:spTgt spid="6">
                                            <p:txEl>
                                              <p:pRg st="6" end="6"/>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0555" y="0"/>
            <a:ext cx="10515600" cy="1325563"/>
          </a:xfrm>
        </p:spPr>
        <p:txBody>
          <a:bodyPr>
            <a:noAutofit/>
          </a:bodyPr>
          <a:lstStyle/>
          <a:p>
            <a:pPr>
              <a:lnSpc>
                <a:spcPct val="150000"/>
              </a:lnSpc>
            </a:pPr>
            <a:r>
              <a:rPr lang="fa-IR" dirty="0"/>
              <a:t>مطالعه ای درباره مشکلات روحی بعد اسقاط جنین</a:t>
            </a:r>
            <a:endParaRPr lang="en-US" dirty="0"/>
          </a:p>
        </p:txBody>
      </p:sp>
      <p:sp>
        <p:nvSpPr>
          <p:cNvPr id="3" name="Text Placeholder 2"/>
          <p:cNvSpPr>
            <a:spLocks noGrp="1"/>
          </p:cNvSpPr>
          <p:nvPr>
            <p:ph type="body" sz="quarter" idx="13"/>
          </p:nvPr>
        </p:nvSpPr>
        <p:spPr>
          <a:xfrm>
            <a:off x="387661" y="2170683"/>
            <a:ext cx="10037618" cy="3870648"/>
          </a:xfrm>
        </p:spPr>
        <p:txBody>
          <a:bodyPr>
            <a:normAutofit fontScale="85000" lnSpcReduction="10000"/>
          </a:bodyPr>
          <a:lstStyle/>
          <a:p>
            <a:pPr marL="0" indent="0" algn="ctr">
              <a:lnSpc>
                <a:spcPct val="150000"/>
              </a:lnSpc>
              <a:buNone/>
            </a:pPr>
            <a:r>
              <a:rPr lang="fa-IR" dirty="0"/>
              <a:t>براساس یک مطالعه (ایران) افرادی که اقدام به سقط جنین کرده اند (عمدی):</a:t>
            </a:r>
          </a:p>
          <a:p>
            <a:pPr>
              <a:lnSpc>
                <a:spcPct val="150000"/>
              </a:lnSpc>
            </a:pPr>
            <a:r>
              <a:rPr lang="fa-IR" dirty="0"/>
              <a:t>۵۲ درصد ----- مبتلا به افسردگی </a:t>
            </a:r>
          </a:p>
          <a:p>
            <a:pPr>
              <a:lnSpc>
                <a:spcPct val="150000"/>
              </a:lnSpc>
            </a:pPr>
            <a:r>
              <a:rPr lang="fa-IR" dirty="0"/>
              <a:t>۳۸ درصد ----- مبتلا به اضطراب</a:t>
            </a:r>
          </a:p>
          <a:p>
            <a:pPr>
              <a:lnSpc>
                <a:spcPct val="150000"/>
              </a:lnSpc>
            </a:pPr>
            <a:r>
              <a:rPr lang="fa-IR" dirty="0"/>
              <a:t>۳۹ درصد ----- درک گناه و تقصیر</a:t>
            </a:r>
          </a:p>
          <a:p>
            <a:pPr>
              <a:lnSpc>
                <a:spcPct val="150000"/>
              </a:lnSpc>
            </a:pPr>
            <a:r>
              <a:rPr lang="fa-IR" dirty="0"/>
              <a:t>۲۴ درصد ----- احساس خشم</a:t>
            </a:r>
          </a:p>
        </p:txBody>
      </p:sp>
      <p:sp>
        <p:nvSpPr>
          <p:cNvPr id="4" name="Text Placeholder 2"/>
          <p:cNvSpPr txBox="1">
            <a:spLocks/>
          </p:cNvSpPr>
          <p:nvPr/>
        </p:nvSpPr>
        <p:spPr>
          <a:xfrm>
            <a:off x="519546" y="5547946"/>
            <a:ext cx="3595254" cy="991352"/>
          </a:xfrm>
          <a:prstGeom prst="rect">
            <a:avLst/>
          </a:prstGeom>
        </p:spPr>
        <p:txBody>
          <a:bodyPr vert="horz" lIns="91440" tIns="45720" rIns="91440" bIns="45720" rtlCol="0">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a-IR" sz="1500" dirty="0"/>
              <a:t>منبع</a:t>
            </a:r>
          </a:p>
          <a:p>
            <a:pPr marL="0" indent="0" algn="ctr">
              <a:lnSpc>
                <a:spcPct val="100000"/>
              </a:lnSpc>
              <a:buNone/>
            </a:pPr>
            <a:r>
              <a:rPr lang="en-US" sz="1500" dirty="0"/>
              <a:t>https://www.ilna.news/fa/tiny/news-1010385</a:t>
            </a:r>
            <a:r>
              <a:rPr lang="fa-IR" sz="1500" dirty="0"/>
              <a:t> توسط سازمان پزشکی قانونی  در سال 1399</a:t>
            </a:r>
            <a:endParaRPr lang="en-US" sz="1500" dirty="0"/>
          </a:p>
        </p:txBody>
      </p:sp>
    </p:spTree>
    <p:extLst>
      <p:ext uri="{BB962C8B-B14F-4D97-AF65-F5344CB8AC3E}">
        <p14:creationId xmlns:p14="http://schemas.microsoft.com/office/powerpoint/2010/main" val="27985987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85141" y="2804131"/>
            <a:ext cx="9331037" cy="1144298"/>
          </a:xfrm>
        </p:spPr>
        <p:txBody>
          <a:bodyPr>
            <a:normAutofit fontScale="90000"/>
          </a:bodyPr>
          <a:lstStyle/>
          <a:p>
            <a:pPr>
              <a:lnSpc>
                <a:spcPct val="150000"/>
              </a:lnSpc>
            </a:pPr>
            <a:r>
              <a:rPr lang="fa-IR" sz="5400" dirty="0"/>
              <a:t>چند نکته دیگر از یافته های علمی</a:t>
            </a:r>
            <a:endParaRPr lang="en-US" sz="5400" dirty="0">
              <a:cs typeface="B Titr" panose="00000700000000000000" pitchFamily="2" charset="-78"/>
            </a:endParaRPr>
          </a:p>
        </p:txBody>
      </p:sp>
    </p:spTree>
    <p:extLst>
      <p:ext uri="{BB962C8B-B14F-4D97-AF65-F5344CB8AC3E}">
        <p14:creationId xmlns:p14="http://schemas.microsoft.com/office/powerpoint/2010/main" val="10460177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927" y="1618810"/>
            <a:ext cx="3740774" cy="391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849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0555" y="35168"/>
            <a:ext cx="10515600" cy="1325563"/>
          </a:xfrm>
        </p:spPr>
        <p:txBody>
          <a:bodyPr>
            <a:normAutofit/>
          </a:bodyPr>
          <a:lstStyle/>
          <a:p>
            <a:pPr>
              <a:lnSpc>
                <a:spcPct val="150000"/>
              </a:lnSpc>
            </a:pPr>
            <a:r>
              <a:rPr lang="fa-IR" sz="4400" dirty="0"/>
              <a:t>طول مدت مشکلات روحی و روانی </a:t>
            </a:r>
            <a:endParaRPr lang="en-US" sz="4400" dirty="0"/>
          </a:p>
        </p:txBody>
      </p:sp>
      <p:sp>
        <p:nvSpPr>
          <p:cNvPr id="3" name="Text Placeholder 2"/>
          <p:cNvSpPr>
            <a:spLocks noGrp="1"/>
          </p:cNvSpPr>
          <p:nvPr>
            <p:ph type="body" sz="quarter" idx="13"/>
          </p:nvPr>
        </p:nvSpPr>
        <p:spPr>
          <a:xfrm>
            <a:off x="633846" y="1985030"/>
            <a:ext cx="9565231" cy="4125625"/>
          </a:xfrm>
        </p:spPr>
        <p:txBody>
          <a:bodyPr>
            <a:normAutofit/>
          </a:bodyPr>
          <a:lstStyle/>
          <a:p>
            <a:pPr>
              <a:lnSpc>
                <a:spcPct val="200000"/>
              </a:lnSpc>
            </a:pPr>
            <a:r>
              <a:rPr lang="fa-IR" dirty="0"/>
              <a:t>در سقط های خوبخودی تا 6 ماه بهبود می یابد.</a:t>
            </a:r>
          </a:p>
          <a:p>
            <a:pPr>
              <a:lnSpc>
                <a:spcPct val="200000"/>
              </a:lnSpc>
            </a:pPr>
            <a:r>
              <a:rPr lang="fa-IR" dirty="0"/>
              <a:t>در سقط های عمدی بین 2تا 5 سال گزارش شده است.</a:t>
            </a:r>
          </a:p>
          <a:p>
            <a:pPr>
              <a:lnSpc>
                <a:spcPct val="150000"/>
              </a:lnSpc>
            </a:pPr>
            <a:endParaRPr lang="fa-IR" dirty="0"/>
          </a:p>
          <a:p>
            <a:pPr algn="l" rtl="0">
              <a:lnSpc>
                <a:spcPct val="150000"/>
              </a:lnSpc>
            </a:pPr>
            <a:r>
              <a:rPr lang="en-US" sz="1400" dirty="0"/>
              <a:t> The course of mental health after miscarriage and induced abortion: a five-year follow-up study. </a:t>
            </a:r>
            <a:r>
              <a:rPr lang="en-US" sz="1400" dirty="0" err="1"/>
              <a:t>Broen</a:t>
            </a:r>
            <a:r>
              <a:rPr lang="en-US" sz="1400" dirty="0"/>
              <a:t> AN, </a:t>
            </a:r>
            <a:r>
              <a:rPr lang="en-US" sz="1400" dirty="0" err="1"/>
              <a:t>Moum</a:t>
            </a:r>
            <a:r>
              <a:rPr lang="en-US" sz="1400" dirty="0"/>
              <a:t> T, </a:t>
            </a:r>
            <a:r>
              <a:rPr lang="en-US" sz="1400" dirty="0" err="1"/>
              <a:t>Bødtker</a:t>
            </a:r>
            <a:r>
              <a:rPr lang="en-US" sz="1400" dirty="0"/>
              <a:t> AS, </a:t>
            </a:r>
            <a:r>
              <a:rPr lang="en-US" sz="1400" dirty="0" err="1"/>
              <a:t>Ekeberg</a:t>
            </a:r>
            <a:r>
              <a:rPr lang="en-US" sz="1400" dirty="0"/>
              <a:t> O. BMC Medicine 2005, 3:18 (12 December 2005</a:t>
            </a:r>
            <a:endParaRPr lang="fa-IR" sz="1400" dirty="0"/>
          </a:p>
          <a:p>
            <a:pPr>
              <a:lnSpc>
                <a:spcPct val="150000"/>
              </a:lnSpc>
            </a:pPr>
            <a:endParaRPr lang="fa-IR" dirty="0"/>
          </a:p>
          <a:p>
            <a:pPr>
              <a:lnSpc>
                <a:spcPct val="150000"/>
              </a:lnSpc>
            </a:pPr>
            <a:endParaRPr lang="en-US" dirty="0"/>
          </a:p>
        </p:txBody>
      </p:sp>
    </p:spTree>
    <p:extLst>
      <p:ext uri="{BB962C8B-B14F-4D97-AF65-F5344CB8AC3E}">
        <p14:creationId xmlns:p14="http://schemas.microsoft.com/office/powerpoint/2010/main" val="550889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84909" y="2072954"/>
            <a:ext cx="10037618" cy="4072869"/>
          </a:xfrm>
        </p:spPr>
        <p:txBody>
          <a:bodyPr>
            <a:normAutofit/>
          </a:bodyPr>
          <a:lstStyle/>
          <a:p>
            <a:pPr algn="justLow">
              <a:lnSpc>
                <a:spcPct val="200000"/>
              </a:lnSpc>
            </a:pPr>
            <a:r>
              <a:rPr lang="fa-IR" sz="2400" dirty="0"/>
              <a:t>هر چه سن بارداری بیشتر= عوارض به جای مانده بیشتر</a:t>
            </a:r>
          </a:p>
          <a:p>
            <a:pPr algn="justLow">
              <a:lnSpc>
                <a:spcPct val="200000"/>
              </a:lnSpc>
            </a:pPr>
            <a:r>
              <a:rPr lang="fa-IR" sz="2400" dirty="0"/>
              <a:t>با افزایش سن بارداری میزان شدت درگیری با افسردگی سایکوتیک و اختلالات دو قطبی</a:t>
            </a:r>
          </a:p>
          <a:p>
            <a:pPr algn="justLow">
              <a:lnSpc>
                <a:spcPct val="150000"/>
              </a:lnSpc>
            </a:pPr>
            <a:endParaRPr lang="fa-IR" sz="2400" dirty="0"/>
          </a:p>
          <a:p>
            <a:pPr marL="0" lvl="0" indent="0" algn="l" rtl="0">
              <a:lnSpc>
                <a:spcPct val="150000"/>
              </a:lnSpc>
              <a:buNone/>
            </a:pPr>
            <a:r>
              <a:rPr lang="en-US" sz="1300" dirty="0"/>
              <a:t>Posttraumatic stress and posttraumatic stress disorder after termination of pregnancy and reproductive loss: a systematic review. </a:t>
            </a:r>
            <a:r>
              <a:rPr lang="en-US" sz="1300" dirty="0" err="1"/>
              <a:t>Daugirdaitė</a:t>
            </a:r>
            <a:r>
              <a:rPr lang="en-US" sz="1300" dirty="0"/>
              <a:t> V, van den </a:t>
            </a:r>
            <a:r>
              <a:rPr lang="en-US" sz="1300" dirty="0" err="1"/>
              <a:t>Akker</a:t>
            </a:r>
            <a:r>
              <a:rPr lang="en-US" sz="1300" dirty="0"/>
              <a:t> O, </a:t>
            </a:r>
            <a:r>
              <a:rPr lang="en-US" sz="1300" dirty="0" err="1"/>
              <a:t>Purewal</a:t>
            </a:r>
            <a:r>
              <a:rPr lang="en-US" sz="1300" dirty="0"/>
              <a:t> S. J P</a:t>
            </a:r>
          </a:p>
          <a:p>
            <a:pPr marL="0" lvl="0" indent="0" algn="l" rtl="0">
              <a:lnSpc>
                <a:spcPct val="150000"/>
              </a:lnSpc>
              <a:buNone/>
            </a:pPr>
            <a:r>
              <a:rPr lang="en-US" sz="1400" dirty="0"/>
              <a:t>: Psychiatric admissions of low income women following abortion and childbirth. Reardon DC, </a:t>
            </a:r>
            <a:r>
              <a:rPr lang="en-US" sz="1400" dirty="0" err="1"/>
              <a:t>Cougle</a:t>
            </a:r>
            <a:r>
              <a:rPr lang="en-US" sz="1400" dirty="0"/>
              <a:t> JR, Rue VM, </a:t>
            </a:r>
            <a:r>
              <a:rPr lang="en-US" sz="1400" dirty="0" err="1"/>
              <a:t>Shuping</a:t>
            </a:r>
            <a:r>
              <a:rPr lang="en-US" sz="1400" dirty="0"/>
              <a:t> MW, Coleman PK, Ney PG. Can Med </a:t>
            </a:r>
            <a:r>
              <a:rPr lang="en-US" sz="1400" dirty="0" err="1"/>
              <a:t>Assoc</a:t>
            </a:r>
            <a:r>
              <a:rPr lang="en-US" sz="1400" dirty="0"/>
              <a:t> J. 2003; 168</a:t>
            </a:r>
            <a:endParaRPr lang="fa-IR" sz="2400" dirty="0"/>
          </a:p>
          <a:p>
            <a:pPr algn="justLow">
              <a:lnSpc>
                <a:spcPct val="150000"/>
              </a:lnSpc>
            </a:pPr>
            <a:endParaRPr lang="fa-IR" sz="2400" b="0" dirty="0"/>
          </a:p>
        </p:txBody>
      </p:sp>
      <p:sp>
        <p:nvSpPr>
          <p:cNvPr id="7" name="Title 6"/>
          <p:cNvSpPr>
            <a:spLocks noGrp="1"/>
          </p:cNvSpPr>
          <p:nvPr>
            <p:ph type="title"/>
          </p:nvPr>
        </p:nvSpPr>
        <p:spPr/>
        <p:txBody>
          <a:bodyPr>
            <a:noAutofit/>
          </a:bodyPr>
          <a:lstStyle/>
          <a:p>
            <a:pPr>
              <a:lnSpc>
                <a:spcPct val="150000"/>
              </a:lnSpc>
            </a:pPr>
            <a:r>
              <a:rPr lang="fa-IR" dirty="0">
                <a:cs typeface="B Titr" panose="00000700000000000000" pitchFamily="2" charset="-78"/>
              </a:rPr>
              <a:t>تأثیر سن بارداری بر مشکلات روانی ناشی از اسقاط جنین</a:t>
            </a:r>
            <a:endParaRPr lang="en-US" dirty="0">
              <a:cs typeface="B Titr" panose="00000700000000000000" pitchFamily="2" charset="-78"/>
            </a:endParaRPr>
          </a:p>
        </p:txBody>
      </p:sp>
    </p:spTree>
    <p:extLst>
      <p:ext uri="{BB962C8B-B14F-4D97-AF65-F5344CB8AC3E}">
        <p14:creationId xmlns:p14="http://schemas.microsoft.com/office/powerpoint/2010/main" val="16276917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910403" y="1870731"/>
            <a:ext cx="9186629" cy="4520478"/>
          </a:xfrm>
        </p:spPr>
        <p:txBody>
          <a:bodyPr>
            <a:normAutofit/>
          </a:bodyPr>
          <a:lstStyle/>
          <a:p>
            <a:pPr marL="0" lvl="0" indent="0" algn="justLow">
              <a:lnSpc>
                <a:spcPct val="150000"/>
              </a:lnSpc>
              <a:buNone/>
            </a:pPr>
            <a:r>
              <a:rPr lang="fa-IR" dirty="0"/>
              <a:t>در سه ماه اول پس از اسقاط جنین عمدی، نرخ </a:t>
            </a:r>
            <a:r>
              <a:rPr lang="fa-IR" u="sng" dirty="0"/>
              <a:t>بستری</a:t>
            </a:r>
            <a:r>
              <a:rPr lang="fa-IR" dirty="0"/>
              <a:t> مادران در بیمارستان روان پزشکی، </a:t>
            </a:r>
            <a:r>
              <a:rPr lang="fa-IR" u="sng" dirty="0"/>
              <a:t>بیش از 5 برابر</a:t>
            </a:r>
            <a:r>
              <a:rPr lang="fa-IR" dirty="0"/>
              <a:t> جمعیت شاهد </a:t>
            </a:r>
            <a:r>
              <a:rPr lang="fa-IR" sz="3000" dirty="0"/>
              <a:t>(کسانی که اسقاط جنین عمدی نداشته اند) </a:t>
            </a:r>
            <a:r>
              <a:rPr lang="fa-IR" dirty="0"/>
              <a:t>گزارش شده است.</a:t>
            </a:r>
          </a:p>
          <a:p>
            <a:pPr marL="0" lvl="0" indent="0" algn="justLow">
              <a:buNone/>
            </a:pPr>
            <a:endParaRPr lang="fa-IR" dirty="0"/>
          </a:p>
          <a:p>
            <a:pPr marL="0" lvl="0" indent="0" algn="justLow">
              <a:buNone/>
            </a:pPr>
            <a:endParaRPr lang="fa-IR" dirty="0"/>
          </a:p>
          <a:p>
            <a:pPr marL="0" lvl="0" indent="0" algn="justLow" rtl="0">
              <a:buNone/>
            </a:pPr>
            <a:r>
              <a:rPr lang="en-US" sz="1800" dirty="0"/>
              <a:t>Psychiatric admissions of low income women following abortion and childbirth. Reardon DC, </a:t>
            </a:r>
            <a:r>
              <a:rPr lang="en-US" sz="1800" dirty="0" err="1"/>
              <a:t>Cougle</a:t>
            </a:r>
            <a:r>
              <a:rPr lang="en-US" sz="1800" dirty="0"/>
              <a:t> JR, Rue VM, </a:t>
            </a:r>
            <a:r>
              <a:rPr lang="en-US" sz="1800" dirty="0" err="1"/>
              <a:t>Shuping</a:t>
            </a:r>
            <a:r>
              <a:rPr lang="en-US" sz="1800" dirty="0"/>
              <a:t> MW, Coleman PK, Ney PG. Can Med </a:t>
            </a:r>
            <a:r>
              <a:rPr lang="en-US" sz="1800" dirty="0" err="1"/>
              <a:t>Assoc</a:t>
            </a:r>
            <a:r>
              <a:rPr lang="en-US" sz="1800" dirty="0"/>
              <a:t> J. 2003; 168</a:t>
            </a:r>
          </a:p>
          <a:p>
            <a:pPr marL="0" lvl="0" indent="0" algn="justLow" rtl="0">
              <a:buNone/>
            </a:pPr>
            <a:r>
              <a:rPr lang="en-US" sz="1800" dirty="0" err="1"/>
              <a:t>Ostbye</a:t>
            </a:r>
            <a:r>
              <a:rPr lang="en-US" sz="1800" dirty="0"/>
              <a:t> et al., American Journal of Medical Quality, 2001</a:t>
            </a:r>
          </a:p>
          <a:p>
            <a:pPr marL="0" indent="0" algn="justLow">
              <a:buNone/>
            </a:pPr>
            <a:endParaRPr lang="fa-IR" sz="2000" b="0" dirty="0"/>
          </a:p>
        </p:txBody>
      </p:sp>
      <p:sp>
        <p:nvSpPr>
          <p:cNvPr id="7" name="Title 6"/>
          <p:cNvSpPr>
            <a:spLocks noGrp="1"/>
          </p:cNvSpPr>
          <p:nvPr>
            <p:ph type="title"/>
          </p:nvPr>
        </p:nvSpPr>
        <p:spPr/>
        <p:txBody>
          <a:bodyPr>
            <a:normAutofit/>
          </a:bodyPr>
          <a:lstStyle/>
          <a:p>
            <a:pPr>
              <a:lnSpc>
                <a:spcPct val="150000"/>
              </a:lnSpc>
            </a:pPr>
            <a:r>
              <a:rPr lang="fa-IR" sz="5400" dirty="0">
                <a:cs typeface="B Titr" panose="00000700000000000000" pitchFamily="2" charset="-78"/>
              </a:rPr>
              <a:t>بستری در مراکز روانی</a:t>
            </a:r>
            <a:endParaRPr lang="en-US" sz="5400" dirty="0">
              <a:cs typeface="B Titr" panose="00000700000000000000" pitchFamily="2" charset="-78"/>
            </a:endParaRPr>
          </a:p>
        </p:txBody>
      </p:sp>
    </p:spTree>
    <p:extLst>
      <p:ext uri="{BB962C8B-B14F-4D97-AF65-F5344CB8AC3E}">
        <p14:creationId xmlns:p14="http://schemas.microsoft.com/office/powerpoint/2010/main" val="3642242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righ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right)">
                                      <p:cBhvr>
                                        <p:cTn id="17" dur="500"/>
                                        <p:tgtEl>
                                          <p:spTgt spid="6">
                                            <p:txEl>
                                              <p:pRg st="4" end="4"/>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4680" y="1943100"/>
            <a:ext cx="9992858" cy="4554415"/>
          </a:xfrm>
        </p:spPr>
        <p:txBody>
          <a:bodyPr>
            <a:normAutofit fontScale="62500" lnSpcReduction="20000"/>
          </a:bodyPr>
          <a:lstStyle/>
          <a:p>
            <a:pPr marL="0" indent="0" algn="ctr">
              <a:lnSpc>
                <a:spcPct val="220000"/>
              </a:lnSpc>
              <a:buNone/>
            </a:pPr>
            <a:r>
              <a:rPr lang="fa-IR" sz="4200" dirty="0"/>
              <a:t>داستان «سقط جنین» </a:t>
            </a:r>
          </a:p>
          <a:p>
            <a:pPr marL="0" indent="0" algn="ctr">
              <a:lnSpc>
                <a:spcPct val="220000"/>
              </a:lnSpc>
              <a:buNone/>
            </a:pPr>
            <a:r>
              <a:rPr lang="fa-IR" sz="4200" dirty="0"/>
              <a:t>در کتاب «دوست داشتم کسی جایی منتظرم باشد» اثر آنا گاوالدا</a:t>
            </a:r>
          </a:p>
          <a:p>
            <a:pPr marL="0" indent="0" algn="ctr">
              <a:lnSpc>
                <a:spcPct val="220000"/>
              </a:lnSpc>
              <a:buNone/>
            </a:pPr>
            <a:r>
              <a:rPr lang="fa-IR" dirty="0"/>
              <a:t>فقدان و بازیابی در جست و جوی هویت </a:t>
            </a:r>
          </a:p>
          <a:p>
            <a:pPr marL="0" indent="0" algn="ctr">
              <a:lnSpc>
                <a:spcPct val="220000"/>
              </a:lnSpc>
              <a:buNone/>
            </a:pPr>
            <a:r>
              <a:rPr lang="fa-IR" dirty="0"/>
              <a:t>نویسنده، کابوس های یک مادر را با مضمون مرگ یا غرق شدن یک نوزاد در آب تصویر کرده است. </a:t>
            </a:r>
          </a:p>
          <a:p>
            <a:pPr marL="0" indent="0" algn="ctr">
              <a:lnSpc>
                <a:spcPct val="220000"/>
              </a:lnSpc>
              <a:buNone/>
            </a:pPr>
            <a:r>
              <a:rPr lang="fa-IR" dirty="0"/>
              <a:t>کابوس این که مجبورم فرزندم را در آتش بیندازم ومجبورم از او به خاطر این کار معذرت خواهی کنم.</a:t>
            </a:r>
            <a:endParaRPr lang="en-US" dirty="0"/>
          </a:p>
        </p:txBody>
      </p:sp>
      <p:sp>
        <p:nvSpPr>
          <p:cNvPr id="7" name="Title 6"/>
          <p:cNvSpPr>
            <a:spLocks noGrp="1"/>
          </p:cNvSpPr>
          <p:nvPr>
            <p:ph type="title"/>
          </p:nvPr>
        </p:nvSpPr>
        <p:spPr>
          <a:xfrm>
            <a:off x="333309" y="61547"/>
            <a:ext cx="10515600" cy="1325563"/>
          </a:xfrm>
        </p:spPr>
        <p:txBody>
          <a:bodyPr>
            <a:normAutofit/>
          </a:bodyPr>
          <a:lstStyle/>
          <a:p>
            <a:pPr lvl="0">
              <a:lnSpc>
                <a:spcPct val="200000"/>
              </a:lnSpc>
            </a:pPr>
            <a:r>
              <a:rPr lang="fa-IR" sz="4400" dirty="0">
                <a:cs typeface="B Titr" panose="00000700000000000000" pitchFamily="2" charset="-78"/>
              </a:rPr>
              <a:t>انعکاس تجربیات زیسته یک مادر در یک رمان</a:t>
            </a:r>
            <a:endParaRPr lang="en-US" sz="4400" dirty="0">
              <a:cs typeface="B Titr" panose="00000700000000000000" pitchFamily="2" charset="-78"/>
            </a:endParaRPr>
          </a:p>
        </p:txBody>
      </p:sp>
    </p:spTree>
    <p:extLst>
      <p:ext uri="{BB962C8B-B14F-4D97-AF65-F5344CB8AC3E}">
        <p14:creationId xmlns:p14="http://schemas.microsoft.com/office/powerpoint/2010/main" val="17127677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85982" y="2216947"/>
            <a:ext cx="7504302" cy="2338098"/>
          </a:xfrm>
        </p:spPr>
        <p:txBody>
          <a:bodyPr>
            <a:noAutofit/>
          </a:bodyPr>
          <a:lstStyle/>
          <a:p>
            <a:pPr>
              <a:lnSpc>
                <a:spcPct val="150000"/>
              </a:lnSpc>
            </a:pPr>
            <a:r>
              <a:rPr lang="fa-IR" sz="5400" dirty="0"/>
              <a:t>تحلیل شناختی</a:t>
            </a:r>
            <a:br>
              <a:rPr lang="fa-IR" sz="5400" dirty="0"/>
            </a:br>
            <a:r>
              <a:rPr lang="fa-IR" sz="3200" dirty="0"/>
              <a:t>(تلقی های منجر به اسقاط جنین)</a:t>
            </a:r>
            <a:endParaRPr lang="en-US" sz="32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517" r="6021"/>
          <a:stretch/>
        </p:blipFill>
        <p:spPr>
          <a:xfrm>
            <a:off x="272563" y="1299164"/>
            <a:ext cx="3283746" cy="4367093"/>
          </a:xfrm>
          <a:prstGeom prst="rect">
            <a:avLst/>
          </a:prstGeom>
        </p:spPr>
      </p:pic>
    </p:spTree>
    <p:extLst>
      <p:ext uri="{BB962C8B-B14F-4D97-AF65-F5344CB8AC3E}">
        <p14:creationId xmlns:p14="http://schemas.microsoft.com/office/powerpoint/2010/main" val="36685044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4736869" y="2214827"/>
            <a:ext cx="3816270" cy="3894190"/>
          </a:xfrm>
          <a:prstGeom prst="ellipse">
            <a:avLst/>
          </a:prstGeom>
          <a:solidFill>
            <a:srgbClr val="FF9900"/>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p:cNvSpPr/>
          <p:nvPr/>
        </p:nvSpPr>
        <p:spPr>
          <a:xfrm>
            <a:off x="8739041" y="2030329"/>
            <a:ext cx="2093325" cy="2136552"/>
          </a:xfrm>
          <a:prstGeom prst="ellipse">
            <a:avLst/>
          </a:prstGeom>
          <a:solidFill>
            <a:srgbClr val="FFB03B"/>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Oval 20"/>
          <p:cNvSpPr/>
          <p:nvPr/>
        </p:nvSpPr>
        <p:spPr>
          <a:xfrm>
            <a:off x="1230822" y="3444477"/>
            <a:ext cx="1685960" cy="1720620"/>
          </a:xfrm>
          <a:prstGeom prst="ellipse">
            <a:avLst/>
          </a:prstGeom>
          <a:solidFill>
            <a:srgbClr val="FFC979"/>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p:cNvSpPr/>
          <p:nvPr/>
        </p:nvSpPr>
        <p:spPr>
          <a:xfrm>
            <a:off x="8076461" y="5479131"/>
            <a:ext cx="837250" cy="854800"/>
          </a:xfrm>
          <a:prstGeom prst="ellipse">
            <a:avLst/>
          </a:prstGeom>
          <a:solidFill>
            <a:srgbClr val="FFE6C1"/>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3796562" y="1946142"/>
            <a:ext cx="1296678" cy="1323237"/>
          </a:xfrm>
          <a:prstGeom prst="ellipse">
            <a:avLst/>
          </a:prstGeom>
          <a:solidFill>
            <a:srgbClr val="FFDAA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2886636" y="3102215"/>
            <a:ext cx="1079085" cy="1101192"/>
          </a:xfrm>
          <a:prstGeom prst="ellipse">
            <a:avLst/>
          </a:prstGeom>
          <a:solidFill>
            <a:srgbClr val="FFFAF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9426492" y="4273684"/>
            <a:ext cx="1501080" cy="1531940"/>
          </a:xfrm>
          <a:prstGeom prst="ellipse">
            <a:avLst/>
          </a:prstGeom>
          <a:solidFill>
            <a:srgbClr val="FFC979"/>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Text Box 7"/>
          <p:cNvSpPr txBox="1"/>
          <p:nvPr/>
        </p:nvSpPr>
        <p:spPr>
          <a:xfrm>
            <a:off x="5047826" y="3620563"/>
            <a:ext cx="3194356" cy="11568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600"/>
              </a:spcBef>
              <a:spcAft>
                <a:spcPts val="1000"/>
              </a:spcAft>
            </a:pPr>
            <a:r>
              <a:rPr lang="fa-IR" sz="2400" dirty="0">
                <a:latin typeface="Times New Roman" panose="02020603050405020304" pitchFamily="18" charset="0"/>
                <a:ea typeface="Calibri" panose="020F0502020204030204" pitchFamily="34" charset="0"/>
                <a:cs typeface="B Yekan" panose="00000400000000000000" pitchFamily="2" charset="-78"/>
              </a:rPr>
              <a:t>غیرانسان، بدون روح و</a:t>
            </a:r>
          </a:p>
          <a:p>
            <a:pPr marL="0" marR="0" algn="ctr" rtl="1">
              <a:lnSpc>
                <a:spcPct val="115000"/>
              </a:lnSpc>
              <a:spcBef>
                <a:spcPts val="600"/>
              </a:spcBef>
              <a:spcAft>
                <a:spcPts val="1000"/>
              </a:spcAft>
            </a:pPr>
            <a:r>
              <a:rPr lang="fa-IR" sz="2400" dirty="0">
                <a:latin typeface="Times New Roman" panose="02020603050405020304" pitchFamily="18" charset="0"/>
                <a:ea typeface="Calibri" panose="020F0502020204030204" pitchFamily="34" charset="0"/>
                <a:cs typeface="B Yekan" panose="00000400000000000000" pitchFamily="2" charset="-78"/>
              </a:rPr>
              <a:t> بدون جان دانستن جنین</a:t>
            </a:r>
          </a:p>
        </p:txBody>
      </p:sp>
      <p:sp>
        <p:nvSpPr>
          <p:cNvPr id="29" name="Text Box 12"/>
          <p:cNvSpPr txBox="1"/>
          <p:nvPr/>
        </p:nvSpPr>
        <p:spPr>
          <a:xfrm>
            <a:off x="9031005" y="2546719"/>
            <a:ext cx="1509395" cy="997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600"/>
              </a:spcBef>
              <a:spcAft>
                <a:spcPts val="0"/>
              </a:spcAft>
            </a:pPr>
            <a:r>
              <a:rPr lang="fa-IR" dirty="0">
                <a:effectLst/>
                <a:latin typeface="Times New Roman" panose="02020603050405020304" pitchFamily="18" charset="0"/>
                <a:ea typeface="Calibri" panose="020F0502020204030204" pitchFamily="34" charset="0"/>
                <a:cs typeface="B Yekan" panose="00000400000000000000" pitchFamily="2" charset="-78"/>
              </a:rPr>
              <a:t>نگاه منفی نسبت به جایگاه فرزند انسان</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p:txBody>
      </p:sp>
      <p:sp>
        <p:nvSpPr>
          <p:cNvPr id="30" name="Text Box 36"/>
          <p:cNvSpPr txBox="1"/>
          <p:nvPr/>
        </p:nvSpPr>
        <p:spPr>
          <a:xfrm>
            <a:off x="9427816" y="4403249"/>
            <a:ext cx="1510030" cy="12033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600"/>
              </a:spcBef>
              <a:spcAft>
                <a:spcPts val="1000"/>
              </a:spcAft>
            </a:pPr>
            <a:r>
              <a:rPr lang="fa-IR" dirty="0">
                <a:effectLst/>
                <a:latin typeface="Times New Roman" panose="02020603050405020304" pitchFamily="18" charset="0"/>
                <a:ea typeface="Calibri" panose="020F0502020204030204" pitchFamily="34" charset="0"/>
                <a:cs typeface="B Yekan" panose="00000400000000000000" pitchFamily="2" charset="-78"/>
              </a:rPr>
              <a:t>علمی دانستن برخی اسقاط جنین های نادرست</a:t>
            </a:r>
            <a:endParaRPr lang="en-US" sz="1200" dirty="0">
              <a:effectLst/>
              <a:latin typeface="Times New Roman" panose="02020603050405020304" pitchFamily="18" charset="0"/>
              <a:ea typeface="Calibri" panose="020F0502020204030204" pitchFamily="34" charset="0"/>
              <a:cs typeface="B Mitra" panose="00000400000000000000" pitchFamily="2" charset="-78"/>
            </a:endParaRPr>
          </a:p>
        </p:txBody>
      </p:sp>
      <p:sp>
        <p:nvSpPr>
          <p:cNvPr id="31" name="Text Box 27"/>
          <p:cNvSpPr txBox="1"/>
          <p:nvPr/>
        </p:nvSpPr>
        <p:spPr>
          <a:xfrm>
            <a:off x="8092909" y="5505507"/>
            <a:ext cx="808355" cy="997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100" dirty="0">
                <a:effectLst/>
                <a:latin typeface="Times New Roman" panose="02020603050405020304" pitchFamily="18" charset="0"/>
                <a:ea typeface="Calibri" panose="020F0502020204030204" pitchFamily="34" charset="0"/>
                <a:cs typeface="B Yekan" panose="00000400000000000000" pitchFamily="2" charset="-78"/>
              </a:rPr>
              <a:t>مانع دانستن برای زندگی</a:t>
            </a:r>
            <a:endParaRPr lang="en-US" sz="1100" dirty="0">
              <a:effectLst/>
              <a:latin typeface="Times New Roman" panose="02020603050405020304" pitchFamily="18" charset="0"/>
              <a:ea typeface="Calibri" panose="020F0502020204030204" pitchFamily="34" charset="0"/>
              <a:cs typeface="B Mitra" panose="00000400000000000000" pitchFamily="2" charset="-78"/>
            </a:endParaRPr>
          </a:p>
        </p:txBody>
      </p:sp>
      <p:sp>
        <p:nvSpPr>
          <p:cNvPr id="33" name="Text Box 30"/>
          <p:cNvSpPr txBox="1"/>
          <p:nvPr/>
        </p:nvSpPr>
        <p:spPr>
          <a:xfrm>
            <a:off x="3796562" y="2078598"/>
            <a:ext cx="1306830" cy="9313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dirty="0">
                <a:effectLst/>
                <a:latin typeface="Times New Roman" panose="02020603050405020304" pitchFamily="18" charset="0"/>
                <a:ea typeface="Calibri" panose="020F0502020204030204" pitchFamily="34" charset="0"/>
                <a:cs typeface="B Yekan" panose="00000400000000000000" pitchFamily="2" charset="-78"/>
              </a:rPr>
              <a:t>ترس از مشکلات اقتصادی</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p:txBody>
      </p:sp>
      <p:sp>
        <p:nvSpPr>
          <p:cNvPr id="34" name="Text Box 33"/>
          <p:cNvSpPr txBox="1"/>
          <p:nvPr/>
        </p:nvSpPr>
        <p:spPr>
          <a:xfrm>
            <a:off x="2876664" y="3315545"/>
            <a:ext cx="1110615" cy="6466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dirty="0">
                <a:effectLst/>
                <a:latin typeface="Times New Roman" panose="02020603050405020304" pitchFamily="18" charset="0"/>
                <a:ea typeface="Calibri" panose="020F0502020204030204" pitchFamily="34" charset="0"/>
                <a:cs typeface="B Yekan" panose="00000400000000000000" pitchFamily="2" charset="-78"/>
              </a:rPr>
              <a:t>ترس از آینده</a:t>
            </a:r>
            <a:endParaRPr lang="en-US" sz="1600" dirty="0">
              <a:effectLst/>
              <a:latin typeface="Times New Roman" panose="02020603050405020304" pitchFamily="18" charset="0"/>
              <a:ea typeface="Calibri" panose="020F0502020204030204" pitchFamily="34" charset="0"/>
              <a:cs typeface="B Mitra" panose="00000400000000000000" pitchFamily="2" charset="-78"/>
            </a:endParaRPr>
          </a:p>
        </p:txBody>
      </p:sp>
      <p:sp>
        <p:nvSpPr>
          <p:cNvPr id="35" name="Text Box 24"/>
          <p:cNvSpPr txBox="1"/>
          <p:nvPr/>
        </p:nvSpPr>
        <p:spPr>
          <a:xfrm>
            <a:off x="1302607" y="3842082"/>
            <a:ext cx="1510030" cy="997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600"/>
              </a:spcBef>
              <a:spcAft>
                <a:spcPts val="1000"/>
              </a:spcAft>
            </a:pPr>
            <a:r>
              <a:rPr lang="fa-IR" dirty="0">
                <a:effectLst/>
                <a:latin typeface="Times New Roman" panose="02020603050405020304" pitchFamily="18" charset="0"/>
                <a:ea typeface="Calibri" panose="020F0502020204030204" pitchFamily="34" charset="0"/>
                <a:cs typeface="B Yekan" panose="00000400000000000000" pitchFamily="2" charset="-78"/>
              </a:rPr>
              <a:t>سهل دانستن اسقاط و قتل جنین</a:t>
            </a:r>
            <a:endParaRPr lang="en-US" sz="1200" dirty="0">
              <a:effectLst/>
              <a:latin typeface="Times New Roman" panose="02020603050405020304" pitchFamily="18" charset="0"/>
              <a:ea typeface="Calibri" panose="020F0502020204030204" pitchFamily="34" charset="0"/>
              <a:cs typeface="B Mitra" panose="00000400000000000000" pitchFamily="2" charset="-78"/>
            </a:endParaRPr>
          </a:p>
        </p:txBody>
      </p:sp>
      <p:sp>
        <p:nvSpPr>
          <p:cNvPr id="18" name="Title 1"/>
          <p:cNvSpPr txBox="1">
            <a:spLocks/>
          </p:cNvSpPr>
          <p:nvPr/>
        </p:nvSpPr>
        <p:spPr>
          <a:xfrm>
            <a:off x="1031801" y="729193"/>
            <a:ext cx="10515600" cy="616648"/>
          </a:xfrm>
          <a:prstGeom prst="rect">
            <a:avLst/>
          </a:prstGeom>
        </p:spPr>
        <p:txBody>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r>
              <a:rPr lang="fa-IR" sz="3600" dirty="0"/>
              <a:t>ترسیم اولیه تلقی های بارز شناختی موثر در اسقاط جنین</a:t>
            </a:r>
          </a:p>
          <a:p>
            <a:pPr>
              <a:lnSpc>
                <a:spcPct val="150000"/>
              </a:lnSpc>
            </a:pPr>
            <a:r>
              <a:rPr lang="fa-IR" sz="2400" b="1" dirty="0">
                <a:cs typeface="B Mitra" panose="00000400000000000000" pitchFamily="2" charset="-78"/>
              </a:rPr>
              <a:t> با ملاحظه پژوهش ها و تجربیات زیسته</a:t>
            </a:r>
          </a:p>
        </p:txBody>
      </p:sp>
      <p:sp>
        <p:nvSpPr>
          <p:cNvPr id="20" name="Oval 19"/>
          <p:cNvSpPr/>
          <p:nvPr/>
        </p:nvSpPr>
        <p:spPr>
          <a:xfrm>
            <a:off x="2672081" y="4353320"/>
            <a:ext cx="2382736" cy="2431939"/>
          </a:xfrm>
          <a:prstGeom prst="ellipse">
            <a:avLst/>
          </a:prstGeom>
          <a:solidFill>
            <a:srgbClr val="FFB03B"/>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12"/>
          <p:cNvSpPr txBox="1"/>
          <p:nvPr/>
        </p:nvSpPr>
        <p:spPr>
          <a:xfrm>
            <a:off x="2812638" y="4908568"/>
            <a:ext cx="1950212" cy="13736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600"/>
              </a:spcBef>
              <a:spcAft>
                <a:spcPts val="0"/>
              </a:spcAft>
            </a:pPr>
            <a:r>
              <a:rPr lang="fa-IR" sz="2400" dirty="0">
                <a:latin typeface="Times New Roman" panose="02020603050405020304" pitchFamily="18" charset="0"/>
                <a:ea typeface="Calibri" panose="020F0502020204030204" pitchFamily="34" charset="0"/>
                <a:cs typeface="B Yekan" panose="00000400000000000000" pitchFamily="2" charset="-78"/>
              </a:rPr>
              <a:t>توقع امکان کنترل کامل بارداری</a:t>
            </a:r>
            <a:endParaRPr lang="en-US" dirty="0">
              <a:effectLst/>
              <a:latin typeface="Times New Roman" panose="02020603050405020304" pitchFamily="18" charset="0"/>
              <a:ea typeface="Calibri" panose="020F0502020204030204" pitchFamily="34" charset="0"/>
              <a:cs typeface="B Mitra" panose="00000400000000000000" pitchFamily="2" charset="-78"/>
            </a:endParaRPr>
          </a:p>
        </p:txBody>
      </p:sp>
      <p:sp>
        <p:nvSpPr>
          <p:cNvPr id="24" name="Title 1">
            <a:extLst>
              <a:ext uri="{FF2B5EF4-FFF2-40B4-BE49-F238E27FC236}">
                <a16:creationId xmlns:a16="http://schemas.microsoft.com/office/drawing/2014/main" id="{F56AC74E-35E0-49AB-9C3F-F583D681A56C}"/>
              </a:ext>
            </a:extLst>
          </p:cNvPr>
          <p:cNvSpPr txBox="1">
            <a:spLocks/>
          </p:cNvSpPr>
          <p:nvPr/>
        </p:nvSpPr>
        <p:spPr>
          <a:xfrm rot="20040198">
            <a:off x="-106693" y="600650"/>
            <a:ext cx="2009874" cy="440715"/>
          </a:xfrm>
          <a:prstGeom prst="rect">
            <a:avLst/>
          </a:prstGeom>
        </p:spPr>
        <p:txBody>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r>
              <a:rPr lang="fa-IR" sz="2800" dirty="0"/>
              <a:t>نسخه پایه</a:t>
            </a:r>
            <a:endParaRPr lang="fa-IR" sz="1800" b="1" dirty="0">
              <a:cs typeface="B Mitra" panose="00000400000000000000" pitchFamily="2" charset="-78"/>
            </a:endParaRPr>
          </a:p>
        </p:txBody>
      </p:sp>
      <p:sp>
        <p:nvSpPr>
          <p:cNvPr id="26" name="Oval 25">
            <a:extLst>
              <a:ext uri="{FF2B5EF4-FFF2-40B4-BE49-F238E27FC236}">
                <a16:creationId xmlns:a16="http://schemas.microsoft.com/office/drawing/2014/main" id="{8C1662AD-F1CB-42C4-82B6-EC614BBC6EBF}"/>
              </a:ext>
            </a:extLst>
          </p:cNvPr>
          <p:cNvSpPr/>
          <p:nvPr/>
        </p:nvSpPr>
        <p:spPr>
          <a:xfrm>
            <a:off x="10798746" y="3411578"/>
            <a:ext cx="1079085" cy="1101192"/>
          </a:xfrm>
          <a:prstGeom prst="ellipse">
            <a:avLst/>
          </a:prstGeom>
          <a:solidFill>
            <a:srgbClr val="FFFAF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Text Box 33">
            <a:extLst>
              <a:ext uri="{FF2B5EF4-FFF2-40B4-BE49-F238E27FC236}">
                <a16:creationId xmlns:a16="http://schemas.microsoft.com/office/drawing/2014/main" id="{488A4E57-50B8-405C-8FA9-C89692075D61}"/>
              </a:ext>
            </a:extLst>
          </p:cNvPr>
          <p:cNvSpPr txBox="1"/>
          <p:nvPr/>
        </p:nvSpPr>
        <p:spPr>
          <a:xfrm>
            <a:off x="10788774" y="3604588"/>
            <a:ext cx="1110615" cy="6466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dirty="0">
                <a:effectLst/>
                <a:latin typeface="Times New Roman" panose="02020603050405020304" pitchFamily="18" charset="0"/>
                <a:ea typeface="Calibri" panose="020F0502020204030204" pitchFamily="34" charset="0"/>
                <a:cs typeface="B Yekan" panose="00000400000000000000" pitchFamily="2" charset="-78"/>
              </a:rPr>
              <a:t>حس تنهایی</a:t>
            </a:r>
            <a:endParaRPr lang="en-US" sz="1600" dirty="0">
              <a:effectLst/>
              <a:latin typeface="Times New Roman" panose="02020603050405020304" pitchFamily="18"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0823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Effect transition="in" filter="fade">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fltVal val="0"/>
                                          </p:val>
                                        </p:tav>
                                        <p:tav tm="100000">
                                          <p:val>
                                            <p:strVal val="#ppt_w"/>
                                          </p:val>
                                        </p:tav>
                                      </p:tavLst>
                                    </p:anim>
                                    <p:anim calcmode="lin" valueType="num">
                                      <p:cBhvr>
                                        <p:cTn id="27" dur="1000" fill="hold"/>
                                        <p:tgtEl>
                                          <p:spTgt spid="35"/>
                                        </p:tgtEl>
                                        <p:attrNameLst>
                                          <p:attrName>ppt_h</p:attrName>
                                        </p:attrNameLst>
                                      </p:cBhvr>
                                      <p:tavLst>
                                        <p:tav tm="0">
                                          <p:val>
                                            <p:fltVal val="0"/>
                                          </p:val>
                                        </p:tav>
                                        <p:tav tm="100000">
                                          <p:val>
                                            <p:strVal val="#ppt_h"/>
                                          </p:val>
                                        </p:tav>
                                      </p:tavLst>
                                    </p:anim>
                                    <p:animEffect transition="in" filter="fade">
                                      <p:cBhvr>
                                        <p:cTn id="28" dur="10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animEffect transition="in" filter="fade">
                                      <p:cBhvr>
                                        <p:cTn id="35" dur="1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fltVal val="0"/>
                                          </p:val>
                                        </p:tav>
                                        <p:tav tm="100000">
                                          <p:val>
                                            <p:strVal val="#ppt_w"/>
                                          </p:val>
                                        </p:tav>
                                      </p:tavLst>
                                    </p:anim>
                                    <p:anim calcmode="lin" valueType="num">
                                      <p:cBhvr>
                                        <p:cTn id="41" dur="1000" fill="hold"/>
                                        <p:tgtEl>
                                          <p:spTgt spid="33"/>
                                        </p:tgtEl>
                                        <p:attrNameLst>
                                          <p:attrName>ppt_h</p:attrName>
                                        </p:attrNameLst>
                                      </p:cBhvr>
                                      <p:tavLst>
                                        <p:tav tm="0">
                                          <p:val>
                                            <p:fltVal val="0"/>
                                          </p:val>
                                        </p:tav>
                                        <p:tav tm="100000">
                                          <p:val>
                                            <p:strVal val="#ppt_h"/>
                                          </p:val>
                                        </p:tav>
                                      </p:tavLst>
                                    </p:anim>
                                    <p:animEffect transition="in" filter="fade">
                                      <p:cBhvr>
                                        <p:cTn id="42" dur="1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fltVal val="0"/>
                                          </p:val>
                                        </p:tav>
                                        <p:tav tm="100000">
                                          <p:val>
                                            <p:strVal val="#ppt_w"/>
                                          </p:val>
                                        </p:tav>
                                      </p:tavLst>
                                    </p:anim>
                                    <p:anim calcmode="lin" valueType="num">
                                      <p:cBhvr>
                                        <p:cTn id="48" dur="1000" fill="hold"/>
                                        <p:tgtEl>
                                          <p:spTgt spid="31"/>
                                        </p:tgtEl>
                                        <p:attrNameLst>
                                          <p:attrName>ppt_h</p:attrName>
                                        </p:attrNameLst>
                                      </p:cBhvr>
                                      <p:tavLst>
                                        <p:tav tm="0">
                                          <p:val>
                                            <p:fltVal val="0"/>
                                          </p:val>
                                        </p:tav>
                                        <p:tav tm="100000">
                                          <p:val>
                                            <p:strVal val="#ppt_h"/>
                                          </p:val>
                                        </p:tav>
                                      </p:tavLst>
                                    </p:anim>
                                    <p:animEffect transition="in" filter="fade">
                                      <p:cBhvr>
                                        <p:cTn id="49" dur="10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1000" fill="hold"/>
                                        <p:tgtEl>
                                          <p:spTgt spid="34"/>
                                        </p:tgtEl>
                                        <p:attrNameLst>
                                          <p:attrName>ppt_w</p:attrName>
                                        </p:attrNameLst>
                                      </p:cBhvr>
                                      <p:tavLst>
                                        <p:tav tm="0">
                                          <p:val>
                                            <p:fltVal val="0"/>
                                          </p:val>
                                        </p:tav>
                                        <p:tav tm="100000">
                                          <p:val>
                                            <p:strVal val="#ppt_w"/>
                                          </p:val>
                                        </p:tav>
                                      </p:tavLst>
                                    </p:anim>
                                    <p:anim calcmode="lin" valueType="num">
                                      <p:cBhvr>
                                        <p:cTn id="55" dur="1000" fill="hold"/>
                                        <p:tgtEl>
                                          <p:spTgt spid="34"/>
                                        </p:tgtEl>
                                        <p:attrNameLst>
                                          <p:attrName>ppt_h</p:attrName>
                                        </p:attrNameLst>
                                      </p:cBhvr>
                                      <p:tavLst>
                                        <p:tav tm="0">
                                          <p:val>
                                            <p:fltVal val="0"/>
                                          </p:val>
                                        </p:tav>
                                        <p:tav tm="100000">
                                          <p:val>
                                            <p:strVal val="#ppt_h"/>
                                          </p:val>
                                        </p:tav>
                                      </p:tavLst>
                                    </p:anim>
                                    <p:animEffect transition="in" filter="fade">
                                      <p:cBhvr>
                                        <p:cTn id="56" dur="10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Effect transition="in" filter="fade">
                                      <p:cBhvr>
                                        <p:cTn id="63" dur="10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ppt_w</p:attrName>
                                        </p:attrNameLst>
                                      </p:cBhvr>
                                      <p:tavLst>
                                        <p:tav tm="0">
                                          <p:val>
                                            <p:fltVal val="0"/>
                                          </p:val>
                                        </p:tav>
                                        <p:tav tm="100000">
                                          <p:val>
                                            <p:strVal val="#ppt_w"/>
                                          </p:val>
                                        </p:tav>
                                      </p:tavLst>
                                    </p:anim>
                                    <p:anim calcmode="lin" valueType="num">
                                      <p:cBhvr>
                                        <p:cTn id="72" dur="1000" fill="hold"/>
                                        <p:tgtEl>
                                          <p:spTgt spid="27"/>
                                        </p:tgtEl>
                                        <p:attrNameLst>
                                          <p:attrName>ppt_h</p:attrName>
                                        </p:attrNameLst>
                                      </p:cBhvr>
                                      <p:tavLst>
                                        <p:tav tm="0">
                                          <p:val>
                                            <p:fltVal val="0"/>
                                          </p:val>
                                        </p:tav>
                                        <p:tav tm="100000">
                                          <p:val>
                                            <p:strVal val="#ppt_h"/>
                                          </p:val>
                                        </p:tav>
                                      </p:tavLst>
                                    </p:anim>
                                    <p:animEffect transition="in" filter="fade">
                                      <p:cBhvr>
                                        <p:cTn id="7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34" grpId="0"/>
      <p:bldP spid="35" grpId="0"/>
      <p:bldP spid="18" grpId="0"/>
      <p:bldP spid="22" grpId="0"/>
      <p:bldP spid="24"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43" y="129293"/>
            <a:ext cx="10515600" cy="1325563"/>
          </a:xfrm>
        </p:spPr>
        <p:txBody>
          <a:bodyPr/>
          <a:lstStyle/>
          <a:p>
            <a:r>
              <a:rPr lang="fa-IR" dirty="0"/>
              <a:t>بهانه های نامعقول منتهی به اسقاط و قتل جنین</a:t>
            </a:r>
          </a:p>
        </p:txBody>
      </p:sp>
      <p:sp>
        <p:nvSpPr>
          <p:cNvPr id="3" name="Text Placeholder 2"/>
          <p:cNvSpPr>
            <a:spLocks noGrp="1"/>
          </p:cNvSpPr>
          <p:nvPr>
            <p:ph type="body" sz="quarter" idx="13"/>
          </p:nvPr>
        </p:nvSpPr>
        <p:spPr>
          <a:xfrm>
            <a:off x="440067" y="1889973"/>
            <a:ext cx="10037618" cy="4683917"/>
          </a:xfrm>
        </p:spPr>
        <p:txBody>
          <a:bodyPr>
            <a:normAutofit/>
          </a:bodyPr>
          <a:lstStyle/>
          <a:p>
            <a:pPr marL="571500" indent="-571500">
              <a:lnSpc>
                <a:spcPct val="150000"/>
              </a:lnSpc>
            </a:pPr>
            <a:r>
              <a:rPr lang="fa-IR" b="1" dirty="0">
                <a:cs typeface="B Mitra" pitchFamily="2" charset="-78"/>
              </a:rPr>
              <a:t>می خواهیم جلوی آمدن برنامه ریزی نشده بچه را بگیریم.</a:t>
            </a:r>
          </a:p>
          <a:p>
            <a:pPr marL="571500" indent="-571500">
              <a:lnSpc>
                <a:spcPct val="150000"/>
              </a:lnSpc>
            </a:pPr>
            <a:r>
              <a:rPr lang="fa-IR" b="1" dirty="0">
                <a:cs typeface="B Mitra" pitchFamily="2" charset="-78"/>
              </a:rPr>
              <a:t>ما به چه رسیدیم که این بچه برسد؟</a:t>
            </a:r>
          </a:p>
          <a:p>
            <a:pPr marL="571500" indent="-571500">
              <a:lnSpc>
                <a:spcPct val="150000"/>
              </a:lnSpc>
            </a:pPr>
            <a:r>
              <a:rPr lang="fa-IR" b="1" dirty="0">
                <a:cs typeface="B Mitra" pitchFamily="2" charset="-78"/>
              </a:rPr>
              <a:t>منابع زمین محدود است.</a:t>
            </a:r>
          </a:p>
          <a:p>
            <a:pPr marL="571500" indent="-571500">
              <a:lnSpc>
                <a:spcPct val="150000"/>
              </a:lnSpc>
            </a:pPr>
            <a:r>
              <a:rPr lang="fa-IR" b="1" dirty="0">
                <a:cs typeface="B Mitra" pitchFamily="2" charset="-78"/>
              </a:rPr>
              <a:t>انسان ها حق دارند معلول نبینند.</a:t>
            </a:r>
          </a:p>
          <a:p>
            <a:pPr marL="571500" indent="-571500">
              <a:lnSpc>
                <a:spcPct val="150000"/>
              </a:lnSpc>
            </a:pPr>
            <a:r>
              <a:rPr lang="fa-IR" b="1" dirty="0">
                <a:cs typeface="B Mitra" pitchFamily="2" charset="-78"/>
              </a:rPr>
              <a:t>اگر اسقاط را آسان نکنیم، خودشان اسقاط غیربهداشتی می کنند.</a:t>
            </a:r>
          </a:p>
        </p:txBody>
      </p:sp>
    </p:spTree>
    <p:extLst>
      <p:ext uri="{BB962C8B-B14F-4D97-AF65-F5344CB8AC3E}">
        <p14:creationId xmlns:p14="http://schemas.microsoft.com/office/powerpoint/2010/main" val="2185342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1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65" y="85955"/>
            <a:ext cx="10515600" cy="1325563"/>
          </a:xfrm>
        </p:spPr>
        <p:txBody>
          <a:bodyPr/>
          <a:lstStyle/>
          <a:p>
            <a:r>
              <a:rPr lang="fa-IR" dirty="0"/>
              <a:t>القای امکان و لزوم پیش بینی بارداری در ارتباط خاص</a:t>
            </a:r>
          </a:p>
        </p:txBody>
      </p:sp>
      <p:sp>
        <p:nvSpPr>
          <p:cNvPr id="4" name="Text Placeholder 3"/>
          <p:cNvSpPr>
            <a:spLocks noGrp="1"/>
          </p:cNvSpPr>
          <p:nvPr>
            <p:ph type="body" sz="quarter" idx="13"/>
          </p:nvPr>
        </p:nvSpPr>
        <p:spPr>
          <a:xfrm>
            <a:off x="788958" y="2741930"/>
            <a:ext cx="9339781" cy="1979540"/>
          </a:xfrm>
        </p:spPr>
        <p:txBody>
          <a:bodyPr>
            <a:normAutofit/>
          </a:bodyPr>
          <a:lstStyle/>
          <a:p>
            <a:pPr algn="just">
              <a:lnSpc>
                <a:spcPct val="150000"/>
              </a:lnSpc>
            </a:pPr>
            <a:r>
              <a:rPr lang="fa-IR" sz="2400" dirty="0">
                <a:solidFill>
                  <a:srgbClr val="FFC000"/>
                </a:solidFill>
              </a:rPr>
              <a:t>یک چهارم تا یک سوم کل بارداری های جهان، بدون قصد قبلی است و این نشان می دهد با وجود همه آموزش ها، توقع کنترل کامل خواست در بارداری، نابجاست.</a:t>
            </a:r>
          </a:p>
          <a:p>
            <a:pPr algn="just">
              <a:lnSpc>
                <a:spcPct val="150000"/>
              </a:lnSpc>
            </a:pPr>
            <a:r>
              <a:rPr lang="fa-IR" sz="2400" dirty="0">
                <a:solidFill>
                  <a:srgbClr val="FFC000"/>
                </a:solidFill>
              </a:rPr>
              <a:t>ارتباط خاص، نوعی دعوت یک انسان به جهان است.</a:t>
            </a:r>
            <a:endParaRPr lang="fa-IR" sz="2400" dirty="0"/>
          </a:p>
        </p:txBody>
      </p:sp>
      <p:sp>
        <p:nvSpPr>
          <p:cNvPr id="6" name="Text Placeholder 3"/>
          <p:cNvSpPr txBox="1">
            <a:spLocks/>
          </p:cNvSpPr>
          <p:nvPr/>
        </p:nvSpPr>
        <p:spPr>
          <a:xfrm>
            <a:off x="750075" y="1846280"/>
            <a:ext cx="9378664" cy="597877"/>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2000" dirty="0">
                <a:cs typeface="B Titr" panose="00000700000000000000" pitchFamily="2" charset="-78"/>
              </a:rPr>
              <a:t>القا شده اگر بارداری پیش بینی شده نباشد (</a:t>
            </a:r>
            <a:r>
              <a:rPr lang="en-US" sz="2000" dirty="0">
                <a:cs typeface="B Titr" panose="00000700000000000000" pitchFamily="2" charset="-78"/>
              </a:rPr>
              <a:t>unintended pregnancy</a:t>
            </a:r>
            <a:r>
              <a:rPr lang="fa-IR" sz="2000" dirty="0">
                <a:cs typeface="B Titr" panose="00000700000000000000" pitchFamily="2" charset="-78"/>
              </a:rPr>
              <a:t>)، جنین را می توان اسقاط کرد.</a:t>
            </a:r>
            <a:endParaRPr lang="en-US" sz="1800" dirty="0">
              <a:cs typeface="B Titr" panose="00000700000000000000" pitchFamily="2" charset="-78"/>
            </a:endParaRPr>
          </a:p>
        </p:txBody>
      </p:sp>
      <p:sp>
        <p:nvSpPr>
          <p:cNvPr id="3" name="Rectangle 2"/>
          <p:cNvSpPr/>
          <p:nvPr/>
        </p:nvSpPr>
        <p:spPr>
          <a:xfrm>
            <a:off x="1083209" y="5019243"/>
            <a:ext cx="8751277" cy="1508105"/>
          </a:xfrm>
          <a:prstGeom prst="rect">
            <a:avLst/>
          </a:prstGeom>
        </p:spPr>
        <p:txBody>
          <a:bodyPr wrap="square">
            <a:spAutoFit/>
          </a:bodyPr>
          <a:lstStyle/>
          <a:p>
            <a:pPr algn="r" rtl="1"/>
            <a:r>
              <a:rPr lang="fa-IR" sz="2400" dirty="0">
                <a:solidFill>
                  <a:schemeClr val="bg1"/>
                </a:solidFill>
                <a:cs typeface="B Mitra" panose="00000400000000000000" pitchFamily="2" charset="-78"/>
              </a:rPr>
              <a:t>حدود یک سوم بارداری</a:t>
            </a:r>
            <a:r>
              <a:rPr lang="fa-IR" dirty="0"/>
              <a:t> </a:t>
            </a:r>
            <a:r>
              <a:rPr lang="fa-IR" sz="2400" dirty="0">
                <a:solidFill>
                  <a:schemeClr val="bg1"/>
                </a:solidFill>
                <a:cs typeface="B Mitra" panose="00000400000000000000" pitchFamily="2" charset="-78"/>
              </a:rPr>
              <a:t>ها در جهان بدون قصد قبلی هستند:</a:t>
            </a:r>
          </a:p>
          <a:p>
            <a:pPr algn="r" rtl="1"/>
            <a:endParaRPr lang="fa-IR" sz="1200" dirty="0">
              <a:solidFill>
                <a:schemeClr val="bg1"/>
              </a:solidFill>
              <a:cs typeface="B Mitra" panose="00000400000000000000" pitchFamily="2" charset="-78"/>
            </a:endParaRPr>
          </a:p>
          <a:p>
            <a:r>
              <a:rPr lang="en-US" dirty="0">
                <a:solidFill>
                  <a:schemeClr val="bg1"/>
                </a:solidFill>
              </a:rPr>
              <a:t>Cheng L. (November 1, 2008). "Surgical versus medical methods for second-trimester induced abortion". The WHO Reproductive Health Library. World Health Organization. Archived from the original on June 17, 2011</a:t>
            </a:r>
            <a:endParaRPr lang="fa-IR" dirty="0">
              <a:solidFill>
                <a:schemeClr val="bg1"/>
              </a:solidFill>
            </a:endParaRPr>
          </a:p>
        </p:txBody>
      </p:sp>
    </p:spTree>
    <p:extLst>
      <p:ext uri="{BB962C8B-B14F-4D97-AF65-F5344CB8AC3E}">
        <p14:creationId xmlns:p14="http://schemas.microsoft.com/office/powerpoint/2010/main" val="1778821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651" y="3378200"/>
            <a:ext cx="9331037" cy="1144298"/>
          </a:xfrm>
        </p:spPr>
        <p:txBody>
          <a:bodyPr>
            <a:normAutofit/>
          </a:bodyPr>
          <a:lstStyle/>
          <a:p>
            <a:r>
              <a:rPr lang="fa-IR" dirty="0"/>
              <a:t>آسیب های روانی غربال گری جنین</a:t>
            </a:r>
            <a:endParaRPr lang="en-US" dirty="0"/>
          </a:p>
        </p:txBody>
      </p:sp>
      <p:sp>
        <p:nvSpPr>
          <p:cNvPr id="3" name="Subtitle 2"/>
          <p:cNvSpPr>
            <a:spLocks noGrp="1"/>
          </p:cNvSpPr>
          <p:nvPr>
            <p:ph type="subTitle" idx="1"/>
          </p:nvPr>
        </p:nvSpPr>
        <p:spPr>
          <a:xfrm>
            <a:off x="362614" y="4614356"/>
            <a:ext cx="9892148" cy="882217"/>
          </a:xfrm>
        </p:spPr>
        <p:txBody>
          <a:bodyPr>
            <a:noAutofit/>
          </a:bodyPr>
          <a:lstStyle/>
          <a:p>
            <a:r>
              <a:rPr lang="fa-IR" sz="2800" dirty="0"/>
              <a:t>غربال گری فعلی جنین چه آسیب هایی به روح و روان مادران وارد می کند؟</a:t>
            </a:r>
          </a:p>
        </p:txBody>
      </p:sp>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01358" y="829728"/>
            <a:ext cx="2229103" cy="2229103"/>
          </a:xfrm>
          <a:prstGeom prst="rect">
            <a:avLst/>
          </a:prstGeom>
        </p:spPr>
      </p:pic>
    </p:spTree>
    <p:extLst>
      <p:ext uri="{BB962C8B-B14F-4D97-AF65-F5344CB8AC3E}">
        <p14:creationId xmlns:p14="http://schemas.microsoft.com/office/powerpoint/2010/main" val="1697200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6" y="79271"/>
            <a:ext cx="10515600" cy="1325563"/>
          </a:xfrm>
        </p:spPr>
        <p:txBody>
          <a:bodyPr/>
          <a:lstStyle/>
          <a:p>
            <a:r>
              <a:rPr lang="fa-IR" dirty="0"/>
              <a:t>آسیب های روانی غربال گری گسترده جنین</a:t>
            </a:r>
            <a:endParaRPr lang="en-US" dirty="0"/>
          </a:p>
        </p:txBody>
      </p:sp>
      <p:sp>
        <p:nvSpPr>
          <p:cNvPr id="3" name="Text Placeholder 2"/>
          <p:cNvSpPr>
            <a:spLocks noGrp="1"/>
          </p:cNvSpPr>
          <p:nvPr>
            <p:ph type="body" sz="quarter" idx="13"/>
          </p:nvPr>
        </p:nvSpPr>
        <p:spPr>
          <a:xfrm>
            <a:off x="343700" y="1803463"/>
            <a:ext cx="10110354" cy="4520478"/>
          </a:xfrm>
        </p:spPr>
        <p:txBody>
          <a:bodyPr>
            <a:normAutofit/>
          </a:bodyPr>
          <a:lstStyle/>
          <a:p>
            <a:pPr marL="571500" indent="-571500">
              <a:lnSpc>
                <a:spcPct val="200000"/>
              </a:lnSpc>
            </a:pPr>
            <a:r>
              <a:rPr lang="fa-IR" b="1" dirty="0">
                <a:cs typeface="B Mitra" pitchFamily="2" charset="-78"/>
              </a:rPr>
              <a:t>ترس از ناهنجاری جنین با وجود پایین بودن احتمال طبیعی</a:t>
            </a:r>
            <a:r>
              <a:rPr lang="fa-IR" dirty="0"/>
              <a:t> آن</a:t>
            </a:r>
          </a:p>
          <a:p>
            <a:pPr marL="571500" indent="-571500">
              <a:lnSpc>
                <a:spcPct val="200000"/>
              </a:lnSpc>
            </a:pPr>
            <a:r>
              <a:rPr lang="fa-IR" b="1" dirty="0">
                <a:cs typeface="B Mitra" pitchFamily="2" charset="-78"/>
              </a:rPr>
              <a:t>آسیب جسمی و روانی به جنین در اثر نگرانی های مادر</a:t>
            </a:r>
          </a:p>
          <a:p>
            <a:pPr marL="571500" indent="-571500">
              <a:lnSpc>
                <a:spcPct val="200000"/>
              </a:lnSpc>
            </a:pPr>
            <a:r>
              <a:rPr lang="fa-IR" b="1" dirty="0">
                <a:cs typeface="B Mitra" pitchFamily="2" charset="-78"/>
              </a:rPr>
              <a:t>آسیب های روانی ناشی از سقط جنین های سالم در روال غربال گری</a:t>
            </a:r>
          </a:p>
          <a:p>
            <a:pPr marL="571500" indent="-571500">
              <a:lnSpc>
                <a:spcPct val="200000"/>
              </a:lnSpc>
            </a:pPr>
            <a:r>
              <a:rPr lang="fa-IR" b="1" dirty="0">
                <a:cs typeface="B Mitra" pitchFamily="2" charset="-78"/>
              </a:rPr>
              <a:t>آسیب های روانی ناشی از اسقاط عمدی جنین ناهنجار</a:t>
            </a:r>
          </a:p>
        </p:txBody>
      </p:sp>
    </p:spTree>
    <p:extLst>
      <p:ext uri="{BB962C8B-B14F-4D97-AF65-F5344CB8AC3E}">
        <p14:creationId xmlns:p14="http://schemas.microsoft.com/office/powerpoint/2010/main" val="352200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6531" y="2051419"/>
            <a:ext cx="11382013" cy="4489450"/>
          </a:xfrm>
        </p:spPr>
        <p:txBody>
          <a:bodyPr>
            <a:normAutofit fontScale="90000"/>
          </a:bodyPr>
          <a:lstStyle/>
          <a:p>
            <a:pPr>
              <a:lnSpc>
                <a:spcPct val="150000"/>
              </a:lnSpc>
            </a:pPr>
            <a:r>
              <a:rPr lang="fa-IR" sz="2500" b="1" dirty="0">
                <a:solidFill>
                  <a:schemeClr val="bg1">
                    <a:lumMod val="50000"/>
                  </a:schemeClr>
                </a:solidFill>
                <a:cs typeface="B Zar" panose="00000400000000000000" pitchFamily="2" charset="-78"/>
              </a:rPr>
              <a:t>تنظیم علمی و طراحی: </a:t>
            </a:r>
            <a:r>
              <a:rPr lang="fa-IR" sz="2500" dirty="0">
                <a:solidFill>
                  <a:schemeClr val="bg1">
                    <a:lumMod val="50000"/>
                  </a:schemeClr>
                </a:solidFill>
                <a:cs typeface="B Zar" panose="00000400000000000000" pitchFamily="2" charset="-78"/>
              </a:rPr>
              <a:t>جمعی از پژوهشگران حوزوری و دانشگاهی شامل پژوهشگران حوزوی، پزشکان، حقوقدانان، فعالان فرهنگی و اجتماعی و دیگر دلسوزان حوزوی و دانشگاهی (گروه پژوهشی حرمت حیات جنین)</a:t>
            </a:r>
            <a:br>
              <a:rPr lang="fa-IR" sz="2500" dirty="0">
                <a:solidFill>
                  <a:schemeClr val="bg1">
                    <a:lumMod val="50000"/>
                  </a:schemeClr>
                </a:solidFill>
                <a:cs typeface="B Zar" panose="00000400000000000000" pitchFamily="2" charset="-78"/>
              </a:rPr>
            </a:br>
            <a:br>
              <a:rPr lang="fa-IR" sz="800" b="1" dirty="0">
                <a:solidFill>
                  <a:schemeClr val="bg1">
                    <a:lumMod val="50000"/>
                  </a:schemeClr>
                </a:solidFill>
                <a:cs typeface="B Zar" panose="00000400000000000000" pitchFamily="2" charset="-78"/>
              </a:rPr>
            </a:br>
            <a:r>
              <a:rPr lang="fa-IR" sz="2500" b="1" dirty="0">
                <a:solidFill>
                  <a:schemeClr val="bg1">
                    <a:lumMod val="50000"/>
                  </a:schemeClr>
                </a:solidFill>
                <a:cs typeface="B Zar" panose="00000400000000000000" pitchFamily="2" charset="-78"/>
              </a:rPr>
              <a:t>هرگونه استفاده از آن حتی بدون ذکر نام طراحان، </a:t>
            </a:r>
            <a:r>
              <a:rPr lang="fa-IR" sz="3600" b="1" dirty="0">
                <a:cs typeface="B Zar" panose="00000400000000000000" pitchFamily="2" charset="-78"/>
              </a:rPr>
              <a:t>مجاز </a:t>
            </a:r>
            <a:r>
              <a:rPr lang="fa-IR" sz="2500" b="1" dirty="0">
                <a:solidFill>
                  <a:schemeClr val="bg1">
                    <a:lumMod val="50000"/>
                  </a:schemeClr>
                </a:solidFill>
                <a:cs typeface="B Zar" panose="00000400000000000000" pitchFamily="2" charset="-78"/>
              </a:rPr>
              <a:t>است.</a:t>
            </a:r>
            <a:br>
              <a:rPr lang="fa-IR" sz="2500" b="1" dirty="0">
                <a:solidFill>
                  <a:schemeClr val="bg1">
                    <a:lumMod val="50000"/>
                  </a:schemeClr>
                </a:solidFill>
                <a:cs typeface="B Zar" panose="00000400000000000000" pitchFamily="2" charset="-78"/>
              </a:rPr>
            </a:br>
            <a:br>
              <a:rPr lang="fa-IR" sz="900" b="1" dirty="0">
                <a:solidFill>
                  <a:schemeClr val="bg1">
                    <a:lumMod val="50000"/>
                  </a:schemeClr>
                </a:solidFill>
                <a:cs typeface="B Zar" panose="00000400000000000000" pitchFamily="2" charset="-78"/>
              </a:rPr>
            </a:br>
            <a:r>
              <a:rPr lang="fa-IR" sz="2500" b="1" dirty="0">
                <a:solidFill>
                  <a:schemeClr val="bg1">
                    <a:lumMod val="50000"/>
                  </a:schemeClr>
                </a:solidFill>
                <a:cs typeface="B Zar" panose="00000400000000000000" pitchFamily="2" charset="-78"/>
              </a:rPr>
              <a:t>تنها رعایت کردن این </a:t>
            </a:r>
            <a:r>
              <a:rPr lang="fa-IR" sz="3200" b="1" dirty="0">
                <a:cs typeface="B Zar" panose="00000400000000000000" pitchFamily="2" charset="-78"/>
              </a:rPr>
              <a:t>شرط</a:t>
            </a:r>
            <a:r>
              <a:rPr lang="fa-IR" sz="3200" b="1" dirty="0">
                <a:solidFill>
                  <a:schemeClr val="accent4">
                    <a:lumMod val="20000"/>
                    <a:lumOff val="80000"/>
                  </a:schemeClr>
                </a:solidFill>
                <a:cs typeface="B Zar" panose="00000400000000000000" pitchFamily="2" charset="-78"/>
              </a:rPr>
              <a:t> </a:t>
            </a:r>
            <a:r>
              <a:rPr lang="fa-IR" sz="2500" b="1" dirty="0">
                <a:solidFill>
                  <a:schemeClr val="bg1">
                    <a:lumMod val="50000"/>
                  </a:schemeClr>
                </a:solidFill>
                <a:cs typeface="B Zar" panose="00000400000000000000" pitchFamily="2" charset="-78"/>
              </a:rPr>
              <a:t>ضروری است:</a:t>
            </a:r>
            <a:br>
              <a:rPr lang="fa-IR" sz="2500" b="1" dirty="0">
                <a:solidFill>
                  <a:schemeClr val="bg1">
                    <a:lumMod val="50000"/>
                  </a:schemeClr>
                </a:solidFill>
                <a:cs typeface="B Zar" panose="00000400000000000000" pitchFamily="2" charset="-78"/>
              </a:rPr>
            </a:br>
            <a:r>
              <a:rPr lang="fa-IR" sz="2200" b="1" dirty="0">
                <a:solidFill>
                  <a:schemeClr val="bg1">
                    <a:lumMod val="50000"/>
                  </a:schemeClr>
                </a:solidFill>
                <a:cs typeface="B Zar" panose="00000400000000000000" pitchFamily="2" charset="-78"/>
              </a:rPr>
              <a:t>در صورت مواجهه با چالش و سوال، موارد را به ما منتقل فرمایید تا مباحث، موجب اندک هم کژفهمی نشود.</a:t>
            </a:r>
            <a:br>
              <a:rPr lang="fa-IR" sz="2200" b="1" dirty="0">
                <a:solidFill>
                  <a:schemeClr val="bg1">
                    <a:lumMod val="50000"/>
                  </a:schemeClr>
                </a:solidFill>
                <a:cs typeface="B Zar" panose="00000400000000000000" pitchFamily="2" charset="-78"/>
              </a:rPr>
            </a:br>
            <a:r>
              <a:rPr lang="fa-IR" sz="2200" b="1" dirty="0">
                <a:solidFill>
                  <a:schemeClr val="bg1">
                    <a:lumMod val="50000"/>
                  </a:schemeClr>
                </a:solidFill>
                <a:cs typeface="B Zar" panose="00000400000000000000" pitchFamily="2" charset="-78"/>
              </a:rPr>
              <a:t>صوت اساتید تدریس کننده را حتما استماع فرمایید.</a:t>
            </a:r>
            <a:br>
              <a:rPr lang="fa-IR" sz="2200" b="1" dirty="0">
                <a:solidFill>
                  <a:schemeClr val="bg1">
                    <a:lumMod val="50000"/>
                  </a:schemeClr>
                </a:solidFill>
                <a:cs typeface="B Zar" panose="00000400000000000000" pitchFamily="2" charset="-78"/>
              </a:rPr>
            </a:br>
            <a:r>
              <a:rPr lang="fa-IR" sz="2200" b="1" dirty="0">
                <a:solidFill>
                  <a:schemeClr val="bg1">
                    <a:lumMod val="50000"/>
                  </a:schemeClr>
                </a:solidFill>
                <a:cs typeface="B Zar" panose="00000400000000000000" pitchFamily="2" charset="-78"/>
              </a:rPr>
              <a:t>بدون تسلط کافی، هرگز بحث را ارائه نفرمایید.</a:t>
            </a:r>
            <a:br>
              <a:rPr lang="fa-IR" sz="2200" b="1" dirty="0">
                <a:solidFill>
                  <a:schemeClr val="bg1">
                    <a:lumMod val="50000"/>
                  </a:schemeClr>
                </a:solidFill>
                <a:cs typeface="B Zar" panose="00000400000000000000" pitchFamily="2" charset="-78"/>
              </a:rPr>
            </a:br>
            <a:r>
              <a:rPr lang="fa-IR" sz="2200" b="1" dirty="0">
                <a:solidFill>
                  <a:schemeClr val="bg1">
                    <a:lumMod val="50000"/>
                  </a:schemeClr>
                </a:solidFill>
                <a:cs typeface="B Zar" panose="00000400000000000000" pitchFamily="2" charset="-78"/>
              </a:rPr>
              <a:t>تولیدات علمی خود را اعم از مقاله، صوت و اسلاید ارائه برای ما ارسال فرمایید.</a:t>
            </a:r>
            <a:endParaRPr lang="en-US" sz="2200" b="1" dirty="0">
              <a:solidFill>
                <a:schemeClr val="bg1">
                  <a:lumMod val="50000"/>
                </a:schemeClr>
              </a:solidFill>
              <a:cs typeface="B Zar" panose="00000400000000000000" pitchFamily="2" charset="-78"/>
            </a:endParaRPr>
          </a:p>
        </p:txBody>
      </p:sp>
      <p:sp>
        <p:nvSpPr>
          <p:cNvPr id="3" name="Title 6"/>
          <p:cNvSpPr txBox="1">
            <a:spLocks/>
          </p:cNvSpPr>
          <p:nvPr/>
        </p:nvSpPr>
        <p:spPr>
          <a:xfrm>
            <a:off x="1516655" y="640251"/>
            <a:ext cx="9331037" cy="1144298"/>
          </a:xfrm>
          <a:prstGeom prst="rect">
            <a:avLst/>
          </a:prstGeom>
        </p:spPr>
        <p:txBody>
          <a:bodyPr>
            <a:noAutofit/>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pPr>
              <a:lnSpc>
                <a:spcPct val="150000"/>
              </a:lnSpc>
            </a:pPr>
            <a:r>
              <a:rPr lang="fa-IR" sz="4400" dirty="0"/>
              <a:t>توضیحاتی درباره این اثر</a:t>
            </a:r>
            <a:endParaRPr lang="en-US" sz="4400" dirty="0"/>
          </a:p>
        </p:txBody>
      </p:sp>
      <p:sp>
        <p:nvSpPr>
          <p:cNvPr id="6" name="Title 6"/>
          <p:cNvSpPr txBox="1">
            <a:spLocks/>
          </p:cNvSpPr>
          <p:nvPr/>
        </p:nvSpPr>
        <p:spPr>
          <a:xfrm rot="20387262">
            <a:off x="371913" y="929761"/>
            <a:ext cx="3321476" cy="565278"/>
          </a:xfrm>
          <a:prstGeom prst="rect">
            <a:avLst/>
          </a:prstGeom>
        </p:spPr>
        <p:txBody>
          <a:bodyPr>
            <a:noAutofit/>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pPr>
              <a:lnSpc>
                <a:spcPct val="150000"/>
              </a:lnSpc>
            </a:pPr>
            <a:r>
              <a:rPr lang="fa-IR" sz="2000" dirty="0">
                <a:solidFill>
                  <a:schemeClr val="accent4">
                    <a:lumMod val="75000"/>
                  </a:schemeClr>
                </a:solidFill>
                <a:cs typeface="B Sina" panose="00000700000000000000" pitchFamily="2" charset="-78"/>
              </a:rPr>
              <a:t>این ارائه در حال ارتقا است</a:t>
            </a:r>
            <a:endParaRPr lang="en-US" sz="2000" dirty="0">
              <a:solidFill>
                <a:schemeClr val="accent4">
                  <a:lumMod val="75000"/>
                </a:schemeClr>
              </a:solidFill>
              <a:cs typeface="B Sina" panose="00000700000000000000" pitchFamily="2" charset="-78"/>
            </a:endParaRPr>
          </a:p>
        </p:txBody>
      </p:sp>
    </p:spTree>
    <p:extLst>
      <p:ext uri="{BB962C8B-B14F-4D97-AF65-F5344CB8AC3E}">
        <p14:creationId xmlns:p14="http://schemas.microsoft.com/office/powerpoint/2010/main" val="34660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250"/>
                                        <p:tgtEl>
                                          <p:spTgt spid="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750"/>
                            </p:stCondLst>
                            <p:childTnLst>
                              <p:par>
                                <p:cTn id="22" presetID="21" presetClass="emph" presetSubtype="0" fill="hold" grpId="1" nodeType="afterEffect">
                                  <p:stCondLst>
                                    <p:cond delay="0"/>
                                  </p:stCondLst>
                                  <p:childTnLst>
                                    <p:animClr clrSpc="hsl" dir="cw">
                                      <p:cBhvr override="childStyle">
                                        <p:cTn id="23" dur="500" fill="hold"/>
                                        <p:tgtEl>
                                          <p:spTgt spid="6"/>
                                        </p:tgtEl>
                                        <p:attrNameLst>
                                          <p:attrName>style.color</p:attrName>
                                        </p:attrNameLst>
                                      </p:cBhvr>
                                      <p:by>
                                        <p:hsl h="7200000" s="0" l="0"/>
                                      </p:by>
                                    </p:animClr>
                                    <p:animClr clrSpc="hsl" dir="cw">
                                      <p:cBhvr>
                                        <p:cTn id="24" dur="500" fill="hold"/>
                                        <p:tgtEl>
                                          <p:spTgt spid="6"/>
                                        </p:tgtEl>
                                        <p:attrNameLst>
                                          <p:attrName>fillcolor</p:attrName>
                                        </p:attrNameLst>
                                      </p:cBhvr>
                                      <p:by>
                                        <p:hsl h="7200000" s="0" l="0"/>
                                      </p:by>
                                    </p:animClr>
                                    <p:animClr clrSpc="hsl" dir="cw">
                                      <p:cBhvr>
                                        <p:cTn id="25" dur="500" fill="hold"/>
                                        <p:tgtEl>
                                          <p:spTgt spid="6"/>
                                        </p:tgtEl>
                                        <p:attrNameLst>
                                          <p:attrName>stroke.color</p:attrName>
                                        </p:attrNameLst>
                                      </p:cBhvr>
                                      <p:by>
                                        <p:hsl h="7200000" s="0" l="0"/>
                                      </p:by>
                                    </p:animClr>
                                    <p:set>
                                      <p:cBhvr>
                                        <p:cTn id="2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85982" y="2216947"/>
            <a:ext cx="7504302" cy="2338098"/>
          </a:xfrm>
        </p:spPr>
        <p:txBody>
          <a:bodyPr>
            <a:noAutofit/>
          </a:bodyPr>
          <a:lstStyle/>
          <a:p>
            <a:pPr>
              <a:lnSpc>
                <a:spcPct val="150000"/>
              </a:lnSpc>
            </a:pPr>
            <a:r>
              <a:rPr lang="fa-IR" sz="5400" dirty="0"/>
              <a:t>زمینه های اسقاط جنین</a:t>
            </a:r>
            <a:br>
              <a:rPr lang="fa-IR" sz="5400" dirty="0"/>
            </a:br>
            <a:r>
              <a:rPr lang="fa-IR" sz="2800" dirty="0"/>
              <a:t>(در جستجوی راهکار نجات مادران و بچه ها)</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7825" y="1230923"/>
            <a:ext cx="3178420" cy="4319793"/>
          </a:xfrm>
          <a:prstGeom prst="rect">
            <a:avLst/>
          </a:prstGeom>
        </p:spPr>
      </p:pic>
    </p:spTree>
    <p:extLst>
      <p:ext uri="{BB962C8B-B14F-4D97-AF65-F5344CB8AC3E}">
        <p14:creationId xmlns:p14="http://schemas.microsoft.com/office/powerpoint/2010/main" val="11228032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0958" y="1530027"/>
            <a:ext cx="9836195" cy="2683686"/>
          </a:xfrm>
        </p:spPr>
        <p:txBody>
          <a:bodyPr>
            <a:normAutofit fontScale="92500"/>
          </a:bodyPr>
          <a:lstStyle/>
          <a:p>
            <a:pPr lvl="0" algn="just">
              <a:lnSpc>
                <a:spcPct val="150000"/>
              </a:lnSpc>
            </a:pPr>
            <a:r>
              <a:rPr lang="ar-SA" dirty="0">
                <a:cs typeface="B Mitra" panose="00000400000000000000" pitchFamily="2" charset="-78"/>
              </a:rPr>
              <a:t>رابطه زيادي بين </a:t>
            </a:r>
            <a:r>
              <a:rPr lang="ar-SA" b="1" dirty="0">
                <a:solidFill>
                  <a:srgbClr val="FFFF00"/>
                </a:solidFill>
                <a:cs typeface="B Mitra" panose="00000400000000000000" pitchFamily="2" charset="-78"/>
              </a:rPr>
              <a:t>انتخاب سقط عمدي</a:t>
            </a:r>
            <a:r>
              <a:rPr lang="ar-SA" dirty="0">
                <a:cs typeface="B Mitra" panose="00000400000000000000" pitchFamily="2" charset="-78"/>
              </a:rPr>
              <a:t> و </a:t>
            </a:r>
            <a:r>
              <a:rPr lang="ar-SA" b="1" dirty="0">
                <a:solidFill>
                  <a:srgbClr val="FFFF00"/>
                </a:solidFill>
                <a:cs typeface="B Mitra" panose="00000400000000000000" pitchFamily="2" charset="-78"/>
              </a:rPr>
              <a:t>احساس </a:t>
            </a:r>
            <a:r>
              <a:rPr lang="fa-IR" b="1" dirty="0">
                <a:solidFill>
                  <a:srgbClr val="FFFF00"/>
                </a:solidFill>
                <a:cs typeface="B Mitra" panose="00000400000000000000" pitchFamily="2" charset="-78"/>
              </a:rPr>
              <a:t>کمبود </a:t>
            </a:r>
            <a:r>
              <a:rPr lang="ar-SA" dirty="0">
                <a:cs typeface="B Mitra" panose="00000400000000000000" pitchFamily="2" charset="-78"/>
              </a:rPr>
              <a:t>وجود دارد كه ناشي از تعارضات عاطفي و ارتباطي مي باشد</a:t>
            </a:r>
            <a:r>
              <a:rPr lang="fa-IR" dirty="0">
                <a:cs typeface="B Mitra" panose="00000400000000000000" pitchFamily="2" charset="-78"/>
              </a:rPr>
              <a:t>.</a:t>
            </a:r>
          </a:p>
          <a:p>
            <a:pPr lvl="0" algn="just">
              <a:lnSpc>
                <a:spcPct val="150000"/>
              </a:lnSpc>
            </a:pPr>
            <a:r>
              <a:rPr lang="ar-SA" dirty="0">
                <a:cs typeface="B Mitra" panose="00000400000000000000" pitchFamily="2" charset="-78"/>
              </a:rPr>
              <a:t> بيشتر اين مادران</a:t>
            </a:r>
            <a:r>
              <a:rPr lang="fa-IR" dirty="0">
                <a:cs typeface="B Mitra" panose="00000400000000000000" pitchFamily="2" charset="-78"/>
              </a:rPr>
              <a:t>،</a:t>
            </a:r>
            <a:r>
              <a:rPr lang="ar-SA" dirty="0">
                <a:cs typeface="B Mitra" panose="00000400000000000000" pitchFamily="2" charset="-78"/>
              </a:rPr>
              <a:t> </a:t>
            </a:r>
            <a:r>
              <a:rPr lang="ar-SA" b="1" dirty="0">
                <a:solidFill>
                  <a:srgbClr val="FFFF00"/>
                </a:solidFill>
                <a:cs typeface="B Mitra" panose="00000400000000000000" pitchFamily="2" charset="-78"/>
              </a:rPr>
              <a:t>احساسات</a:t>
            </a:r>
            <a:r>
              <a:rPr lang="fa-IR" b="1" dirty="0">
                <a:solidFill>
                  <a:srgbClr val="FFFF00"/>
                </a:solidFill>
                <a:cs typeface="B Mitra" panose="00000400000000000000" pitchFamily="2" charset="-78"/>
              </a:rPr>
              <a:t> </a:t>
            </a:r>
            <a:r>
              <a:rPr lang="ar-SA" b="1" dirty="0">
                <a:solidFill>
                  <a:srgbClr val="FFFF00"/>
                </a:solidFill>
                <a:cs typeface="B Mitra" panose="00000400000000000000" pitchFamily="2" charset="-78"/>
              </a:rPr>
              <a:t>ناخوشايند عاطفي در روابط نزديك</a:t>
            </a:r>
            <a:r>
              <a:rPr lang="fa-IR" b="1" dirty="0">
                <a:solidFill>
                  <a:srgbClr val="FFFF00"/>
                </a:solidFill>
                <a:cs typeface="B Mitra" panose="00000400000000000000" pitchFamily="2" charset="-78"/>
              </a:rPr>
              <a:t> </a:t>
            </a:r>
            <a:r>
              <a:rPr lang="fa-IR" dirty="0">
                <a:cs typeface="B Mitra" panose="00000400000000000000" pitchFamily="2" charset="-78"/>
              </a:rPr>
              <a:t>خود</a:t>
            </a:r>
            <a:r>
              <a:rPr lang="ar-SA" dirty="0">
                <a:cs typeface="B Mitra" panose="00000400000000000000" pitchFamily="2" charset="-78"/>
              </a:rPr>
              <a:t> دارند</a:t>
            </a:r>
            <a:r>
              <a:rPr lang="en-US" dirty="0">
                <a:cs typeface="B Mitra" panose="00000400000000000000" pitchFamily="2" charset="-78"/>
              </a:rPr>
              <a:t>.</a:t>
            </a:r>
          </a:p>
        </p:txBody>
      </p:sp>
      <p:sp>
        <p:nvSpPr>
          <p:cNvPr id="3" name="Title 2"/>
          <p:cNvSpPr>
            <a:spLocks noGrp="1"/>
          </p:cNvSpPr>
          <p:nvPr>
            <p:ph type="title"/>
          </p:nvPr>
        </p:nvSpPr>
        <p:spPr>
          <a:xfrm>
            <a:off x="261255" y="123090"/>
            <a:ext cx="10515600" cy="1325563"/>
          </a:xfrm>
        </p:spPr>
        <p:txBody>
          <a:bodyPr>
            <a:normAutofit/>
          </a:bodyPr>
          <a:lstStyle/>
          <a:p>
            <a:r>
              <a:rPr lang="fa-IR" sz="3200" dirty="0"/>
              <a:t>رابطه حس کمبود (فقدان) و مشکل در روابط، با اسقاط عمدی جنین</a:t>
            </a:r>
          </a:p>
        </p:txBody>
      </p:sp>
      <p:sp>
        <p:nvSpPr>
          <p:cNvPr id="4" name="Down Arrow 3"/>
          <p:cNvSpPr/>
          <p:nvPr/>
        </p:nvSpPr>
        <p:spPr>
          <a:xfrm>
            <a:off x="4791809" y="4159883"/>
            <a:ext cx="1784838" cy="918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4364065" y="4034549"/>
            <a:ext cx="1702627" cy="975947"/>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a-IR" dirty="0">
                <a:solidFill>
                  <a:schemeClr val="tx1"/>
                </a:solidFill>
                <a:cs typeface="B Mitra" panose="00000400000000000000" pitchFamily="2" charset="-78"/>
              </a:rPr>
              <a:t>نتیجه</a:t>
            </a:r>
          </a:p>
        </p:txBody>
      </p:sp>
      <p:sp>
        <p:nvSpPr>
          <p:cNvPr id="6" name="Text Placeholder 1"/>
          <p:cNvSpPr txBox="1">
            <a:spLocks/>
          </p:cNvSpPr>
          <p:nvPr/>
        </p:nvSpPr>
        <p:spPr>
          <a:xfrm>
            <a:off x="2919045" y="5135830"/>
            <a:ext cx="5846888" cy="1441937"/>
          </a:xfrm>
          <a:prstGeom prst="rect">
            <a:avLst/>
          </a:prstGeom>
        </p:spPr>
        <p:txBody>
          <a:bodyPr vert="horz" lIns="91440" tIns="45720" rIns="91440" bIns="45720" rtlCol="0">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dirty="0">
                <a:cs typeface="B Mitra" panose="00000400000000000000" pitchFamily="2" charset="-78"/>
              </a:rPr>
              <a:t>به سلامت روحی و روابط زنان، کمک کنیم.</a:t>
            </a:r>
          </a:p>
          <a:p>
            <a:pPr marL="0" indent="0" algn="ctr">
              <a:lnSpc>
                <a:spcPct val="150000"/>
              </a:lnSpc>
              <a:buNone/>
            </a:pPr>
            <a:r>
              <a:rPr lang="fa-IR" dirty="0">
                <a:cs typeface="B Mitra" panose="00000400000000000000" pitchFamily="2" charset="-78"/>
              </a:rPr>
              <a:t>برای زنان، برای بچه ها</a:t>
            </a:r>
          </a:p>
        </p:txBody>
      </p:sp>
    </p:spTree>
    <p:extLst>
      <p:ext uri="{BB962C8B-B14F-4D97-AF65-F5344CB8AC3E}">
        <p14:creationId xmlns:p14="http://schemas.microsoft.com/office/powerpoint/2010/main" val="1699129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4909" y="3305908"/>
            <a:ext cx="10037618" cy="1441938"/>
          </a:xfrm>
        </p:spPr>
        <p:txBody>
          <a:bodyPr>
            <a:normAutofit/>
          </a:bodyPr>
          <a:lstStyle/>
          <a:p>
            <a:pPr lvl="0">
              <a:lnSpc>
                <a:spcPct val="150000"/>
              </a:lnSpc>
            </a:pPr>
            <a:r>
              <a:rPr lang="fa-IR" sz="2400" b="1" dirty="0">
                <a:solidFill>
                  <a:srgbClr val="FFFF00"/>
                </a:solidFill>
                <a:cs typeface="B Mitra" panose="00000400000000000000" pitchFamily="2" charset="-78"/>
              </a:rPr>
              <a:t>به تاخير انداختن حاملگي </a:t>
            </a:r>
            <a:r>
              <a:rPr lang="fa-IR" sz="2400" dirty="0">
                <a:cs typeface="B Mitra" panose="00000400000000000000" pitchFamily="2" charset="-78"/>
              </a:rPr>
              <a:t>و </a:t>
            </a:r>
            <a:r>
              <a:rPr lang="fa-IR" sz="2400" b="1" dirty="0">
                <a:solidFill>
                  <a:srgbClr val="FFFF00"/>
                </a:solidFill>
                <a:cs typeface="B Mitra" panose="00000400000000000000" pitchFamily="2" charset="-78"/>
              </a:rPr>
              <a:t>كافي دانستن تعداد فرزندان</a:t>
            </a:r>
            <a:r>
              <a:rPr lang="fa-IR" sz="2400" dirty="0">
                <a:cs typeface="B Mitra" panose="00000400000000000000" pitchFamily="2" charset="-78"/>
              </a:rPr>
              <a:t> را شايعترين علل درخواست سقط دانستند.</a:t>
            </a:r>
          </a:p>
          <a:p>
            <a:pPr marL="0" indent="0" algn="l" rtl="0">
              <a:lnSpc>
                <a:spcPct val="100000"/>
              </a:lnSpc>
              <a:buNone/>
            </a:pPr>
            <a:r>
              <a:rPr lang="fa-IR" sz="2000" dirty="0">
                <a:cs typeface="B Mitra" panose="00000400000000000000" pitchFamily="2" charset="-78"/>
              </a:rPr>
              <a:t>  </a:t>
            </a:r>
            <a:r>
              <a:rPr lang="en-US" sz="2000" dirty="0">
                <a:cs typeface="B Mitra" panose="00000400000000000000" pitchFamily="2" charset="-78"/>
              </a:rPr>
              <a:t>(</a:t>
            </a:r>
            <a:r>
              <a:rPr lang="en-US" sz="2000" dirty="0" err="1">
                <a:cs typeface="B Mitra" panose="00000400000000000000" pitchFamily="2" charset="-78"/>
              </a:rPr>
              <a:t>Uygar</a:t>
            </a:r>
            <a:r>
              <a:rPr lang="en-US" sz="2000" dirty="0">
                <a:cs typeface="B Mitra" panose="00000400000000000000" pitchFamily="2" charset="-78"/>
              </a:rPr>
              <a:t> D. </a:t>
            </a:r>
            <a:r>
              <a:rPr lang="en-US" sz="2000" dirty="0" err="1">
                <a:cs typeface="B Mitra" panose="00000400000000000000" pitchFamily="2" charset="-78"/>
              </a:rPr>
              <a:t>Erkaya</a:t>
            </a:r>
            <a:r>
              <a:rPr lang="en-US" sz="2000" dirty="0">
                <a:cs typeface="B Mitra" panose="00000400000000000000" pitchFamily="2" charset="-78"/>
              </a:rPr>
              <a:t> S. Reasons Why women have induced abortions in a developing </a:t>
            </a:r>
            <a:r>
              <a:rPr lang="en-US" sz="2000" dirty="0" err="1">
                <a:cs typeface="B Mitra" panose="00000400000000000000" pitchFamily="2" charset="-78"/>
              </a:rPr>
              <a:t>Cpuntry</a:t>
            </a:r>
            <a:r>
              <a:rPr lang="en-US" sz="2000" dirty="0">
                <a:cs typeface="B Mitra" panose="00000400000000000000" pitchFamily="2" charset="-78"/>
              </a:rPr>
              <a:t> .European Journal of Obstetrics and Gynecology and Reproductive Biology. 2001; 96: 211-4)</a:t>
            </a:r>
          </a:p>
          <a:p>
            <a:pPr>
              <a:lnSpc>
                <a:spcPct val="150000"/>
              </a:lnSpc>
            </a:pPr>
            <a:endParaRPr lang="en-US" sz="2400" dirty="0">
              <a:cs typeface="B Mitra" panose="00000400000000000000" pitchFamily="2" charset="-78"/>
            </a:endParaRPr>
          </a:p>
          <a:p>
            <a:pPr>
              <a:lnSpc>
                <a:spcPct val="150000"/>
              </a:lnSpc>
            </a:pPr>
            <a:endParaRPr lang="fa-IR" sz="2400" dirty="0">
              <a:cs typeface="B Mitra" panose="00000400000000000000" pitchFamily="2" charset="-78"/>
            </a:endParaRPr>
          </a:p>
        </p:txBody>
      </p:sp>
      <p:sp>
        <p:nvSpPr>
          <p:cNvPr id="3" name="Title 2"/>
          <p:cNvSpPr>
            <a:spLocks noGrp="1"/>
          </p:cNvSpPr>
          <p:nvPr>
            <p:ph type="title"/>
          </p:nvPr>
        </p:nvSpPr>
        <p:spPr>
          <a:xfrm>
            <a:off x="245918" y="96715"/>
            <a:ext cx="10515600" cy="1325563"/>
          </a:xfrm>
        </p:spPr>
        <p:txBody>
          <a:bodyPr/>
          <a:lstStyle/>
          <a:p>
            <a:r>
              <a:rPr lang="fa-IR" dirty="0"/>
              <a:t>انگیزه های انجام یا انصراف از اسقاط جنین</a:t>
            </a:r>
          </a:p>
        </p:txBody>
      </p:sp>
      <p:sp>
        <p:nvSpPr>
          <p:cNvPr id="4" name="Text Placeholder 1"/>
          <p:cNvSpPr txBox="1">
            <a:spLocks/>
          </p:cNvSpPr>
          <p:nvPr/>
        </p:nvSpPr>
        <p:spPr>
          <a:xfrm>
            <a:off x="388194" y="1694884"/>
            <a:ext cx="10037618" cy="1611024"/>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ar-SA" sz="2400" b="1" dirty="0">
                <a:solidFill>
                  <a:srgbClr val="FFFF00"/>
                </a:solidFill>
                <a:cs typeface="B Mitra" panose="00000400000000000000" pitchFamily="2" charset="-78"/>
              </a:rPr>
              <a:t>اعتقادات مذهبي</a:t>
            </a:r>
            <a:r>
              <a:rPr lang="ar-SA" sz="2400" dirty="0">
                <a:solidFill>
                  <a:srgbClr val="FFFF00"/>
                </a:solidFill>
                <a:cs typeface="B Mitra" panose="00000400000000000000" pitchFamily="2" charset="-78"/>
              </a:rPr>
              <a:t> </a:t>
            </a:r>
            <a:r>
              <a:rPr lang="ar-SA" sz="2400" dirty="0">
                <a:cs typeface="B Mitra" panose="00000400000000000000" pitchFamily="2" charset="-78"/>
              </a:rPr>
              <a:t>به مثابة </a:t>
            </a:r>
            <a:r>
              <a:rPr lang="ar-SA" sz="2400" b="1" dirty="0">
                <a:cs typeface="B Mitra" panose="00000400000000000000" pitchFamily="2" charset="-78"/>
              </a:rPr>
              <a:t>مهم ترين علت انجام ندادن سقط عمدي</a:t>
            </a:r>
            <a:r>
              <a:rPr lang="ar-SA" sz="2400" dirty="0">
                <a:cs typeface="B Mitra" panose="00000400000000000000" pitchFamily="2" charset="-78"/>
              </a:rPr>
              <a:t> ذكر شده است</a:t>
            </a:r>
            <a:endParaRPr lang="fa-IR" sz="2400" dirty="0">
              <a:cs typeface="B Mitra" panose="00000400000000000000" pitchFamily="2" charset="-78"/>
            </a:endParaRPr>
          </a:p>
          <a:p>
            <a:pPr marL="0" indent="0" algn="l">
              <a:lnSpc>
                <a:spcPct val="150000"/>
              </a:lnSpc>
              <a:buFont typeface="Arial" panose="020B0604020202020204" pitchFamily="34" charset="0"/>
              <a:buNone/>
            </a:pPr>
            <a:r>
              <a:rPr lang="fa-IR" sz="2000" dirty="0">
                <a:cs typeface="B Mitra" panose="00000400000000000000" pitchFamily="2" charset="-78"/>
              </a:rPr>
              <a:t>(</a:t>
            </a:r>
            <a:r>
              <a:rPr lang="ar-SA" sz="2000" dirty="0">
                <a:cs typeface="B Mitra" panose="00000400000000000000" pitchFamily="2" charset="-78"/>
              </a:rPr>
              <a:t>توسط جراحي و ديگران ( 1393) با عنوان نگرش و آگاهي زنان قبل ازازدواج نسبت به سقط جنين القايي در مشهد انجام شد </a:t>
            </a:r>
            <a:r>
              <a:rPr lang="fa-IR" sz="2000" dirty="0">
                <a:cs typeface="B Mitra" panose="00000400000000000000" pitchFamily="2" charset="-78"/>
              </a:rPr>
              <a:t>)</a:t>
            </a:r>
          </a:p>
        </p:txBody>
      </p:sp>
      <p:sp>
        <p:nvSpPr>
          <p:cNvPr id="5" name="Text Placeholder 1"/>
          <p:cNvSpPr txBox="1">
            <a:spLocks/>
          </p:cNvSpPr>
          <p:nvPr/>
        </p:nvSpPr>
        <p:spPr>
          <a:xfrm>
            <a:off x="245918" y="5062004"/>
            <a:ext cx="10654945" cy="1608992"/>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ar-SA" sz="2000" dirty="0">
                <a:cs typeface="B Mitra" panose="00000400000000000000" pitchFamily="2" charset="-78"/>
              </a:rPr>
              <a:t>در اكثريت واحدهاي مورد مطالعه (3/45 %) دليل سقط عمدي، </a:t>
            </a:r>
            <a:r>
              <a:rPr lang="ar-SA" sz="2000" b="1" u="sng" dirty="0">
                <a:solidFill>
                  <a:srgbClr val="FFFF00"/>
                </a:solidFill>
                <a:cs typeface="B Mitra" panose="00000400000000000000" pitchFamily="2" charset="-78"/>
              </a:rPr>
              <a:t>رسيدن فرزندان به تعداد دلخواه</a:t>
            </a:r>
            <a:r>
              <a:rPr lang="ar-SA" sz="2000" dirty="0">
                <a:solidFill>
                  <a:srgbClr val="FFFF00"/>
                </a:solidFill>
                <a:cs typeface="B Mitra" panose="00000400000000000000" pitchFamily="2" charset="-78"/>
              </a:rPr>
              <a:t> </a:t>
            </a:r>
            <a:r>
              <a:rPr lang="ar-SA" sz="2000" dirty="0">
                <a:cs typeface="B Mitra" panose="00000400000000000000" pitchFamily="2" charset="-78"/>
              </a:rPr>
              <a:t>اظهار گرديد. ساير دلايل سقط عمدي عبارت بودند از: وضعيت اقتصادي نامطلوب (9/17%) فاصله كم بين فرزندان (8/16%)  ادامه تحصيل (6/11%) و نامطلوب بودن جنس جنين (4/8%).</a:t>
            </a:r>
            <a:endParaRPr lang="en-US" sz="2000" dirty="0">
              <a:cs typeface="B Mitra" panose="00000400000000000000" pitchFamily="2" charset="-78"/>
            </a:endParaRPr>
          </a:p>
          <a:p>
            <a:pPr marL="0" indent="0" algn="ctr">
              <a:lnSpc>
                <a:spcPct val="150000"/>
              </a:lnSpc>
              <a:buFont typeface="Arial" panose="020B0604020202020204" pitchFamily="34" charset="0"/>
              <a:buNone/>
            </a:pPr>
            <a:r>
              <a:rPr lang="ar-SA" sz="1600" dirty="0">
                <a:cs typeface="B Mitra" panose="00000400000000000000" pitchFamily="2" charset="-78"/>
              </a:rPr>
              <a:t>شيوع، علل و پيامدهاي سقط عمدي در زنان شهر اردبيل در سال 1390 ، مجله دانشگاه علوم پزشكي اردبيل دوره دوازدهم، شماره چهارم، زمستان 1391</a:t>
            </a:r>
            <a:r>
              <a:rPr lang="en-US" sz="1600" dirty="0">
                <a:cs typeface="B Mitra" panose="00000400000000000000" pitchFamily="2" charset="-78"/>
              </a:rPr>
              <a:t> </a:t>
            </a:r>
          </a:p>
          <a:p>
            <a:pPr>
              <a:lnSpc>
                <a:spcPct val="150000"/>
              </a:lnSpc>
            </a:pPr>
            <a:endParaRPr lang="en-US" sz="2000" dirty="0">
              <a:cs typeface="B Mitra" panose="00000400000000000000" pitchFamily="2" charset="-78"/>
            </a:endParaRPr>
          </a:p>
          <a:p>
            <a:pPr>
              <a:lnSpc>
                <a:spcPct val="150000"/>
              </a:lnSpc>
            </a:pPr>
            <a:endParaRPr lang="fa-IR" sz="2000" dirty="0">
              <a:cs typeface="B Mitra" panose="00000400000000000000" pitchFamily="2" charset="-78"/>
            </a:endParaRPr>
          </a:p>
        </p:txBody>
      </p:sp>
    </p:spTree>
    <p:extLst>
      <p:ext uri="{BB962C8B-B14F-4D97-AF65-F5344CB8AC3E}">
        <p14:creationId xmlns:p14="http://schemas.microsoft.com/office/powerpoint/2010/main" val="2112520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983" y="988973"/>
            <a:ext cx="10858500" cy="707886"/>
          </a:xfrm>
          <a:prstGeom prst="rect">
            <a:avLst/>
          </a:prstGeom>
          <a:noFill/>
        </p:spPr>
        <p:txBody>
          <a:bodyPr wrap="square" rtlCol="0">
            <a:spAutoFit/>
          </a:bodyPr>
          <a:lstStyle/>
          <a:p>
            <a:pPr algn="ctr" rtl="1"/>
            <a:r>
              <a:rPr lang="fa-IR" sz="4000" dirty="0">
                <a:solidFill>
                  <a:srgbClr val="FFFF00"/>
                </a:solidFill>
                <a:cs typeface="B Yekan" panose="00000400000000000000" pitchFamily="2" charset="-78"/>
              </a:rPr>
              <a:t>زمان طلایی کمک به مادر و جنین</a:t>
            </a:r>
            <a:endParaRPr lang="en-US" sz="4000" dirty="0">
              <a:solidFill>
                <a:srgbClr val="FFFF00"/>
              </a:solidFill>
              <a:cs typeface="B Yekan" panose="00000400000000000000" pitchFamily="2" charset="-78"/>
            </a:endParaRPr>
          </a:p>
        </p:txBody>
      </p:sp>
      <p:sp>
        <p:nvSpPr>
          <p:cNvPr id="9" name="Rectangle 8"/>
          <p:cNvSpPr/>
          <p:nvPr/>
        </p:nvSpPr>
        <p:spPr>
          <a:xfrm>
            <a:off x="440229" y="2106228"/>
            <a:ext cx="9125942" cy="384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pPr>
            <a:r>
              <a:rPr lang="fa-IR" sz="2800" b="1" dirty="0">
                <a:solidFill>
                  <a:schemeClr val="bg1"/>
                </a:solidFill>
                <a:cs typeface="B Mitra" pitchFamily="2" charset="-78"/>
              </a:rPr>
              <a:t>مادر را از سه ماهه اول عبور دهیم </a:t>
            </a:r>
            <a:r>
              <a:rPr lang="fa-IR" b="1" dirty="0">
                <a:solidFill>
                  <a:schemeClr val="bg1"/>
                </a:solidFill>
                <a:cs typeface="B Mitra" pitchFamily="2" charset="-78"/>
              </a:rPr>
              <a:t>(با درک حرکات جنینی تصویر ذهنی مادر اصلاح می شود)</a:t>
            </a:r>
          </a:p>
          <a:p>
            <a:pPr algn="ctr" rtl="1">
              <a:lnSpc>
                <a:spcPct val="200000"/>
              </a:lnSpc>
            </a:pPr>
            <a:r>
              <a:rPr lang="fa-IR" sz="2800" b="1" dirty="0">
                <a:solidFill>
                  <a:schemeClr val="bg1"/>
                </a:solidFill>
                <a:cs typeface="B Mitra" pitchFamily="2" charset="-78"/>
              </a:rPr>
              <a:t>50%  قبل از 8 هفته                   25%  بین 9-10 هفته</a:t>
            </a:r>
          </a:p>
          <a:p>
            <a:pPr algn="ctr" rtl="1">
              <a:lnSpc>
                <a:spcPct val="200000"/>
              </a:lnSpc>
            </a:pPr>
            <a:r>
              <a:rPr lang="fa-IR" sz="2800" b="1" dirty="0">
                <a:solidFill>
                  <a:schemeClr val="bg1"/>
                </a:solidFill>
                <a:cs typeface="B Mitra" pitchFamily="2" charset="-78"/>
              </a:rPr>
              <a:t>10%  بین 11-12هفته                14%  پس از 13هفته </a:t>
            </a:r>
          </a:p>
          <a:p>
            <a:pPr algn="ctr" rtl="1">
              <a:lnSpc>
                <a:spcPct val="200000"/>
              </a:lnSpc>
            </a:pPr>
            <a:r>
              <a:rPr lang="fa-IR" sz="2800" b="1" dirty="0">
                <a:solidFill>
                  <a:schemeClr val="bg1"/>
                </a:solidFill>
                <a:cs typeface="B Mitra" pitchFamily="2" charset="-78"/>
              </a:rPr>
              <a:t>1% بعد از 21 هفته</a:t>
            </a:r>
          </a:p>
        </p:txBody>
      </p:sp>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363784" y="3042923"/>
            <a:ext cx="1221570" cy="2906263"/>
          </a:xfrm>
          <a:prstGeom prst="rect">
            <a:avLst/>
          </a:prstGeom>
        </p:spPr>
      </p:pic>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585354" y="1909585"/>
            <a:ext cx="1114683" cy="2765947"/>
          </a:xfrm>
          <a:prstGeom prst="rect">
            <a:avLst/>
          </a:prstGeom>
        </p:spPr>
      </p:pic>
    </p:spTree>
    <p:extLst>
      <p:ext uri="{BB962C8B-B14F-4D97-AF65-F5344CB8AC3E}">
        <p14:creationId xmlns:p14="http://schemas.microsoft.com/office/powerpoint/2010/main" val="879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right)">
                                      <p:cBhvr>
                                        <p:cTn id="25" dur="500"/>
                                        <p:tgtEl>
                                          <p:spTgt spid="9">
                                            <p:txEl>
                                              <p:pRg st="1" end="1"/>
                                            </p:tx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wipe(right)">
                                      <p:cBhvr>
                                        <p:cTn id="28" dur="500"/>
                                        <p:tgtEl>
                                          <p:spTgt spid="9">
                                            <p:txEl>
                                              <p:pRg st="2" end="2"/>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right)">
                                      <p:cBhvr>
                                        <p:cTn id="3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31206" y="2515885"/>
            <a:ext cx="6818503" cy="2338098"/>
          </a:xfrm>
        </p:spPr>
        <p:txBody>
          <a:bodyPr>
            <a:noAutofit/>
          </a:bodyPr>
          <a:lstStyle/>
          <a:p>
            <a:pPr>
              <a:lnSpc>
                <a:spcPct val="150000"/>
              </a:lnSpc>
            </a:pPr>
            <a:r>
              <a:rPr lang="fa-IR" sz="4000" dirty="0"/>
              <a:t>راهکار کمک معنوی – روانی به مادر بعد از ارتکاب قتل جنین</a:t>
            </a:r>
            <a:br>
              <a:rPr lang="fa-IR" sz="4000" dirty="0"/>
            </a:br>
            <a:r>
              <a:rPr lang="fa-IR" sz="2800" dirty="0"/>
              <a:t>(بازگشت، امید، جبران)</a:t>
            </a:r>
            <a:endParaRPr lang="en-US" sz="28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119" r="30388"/>
          <a:stretch/>
        </p:blipFill>
        <p:spPr>
          <a:xfrm>
            <a:off x="360484" y="2143536"/>
            <a:ext cx="2570722" cy="3258642"/>
          </a:xfrm>
          <a:prstGeom prst="rect">
            <a:avLst/>
          </a:prstGeom>
        </p:spPr>
      </p:pic>
    </p:spTree>
    <p:extLst>
      <p:ext uri="{BB962C8B-B14F-4D97-AF65-F5344CB8AC3E}">
        <p14:creationId xmlns:p14="http://schemas.microsoft.com/office/powerpoint/2010/main" val="30077985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4184" y="1679330"/>
            <a:ext cx="9459723" cy="4729462"/>
          </a:xfrm>
        </p:spPr>
        <p:txBody>
          <a:bodyPr>
            <a:normAutofit/>
          </a:bodyPr>
          <a:lstStyle/>
          <a:p>
            <a:pPr>
              <a:lnSpc>
                <a:spcPct val="200000"/>
              </a:lnSpc>
            </a:pPr>
            <a:r>
              <a:rPr lang="fa-IR" dirty="0"/>
              <a:t>پذیرش نادرستی قتل جنین</a:t>
            </a:r>
          </a:p>
          <a:p>
            <a:pPr>
              <a:lnSpc>
                <a:spcPct val="200000"/>
              </a:lnSpc>
            </a:pPr>
            <a:r>
              <a:rPr lang="fa-IR" dirty="0"/>
              <a:t>پشیمانی و بازگشت</a:t>
            </a:r>
          </a:p>
          <a:p>
            <a:pPr>
              <a:lnSpc>
                <a:spcPct val="200000"/>
              </a:lnSpc>
            </a:pPr>
            <a:r>
              <a:rPr lang="fa-IR" sz="3000" dirty="0"/>
              <a:t>توجه به رحمت خداوند و جبران الهی برای مادر و جنین کشته شده</a:t>
            </a:r>
          </a:p>
          <a:p>
            <a:pPr>
              <a:lnSpc>
                <a:spcPct val="200000"/>
              </a:lnSpc>
            </a:pPr>
            <a:r>
              <a:rPr lang="fa-IR" dirty="0"/>
              <a:t>کمک برای کاهش این جنایت در جامعه</a:t>
            </a:r>
            <a:endParaRPr lang="en-US" dirty="0"/>
          </a:p>
        </p:txBody>
      </p:sp>
      <p:sp>
        <p:nvSpPr>
          <p:cNvPr id="3" name="Title 2"/>
          <p:cNvSpPr>
            <a:spLocks noGrp="1"/>
          </p:cNvSpPr>
          <p:nvPr>
            <p:ph type="title"/>
          </p:nvPr>
        </p:nvSpPr>
        <p:spPr>
          <a:xfrm>
            <a:off x="280555" y="123093"/>
            <a:ext cx="10515600" cy="1325563"/>
          </a:xfrm>
        </p:spPr>
        <p:txBody>
          <a:bodyPr/>
          <a:lstStyle/>
          <a:p>
            <a:r>
              <a:rPr lang="fa-IR" dirty="0"/>
              <a:t>مدل ما</a:t>
            </a:r>
            <a:endParaRPr lang="en-US" dirty="0"/>
          </a:p>
        </p:txBody>
      </p:sp>
    </p:spTree>
    <p:extLst>
      <p:ext uri="{BB962C8B-B14F-4D97-AF65-F5344CB8AC3E}">
        <p14:creationId xmlns:p14="http://schemas.microsoft.com/office/powerpoint/2010/main" val="233428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00907" y="1661188"/>
            <a:ext cx="10005621" cy="4984997"/>
          </a:xfrm>
        </p:spPr>
        <p:txBody>
          <a:bodyPr>
            <a:normAutofit fontScale="32500" lnSpcReduction="20000"/>
          </a:bodyPr>
          <a:lstStyle/>
          <a:p>
            <a:pPr lvl="0" algn="l" rtl="0"/>
            <a:r>
              <a:rPr lang="ar-SA" dirty="0"/>
              <a:t>منبع: </a:t>
            </a:r>
            <a:r>
              <a:rPr lang="fa-IR" dirty="0"/>
              <a:t>دستورالعمل پیشگیری از سقط القایی، اداره سلامت مادران وزارت بهداشت درمان و آموزش پزشکی </a:t>
            </a:r>
            <a:endParaRPr lang="en-US" dirty="0"/>
          </a:p>
          <a:p>
            <a:pPr marL="0" indent="0" algn="l" rtl="0">
              <a:buNone/>
            </a:pPr>
            <a:r>
              <a:rPr lang="fa-IR" dirty="0"/>
              <a:t>(</a:t>
            </a:r>
            <a:r>
              <a:rPr lang="en-US" dirty="0"/>
              <a:t>http://health.sbmu.ac.ir/index.jsp?pageid=20541&amp;p=1</a:t>
            </a:r>
            <a:r>
              <a:rPr lang="fa-IR" dirty="0"/>
              <a:t>)</a:t>
            </a:r>
          </a:p>
          <a:p>
            <a:pPr lvl="0" algn="l" rtl="0"/>
            <a:r>
              <a:rPr lang="ar-SA" dirty="0"/>
              <a:t>مطالعه صادقی و همکاران(1386) با عنوان مقايسه سبكهاي دلبستگي در مادران با سابقه سقط جنين (عمدي و خود بخودي) و مادران بدون سابقه سقط   در فصلنامه باروري و ناباروري به چاپ رسیده است</a:t>
            </a:r>
            <a:r>
              <a:rPr lang="en-US" dirty="0"/>
              <a:t>.</a:t>
            </a:r>
          </a:p>
          <a:p>
            <a:pPr algn="l" rtl="0"/>
            <a:r>
              <a:rPr lang="en-US" dirty="0"/>
              <a:t>The course of mental health after miscarriage and induced abortion: a five-year follow-up study. </a:t>
            </a:r>
            <a:r>
              <a:rPr lang="en-US" dirty="0" err="1"/>
              <a:t>Broen</a:t>
            </a:r>
            <a:r>
              <a:rPr lang="en-US" dirty="0"/>
              <a:t> AN, </a:t>
            </a:r>
            <a:r>
              <a:rPr lang="en-US" dirty="0" err="1"/>
              <a:t>Moum</a:t>
            </a:r>
            <a:r>
              <a:rPr lang="en-US" dirty="0"/>
              <a:t> T, </a:t>
            </a:r>
            <a:r>
              <a:rPr lang="en-US" dirty="0" err="1"/>
              <a:t>Bødtker</a:t>
            </a:r>
            <a:r>
              <a:rPr lang="en-US" dirty="0"/>
              <a:t> AS, </a:t>
            </a:r>
            <a:r>
              <a:rPr lang="en-US" dirty="0" err="1"/>
              <a:t>Ekeberg</a:t>
            </a:r>
            <a:r>
              <a:rPr lang="en-US" dirty="0"/>
              <a:t> O. BMC Medicine 2005, 3:18 (12 December 2005</a:t>
            </a:r>
          </a:p>
          <a:p>
            <a:pPr algn="l" rtl="0"/>
            <a:r>
              <a:rPr lang="en-US" dirty="0"/>
              <a:t>Posttraumatic stress and posttraumatic stress disorder after termination of pregnancy and reproductive loss: a systematic review. </a:t>
            </a:r>
            <a:r>
              <a:rPr lang="en-US" dirty="0" err="1"/>
              <a:t>Daugirdaitė</a:t>
            </a:r>
            <a:r>
              <a:rPr lang="en-US" dirty="0"/>
              <a:t> V, van den </a:t>
            </a:r>
            <a:r>
              <a:rPr lang="en-US" dirty="0" err="1"/>
              <a:t>Akker</a:t>
            </a:r>
            <a:r>
              <a:rPr lang="en-US" dirty="0"/>
              <a:t> O, </a:t>
            </a:r>
            <a:r>
              <a:rPr lang="en-US" dirty="0" err="1"/>
              <a:t>Purewal</a:t>
            </a:r>
            <a:r>
              <a:rPr lang="en-US" dirty="0"/>
              <a:t> S. J P</a:t>
            </a:r>
          </a:p>
          <a:p>
            <a:pPr algn="l" rtl="0"/>
            <a:r>
              <a:rPr lang="en-US" dirty="0"/>
              <a:t>Psychiatric admissions of low income women following abortion and childbirth. Reardon DC, </a:t>
            </a:r>
            <a:r>
              <a:rPr lang="en-US" dirty="0" err="1"/>
              <a:t>Cougle</a:t>
            </a:r>
            <a:r>
              <a:rPr lang="en-US" dirty="0"/>
              <a:t> JR, Rue VM, </a:t>
            </a:r>
            <a:r>
              <a:rPr lang="en-US" dirty="0" err="1"/>
              <a:t>Shuping</a:t>
            </a:r>
            <a:r>
              <a:rPr lang="en-US" dirty="0"/>
              <a:t> MW, Coleman PK, Ney PG. Can Med </a:t>
            </a:r>
            <a:r>
              <a:rPr lang="en-US" dirty="0" err="1"/>
              <a:t>Assoc</a:t>
            </a:r>
            <a:r>
              <a:rPr lang="en-US" dirty="0"/>
              <a:t> J. 2003; 168</a:t>
            </a:r>
          </a:p>
          <a:p>
            <a:pPr algn="l" rtl="0"/>
            <a:r>
              <a:rPr lang="en-US" dirty="0"/>
              <a:t>Within 12 months of the abortion or live delivery, Scandinavian women who aborted experienced a suicide rate of 34.9 per 1000, compared to a suicide rate of 5.9 per 1000 for women who delivered their babies.  This is a suicide rate nearly six times greater. (</a:t>
            </a:r>
            <a:r>
              <a:rPr lang="en-US" dirty="0" err="1"/>
              <a:t>Gissler</a:t>
            </a:r>
            <a:r>
              <a:rPr lang="en-US" dirty="0"/>
              <a:t> et al., British Medical Journal, 1996) [WHAA, 193</a:t>
            </a:r>
            <a:endParaRPr lang="fa-IR" dirty="0"/>
          </a:p>
          <a:p>
            <a:pPr algn="l" rtl="0"/>
            <a:r>
              <a:rPr lang="en-US" dirty="0"/>
              <a:t>Morgan et al., BMJ, 1987&gt;Reardon et al., Archives of Women’s Mental Health, 2001</a:t>
            </a:r>
          </a:p>
          <a:p>
            <a:pPr algn="l" rtl="0"/>
            <a:r>
              <a:rPr lang="en-US" dirty="0" err="1"/>
              <a:t>Ostbye</a:t>
            </a:r>
            <a:r>
              <a:rPr lang="en-US" dirty="0"/>
              <a:t> et al., American Journal of Medical Quality, 2001</a:t>
            </a:r>
          </a:p>
          <a:p>
            <a:pPr algn="l" rtl="0"/>
            <a:r>
              <a:rPr lang="en-US" dirty="0"/>
              <a:t> Fergusson et al., Journal of Child Psychology and Psychiatry 2006; 47(1): 16-24, Table 3</a:t>
            </a:r>
          </a:p>
          <a:p>
            <a:pPr algn="l" rtl="0"/>
            <a:r>
              <a:rPr lang="en-US" dirty="0"/>
              <a:t>Lauzon P et al. Emotional distress in couples involved in first-trimester induced abortions. Canadian Family Physician 2000 October:46;2033-2040</a:t>
            </a:r>
          </a:p>
          <a:p>
            <a:pPr algn="l" rtl="0"/>
            <a:r>
              <a:rPr lang="fa-IR" dirty="0"/>
              <a:t>:</a:t>
            </a:r>
            <a:r>
              <a:rPr lang="en-US" dirty="0"/>
              <a:t> Coleman PK, Reardon DC, </a:t>
            </a:r>
            <a:r>
              <a:rPr lang="en-US" dirty="0" err="1"/>
              <a:t>Cougle</a:t>
            </a:r>
            <a:r>
              <a:rPr lang="en-US" dirty="0"/>
              <a:t> JR. Child developmental outcomes associated with maternal history of abortion using the NLSY data. Archives of Women’s Mental Health 2001;3(4)Supp.2:104</a:t>
            </a:r>
            <a:endParaRPr lang="fa-IR" dirty="0"/>
          </a:p>
          <a:p>
            <a:pPr algn="l" rtl="0"/>
            <a:r>
              <a:rPr lang="en-US" dirty="0"/>
              <a:t>Emotional Distress Patterns Among Women Having First or Repeat Abortions," EW Freeman, Obstetrics and Gynecology 55(5):630, 1980</a:t>
            </a:r>
            <a:endParaRPr lang="fa-IR" dirty="0"/>
          </a:p>
          <a:p>
            <a:pPr algn="l" rtl="0"/>
            <a:r>
              <a:rPr lang="en-US" dirty="0"/>
              <a:t>Incidence of complicated grief and post-traumatic stress in a post-abortion population," LM Butterfield, Dissertation Abstracts Int'l 49(8): 3431-B, 1988</a:t>
            </a:r>
            <a:endParaRPr lang="fa-IR" dirty="0"/>
          </a:p>
          <a:p>
            <a:pPr algn="l" rtl="0"/>
            <a:r>
              <a:rPr lang="en-US" dirty="0"/>
              <a:t>Generalized anxiety following unintended pregnancies resolved through childbirth and abortion: a cohort study of the 1995 National Survey of Family Growth. </a:t>
            </a:r>
            <a:r>
              <a:rPr lang="en-US" dirty="0" err="1"/>
              <a:t>Cougle</a:t>
            </a:r>
            <a:r>
              <a:rPr lang="en-US" dirty="0"/>
              <a:t> JR, Reardon DC, Coleman PK. J Anxiety </a:t>
            </a:r>
            <a:r>
              <a:rPr lang="en-US" dirty="0" err="1"/>
              <a:t>Disord</a:t>
            </a:r>
            <a:r>
              <a:rPr lang="en-US" dirty="0"/>
              <a:t>. 2005;19(1):137-42</a:t>
            </a:r>
            <a:endParaRPr lang="fa-IR" dirty="0"/>
          </a:p>
          <a:p>
            <a:pPr algn="l" rtl="0"/>
            <a:r>
              <a:rPr lang="en-US" dirty="0"/>
              <a:t>The course of mental health after miscarriage and induced abortion: a five-year follow-up study. </a:t>
            </a:r>
            <a:r>
              <a:rPr lang="en-US" dirty="0" err="1"/>
              <a:t>Broen</a:t>
            </a:r>
            <a:r>
              <a:rPr lang="en-US" dirty="0"/>
              <a:t> AN, </a:t>
            </a:r>
            <a:r>
              <a:rPr lang="en-US" dirty="0" err="1"/>
              <a:t>Moum</a:t>
            </a:r>
            <a:r>
              <a:rPr lang="en-US" dirty="0"/>
              <a:t> T, </a:t>
            </a:r>
            <a:r>
              <a:rPr lang="en-US" dirty="0" err="1"/>
              <a:t>Bødtker</a:t>
            </a:r>
            <a:r>
              <a:rPr lang="en-US" dirty="0"/>
              <a:t> AS, </a:t>
            </a:r>
            <a:r>
              <a:rPr lang="en-US" dirty="0" err="1"/>
              <a:t>Ekeberg</a:t>
            </a:r>
            <a:r>
              <a:rPr lang="en-US" dirty="0"/>
              <a:t> O. BMC Medicine 2005, 3:18 (12 December 2005</a:t>
            </a:r>
          </a:p>
          <a:p>
            <a:pPr algn="l" rtl="0"/>
            <a:r>
              <a:rPr lang="en-US" dirty="0"/>
              <a:t>Experiencing Abortion, Eve Kushner (New York: Harrington Park Press, 1997) 166</a:t>
            </a:r>
            <a:r>
              <a:rPr lang="fa-IR" dirty="0"/>
              <a:t>.</a:t>
            </a:r>
            <a:endParaRPr lang="en-US" dirty="0"/>
          </a:p>
          <a:p>
            <a:pPr algn="l" rtl="0"/>
            <a:r>
              <a:rPr lang="en-US" dirty="0"/>
              <a:t>journal.muq.ac.ir/article-1-575-fa.html</a:t>
            </a:r>
            <a:endParaRPr lang="fa-IR" dirty="0"/>
          </a:p>
          <a:p>
            <a:pPr algn="l" rtl="0"/>
            <a:endParaRPr lang="en-US" dirty="0"/>
          </a:p>
          <a:p>
            <a:pPr algn="l" rtl="0"/>
            <a:endParaRPr lang="fa-IR" dirty="0"/>
          </a:p>
          <a:p>
            <a:pPr marL="0" indent="0" algn="l" rtl="0">
              <a:buNone/>
            </a:pPr>
            <a:endParaRPr lang="fa-IR" dirty="0"/>
          </a:p>
        </p:txBody>
      </p:sp>
      <p:sp>
        <p:nvSpPr>
          <p:cNvPr id="3" name="Title 2"/>
          <p:cNvSpPr>
            <a:spLocks noGrp="1"/>
          </p:cNvSpPr>
          <p:nvPr>
            <p:ph type="title"/>
          </p:nvPr>
        </p:nvSpPr>
        <p:spPr>
          <a:xfrm>
            <a:off x="307464" y="123093"/>
            <a:ext cx="10515600" cy="1325563"/>
          </a:xfrm>
        </p:spPr>
        <p:txBody>
          <a:bodyPr/>
          <a:lstStyle/>
          <a:p>
            <a:r>
              <a:rPr lang="fa-IR" dirty="0"/>
              <a:t>برخی منابع</a:t>
            </a:r>
          </a:p>
        </p:txBody>
      </p:sp>
    </p:spTree>
    <p:extLst>
      <p:ext uri="{BB962C8B-B14F-4D97-AF65-F5344CB8AC3E}">
        <p14:creationId xmlns:p14="http://schemas.microsoft.com/office/powerpoint/2010/main" val="2178682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0398" y="1038818"/>
            <a:ext cx="10858500" cy="707886"/>
          </a:xfrm>
          <a:prstGeom prst="rect">
            <a:avLst/>
          </a:prstGeom>
          <a:noFill/>
        </p:spPr>
        <p:txBody>
          <a:bodyPr wrap="square" rtlCol="0">
            <a:spAutoFit/>
          </a:bodyPr>
          <a:lstStyle/>
          <a:p>
            <a:pPr algn="ctr" rtl="1"/>
            <a:r>
              <a:rPr lang="fa-IR" sz="4000" dirty="0">
                <a:solidFill>
                  <a:srgbClr val="FFC000"/>
                </a:solidFill>
                <a:cs typeface="B Yekan" panose="00000400000000000000" pitchFamily="2" charset="-78"/>
              </a:rPr>
              <a:t>یادآوری راهکارهای عمومی نجات جان جنین ها</a:t>
            </a:r>
            <a:endParaRPr lang="en-US" sz="4000" dirty="0">
              <a:solidFill>
                <a:srgbClr val="FFC000"/>
              </a:solidFill>
              <a:cs typeface="B Yekan" panose="00000400000000000000" pitchFamily="2" charset="-78"/>
            </a:endParaRPr>
          </a:p>
        </p:txBody>
      </p:sp>
      <p:sp>
        <p:nvSpPr>
          <p:cNvPr id="9" name="Rectangle 8"/>
          <p:cNvSpPr/>
          <p:nvPr/>
        </p:nvSpPr>
        <p:spPr>
          <a:xfrm>
            <a:off x="0" y="2339730"/>
            <a:ext cx="7940981" cy="3545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lnSpc>
                <a:spcPct val="200000"/>
              </a:lnSpc>
              <a:buFont typeface="Arial" panose="020B0604020202020204" pitchFamily="34" charset="0"/>
              <a:buChar char="•"/>
            </a:pPr>
            <a:r>
              <a:rPr lang="fa-IR" sz="2400" b="1" dirty="0">
                <a:solidFill>
                  <a:schemeClr val="bg1"/>
                </a:solidFill>
                <a:cs typeface="B Mitra" pitchFamily="2" charset="-78"/>
              </a:rPr>
              <a:t>دیدگاه های نادرست درباره فرزند را اصلاح کنیم.</a:t>
            </a:r>
          </a:p>
          <a:p>
            <a:pPr marL="571500" indent="-571500" algn="r" rtl="1">
              <a:lnSpc>
                <a:spcPct val="200000"/>
              </a:lnSpc>
              <a:buFont typeface="Arial" panose="020B0604020202020204" pitchFamily="34" charset="0"/>
              <a:buChar char="•"/>
            </a:pPr>
            <a:r>
              <a:rPr lang="fa-IR" sz="2400" b="1" dirty="0">
                <a:solidFill>
                  <a:schemeClr val="bg1"/>
                </a:solidFill>
                <a:cs typeface="B Mitra" pitchFamily="2" charset="-78"/>
              </a:rPr>
              <a:t>حرمت آن را درک و برای جامعه تبیین کنیم.</a:t>
            </a:r>
          </a:p>
          <a:p>
            <a:pPr marL="571500" indent="-571500" algn="r" rtl="1">
              <a:lnSpc>
                <a:spcPct val="200000"/>
              </a:lnSpc>
              <a:buFont typeface="Arial" panose="020B0604020202020204" pitchFamily="34" charset="0"/>
              <a:buChar char="•"/>
            </a:pPr>
            <a:r>
              <a:rPr lang="fa-IR" sz="2400" b="1" dirty="0">
                <a:solidFill>
                  <a:schemeClr val="bg1"/>
                </a:solidFill>
                <a:cs typeface="B Mitra" pitchFamily="2" charset="-78"/>
              </a:rPr>
              <a:t>به خانواده های ضعیف در سرپرستی کمک کنیم.</a:t>
            </a:r>
          </a:p>
          <a:p>
            <a:pPr marL="571500" indent="-571500" algn="r" rtl="1">
              <a:lnSpc>
                <a:spcPct val="200000"/>
              </a:lnSpc>
              <a:buFont typeface="Arial" panose="020B0604020202020204" pitchFamily="34" charset="0"/>
              <a:buChar char="•"/>
            </a:pPr>
            <a:r>
              <a:rPr lang="fa-IR" sz="2400" b="1" dirty="0">
                <a:solidFill>
                  <a:schemeClr val="bg1"/>
                </a:solidFill>
                <a:cs typeface="B Mitra" pitchFamily="2" charset="-78"/>
              </a:rPr>
              <a:t>برای اصلاح روندهای تسهیل کننده قتل جنین، مطالبه کنیم.</a:t>
            </a:r>
          </a:p>
          <a:p>
            <a:pPr marL="571500" indent="-571500" algn="r" rtl="1">
              <a:lnSpc>
                <a:spcPct val="200000"/>
              </a:lnSpc>
              <a:buFont typeface="Arial" panose="020B0604020202020204" pitchFamily="34" charset="0"/>
              <a:buChar char="•"/>
            </a:pPr>
            <a:r>
              <a:rPr lang="fa-IR" sz="2000" b="1" dirty="0">
                <a:solidFill>
                  <a:schemeClr val="bg1"/>
                </a:solidFill>
                <a:cs typeface="B Mitra" pitchFamily="2" charset="-78"/>
              </a:rPr>
              <a:t>غیرعقلانی بودن بهانه های قتل جنین را برای جامعه توضیح دهیم.</a:t>
            </a:r>
          </a:p>
          <a:p>
            <a:pPr marL="571500" indent="-571500" algn="r" rtl="1">
              <a:lnSpc>
                <a:spcPct val="200000"/>
              </a:lnSpc>
              <a:buFont typeface="Arial" panose="020B0604020202020204" pitchFamily="34" charset="0"/>
              <a:buChar char="•"/>
            </a:pPr>
            <a:r>
              <a:rPr lang="fa-IR" sz="2400" b="1" dirty="0">
                <a:solidFill>
                  <a:schemeClr val="bg1"/>
                </a:solidFill>
                <a:cs typeface="B Mitra" pitchFamily="2" charset="-78"/>
              </a:rPr>
              <a:t>با تبیین جایگاه الهی انسان، نگاه به معلولین را اصلاح کنیم.</a:t>
            </a:r>
            <a:endParaRPr lang="ar-SA" sz="2400" b="1" dirty="0">
              <a:solidFill>
                <a:schemeClr val="bg1"/>
              </a:solidFill>
              <a:cs typeface="B Mitra" pitchFamily="2" charset="-78"/>
            </a:endParaRPr>
          </a:p>
        </p:txBody>
      </p:sp>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670337" y="3565019"/>
            <a:ext cx="1221570" cy="2906263"/>
          </a:xfrm>
          <a:prstGeom prst="rect">
            <a:avLst/>
          </a:prstGeom>
        </p:spPr>
      </p:pic>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264215" y="2466292"/>
            <a:ext cx="1114683" cy="2765947"/>
          </a:xfrm>
          <a:prstGeom prst="rect">
            <a:avLst/>
          </a:prstGeom>
        </p:spPr>
      </p:pic>
    </p:spTree>
    <p:extLst>
      <p:ext uri="{BB962C8B-B14F-4D97-AF65-F5344CB8AC3E}">
        <p14:creationId xmlns:p14="http://schemas.microsoft.com/office/powerpoint/2010/main" val="23343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right)">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right)">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wipe(right)">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wipe(right)">
                                      <p:cBhvr>
                                        <p:cTn id="4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617" y="1206500"/>
            <a:ext cx="11710556" cy="5201424"/>
          </a:xfrm>
          <a:prstGeom prst="rect">
            <a:avLst/>
          </a:prstGeom>
          <a:noFill/>
        </p:spPr>
        <p:txBody>
          <a:bodyPr wrap="square" rtlCol="0">
            <a:spAutoFit/>
          </a:bodyPr>
          <a:lstStyle/>
          <a:p>
            <a:pPr algn="ctr" rtl="1"/>
            <a:r>
              <a:rPr lang="fa-IR" sz="4000" dirty="0">
                <a:solidFill>
                  <a:schemeClr val="bg1"/>
                </a:solidFill>
                <a:cs typeface="B Yekan" panose="00000400000000000000" pitchFamily="2" charset="-78"/>
              </a:rPr>
              <a:t>برای نجات جان جنین ها قدمی برداریم.</a:t>
            </a:r>
          </a:p>
          <a:p>
            <a:pPr algn="ctr" rtl="1"/>
            <a:endParaRPr lang="fa-IR" sz="4000" dirty="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6000" dirty="0">
              <a:solidFill>
                <a:schemeClr val="bg1"/>
              </a:solidFill>
              <a:cs typeface="B Yekan" panose="00000400000000000000" pitchFamily="2" charset="-78"/>
            </a:endParaRPr>
          </a:p>
          <a:p>
            <a:pPr algn="ctr" rtl="1"/>
            <a:r>
              <a:rPr lang="fa-IR" sz="3200" dirty="0">
                <a:solidFill>
                  <a:schemeClr val="bg1"/>
                </a:solidFill>
                <a:cs typeface="B Yekan" panose="00000400000000000000" pitchFamily="2" charset="-78"/>
              </a:rPr>
              <a:t>از توجه شما سپاسگزاریم.</a:t>
            </a:r>
            <a:endParaRPr lang="en-US" sz="3200" dirty="0">
              <a:solidFill>
                <a:schemeClr val="bg1"/>
              </a:solidFill>
              <a:cs typeface="B Yekan" panose="00000400000000000000" pitchFamily="2" charset="-78"/>
            </a:endParaRPr>
          </a:p>
        </p:txBody>
      </p:sp>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56908" y="2629346"/>
            <a:ext cx="1221570" cy="2906263"/>
          </a:xfrm>
          <a:prstGeom prst="rect">
            <a:avLst/>
          </a:prstGeom>
        </p:spPr>
      </p:pic>
      <p:pic>
        <p:nvPicPr>
          <p:cNvPr id="3"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435" y="2091729"/>
            <a:ext cx="1114683" cy="2765947"/>
          </a:xfrm>
          <a:prstGeom prst="rect">
            <a:avLst/>
          </a:prstGeom>
        </p:spPr>
      </p:pic>
    </p:spTree>
    <p:extLst>
      <p:ext uri="{BB962C8B-B14F-4D97-AF65-F5344CB8AC3E}">
        <p14:creationId xmlns:p14="http://schemas.microsoft.com/office/powerpoint/2010/main" val="411012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927" y="1618810"/>
            <a:ext cx="3740774" cy="391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882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32697" y="1387108"/>
            <a:ext cx="9011316" cy="4140377"/>
          </a:xfrm>
        </p:spPr>
        <p:txBody>
          <a:bodyPr>
            <a:noAutofit/>
          </a:bodyPr>
          <a:lstStyle/>
          <a:p>
            <a:pPr>
              <a:lnSpc>
                <a:spcPct val="250000"/>
              </a:lnSpc>
            </a:pPr>
            <a:r>
              <a:rPr lang="fa-IR" sz="2400" dirty="0"/>
              <a:t>چرا موضوع سقط عمدی جنین اهمیت دارد؟</a:t>
            </a:r>
          </a:p>
          <a:p>
            <a:pPr>
              <a:lnSpc>
                <a:spcPct val="250000"/>
              </a:lnSpc>
            </a:pPr>
            <a:r>
              <a:rPr lang="fa-IR" sz="2400" dirty="0"/>
              <a:t>چه انگیزه هایی باعث اقدام به سقط عمدی جنین می شود؟</a:t>
            </a:r>
          </a:p>
          <a:p>
            <a:pPr>
              <a:lnSpc>
                <a:spcPct val="250000"/>
              </a:lnSpc>
            </a:pPr>
            <a:r>
              <a:rPr lang="fa-IR" sz="2400" dirty="0"/>
              <a:t>سقط عمدی چه مشکلاتی برای مادران ایجاد می کند؟</a:t>
            </a:r>
          </a:p>
          <a:p>
            <a:pPr>
              <a:lnSpc>
                <a:spcPct val="250000"/>
              </a:lnSpc>
            </a:pPr>
            <a:r>
              <a:rPr lang="fa-IR" sz="2400" dirty="0"/>
              <a:t>آیا این مشکلات روحی و روانی در سقط های خودبخودی هم اتفاق می افتد؟</a:t>
            </a:r>
          </a:p>
          <a:p>
            <a:pPr>
              <a:lnSpc>
                <a:spcPct val="250000"/>
              </a:lnSpc>
            </a:pPr>
            <a:r>
              <a:rPr lang="fa-IR" sz="2400" dirty="0"/>
              <a:t>چه راهکارهایی برای کاهش سقط وجود دارد؟</a:t>
            </a:r>
          </a:p>
          <a:p>
            <a:pPr>
              <a:lnSpc>
                <a:spcPct val="250000"/>
              </a:lnSpc>
            </a:pPr>
            <a:endParaRPr lang="fa-IR" sz="2400" dirty="0"/>
          </a:p>
        </p:txBody>
      </p:sp>
      <p:sp>
        <p:nvSpPr>
          <p:cNvPr id="3" name="Title 2"/>
          <p:cNvSpPr>
            <a:spLocks noGrp="1"/>
          </p:cNvSpPr>
          <p:nvPr>
            <p:ph type="title"/>
          </p:nvPr>
        </p:nvSpPr>
        <p:spPr>
          <a:xfrm>
            <a:off x="280555" y="140676"/>
            <a:ext cx="10515600" cy="1325563"/>
          </a:xfrm>
        </p:spPr>
        <p:txBody>
          <a:bodyPr>
            <a:normAutofit/>
          </a:bodyPr>
          <a:lstStyle/>
          <a:p>
            <a:r>
              <a:rPr lang="fa-IR" dirty="0"/>
              <a:t>سوالات پیشنهادی برای مجری برنامه کارشناس محور</a:t>
            </a:r>
            <a:endParaRPr lang="en-US" dirty="0"/>
          </a:p>
        </p:txBody>
      </p:sp>
    </p:spTree>
    <p:extLst>
      <p:ext uri="{BB962C8B-B14F-4D97-AF65-F5344CB8AC3E}">
        <p14:creationId xmlns:p14="http://schemas.microsoft.com/office/powerpoint/2010/main" val="31030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217" y="2501900"/>
            <a:ext cx="11710556" cy="1862048"/>
          </a:xfrm>
          <a:prstGeom prst="rect">
            <a:avLst/>
          </a:prstGeom>
          <a:noFill/>
        </p:spPr>
        <p:txBody>
          <a:bodyPr wrap="square" rtlCol="0">
            <a:spAutoFit/>
          </a:bodyPr>
          <a:lstStyle/>
          <a:p>
            <a:pPr algn="ctr" rtl="1"/>
            <a:r>
              <a:rPr lang="fa-IR" sz="11500" dirty="0">
                <a:solidFill>
                  <a:schemeClr val="bg1"/>
                </a:solidFill>
                <a:cs typeface="B Yekan" panose="00000400000000000000" pitchFamily="2" charset="-78"/>
              </a:rPr>
              <a:t>پایان</a:t>
            </a:r>
            <a:endParaRPr lang="en-US" sz="8800" dirty="0">
              <a:solidFill>
                <a:schemeClr val="bg1"/>
              </a:solidFill>
              <a:cs typeface="B Yekan" panose="00000400000000000000" pitchFamily="2" charset="-78"/>
            </a:endParaRPr>
          </a:p>
        </p:txBody>
      </p:sp>
    </p:spTree>
    <p:extLst>
      <p:ext uri="{BB962C8B-B14F-4D97-AF65-F5344CB8AC3E}">
        <p14:creationId xmlns:p14="http://schemas.microsoft.com/office/powerpoint/2010/main" val="37382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219" y="2970748"/>
            <a:ext cx="6059902" cy="2533237"/>
          </a:xfrm>
          <a:prstGeom prst="rect">
            <a:avLst/>
          </a:prstGeom>
        </p:spPr>
      </p:pic>
      <p:sp>
        <p:nvSpPr>
          <p:cNvPr id="5" name="TextBox 4"/>
          <p:cNvSpPr txBox="1"/>
          <p:nvPr/>
        </p:nvSpPr>
        <p:spPr>
          <a:xfrm>
            <a:off x="3036274" y="1114027"/>
            <a:ext cx="5890847" cy="1754326"/>
          </a:xfrm>
          <a:prstGeom prst="rect">
            <a:avLst/>
          </a:prstGeom>
          <a:noFill/>
        </p:spPr>
        <p:txBody>
          <a:bodyPr wrap="square" rtlCol="0">
            <a:spAutoFit/>
          </a:bodyPr>
          <a:lstStyle/>
          <a:p>
            <a:pPr algn="ctr">
              <a:lnSpc>
                <a:spcPct val="150000"/>
              </a:lnSpc>
            </a:pPr>
            <a:r>
              <a:rPr lang="fa-IR" b="1" dirty="0">
                <a:solidFill>
                  <a:schemeClr val="bg1"/>
                </a:solidFill>
                <a:cs typeface="B Mitra" panose="00000400000000000000" pitchFamily="2" charset="-78"/>
              </a:rPr>
              <a:t>ساعت 21:37 روز شنبه 25 بهمن ماه 1399</a:t>
            </a:r>
          </a:p>
          <a:p>
            <a:pPr algn="ctr">
              <a:lnSpc>
                <a:spcPct val="150000"/>
              </a:lnSpc>
            </a:pPr>
            <a:r>
              <a:rPr lang="fa-IR" b="1" dirty="0">
                <a:solidFill>
                  <a:schemeClr val="bg1"/>
                </a:solidFill>
                <a:cs typeface="B Mitra" panose="00000400000000000000" pitchFamily="2" charset="-78"/>
              </a:rPr>
              <a:t>13 فوریه 2021 میلادی</a:t>
            </a:r>
          </a:p>
          <a:p>
            <a:pPr algn="ctr">
              <a:lnSpc>
                <a:spcPct val="150000"/>
              </a:lnSpc>
            </a:pPr>
            <a:r>
              <a:rPr lang="fa-IR" b="1" dirty="0">
                <a:solidFill>
                  <a:schemeClr val="bg1"/>
                </a:solidFill>
                <a:cs typeface="B Mitra" panose="00000400000000000000" pitchFamily="2" charset="-78"/>
              </a:rPr>
              <a:t>با گذشت 44 روز از سال 2021 میلادی</a:t>
            </a:r>
          </a:p>
          <a:p>
            <a:pPr algn="ctr">
              <a:lnSpc>
                <a:spcPct val="150000"/>
              </a:lnSpc>
            </a:pPr>
            <a:r>
              <a:rPr lang="fa-IR" b="1" dirty="0">
                <a:solidFill>
                  <a:schemeClr val="bg1"/>
                </a:solidFill>
                <a:cs typeface="B Mitra" panose="00000400000000000000" pitchFamily="2" charset="-78"/>
              </a:rPr>
              <a:t>روزی 116 هزار </a:t>
            </a:r>
            <a:endParaRPr lang="en-US" b="1" dirty="0">
              <a:solidFill>
                <a:schemeClr val="bg1"/>
              </a:solidFill>
              <a:cs typeface="B Mitra" panose="00000400000000000000" pitchFamily="2" charset="-78"/>
            </a:endParaRPr>
          </a:p>
        </p:txBody>
      </p:sp>
      <p:sp>
        <p:nvSpPr>
          <p:cNvPr id="6" name="TextBox 5"/>
          <p:cNvSpPr txBox="1"/>
          <p:nvPr/>
        </p:nvSpPr>
        <p:spPr>
          <a:xfrm>
            <a:off x="2951746" y="5671039"/>
            <a:ext cx="5890847" cy="461665"/>
          </a:xfrm>
          <a:prstGeom prst="rect">
            <a:avLst/>
          </a:prstGeom>
          <a:noFill/>
        </p:spPr>
        <p:txBody>
          <a:bodyPr wrap="square" rtlCol="0">
            <a:spAutoFit/>
          </a:bodyPr>
          <a:lstStyle/>
          <a:p>
            <a:pPr algn="ctr" rtl="1"/>
            <a:r>
              <a:rPr lang="en-US" sz="2400" b="1" dirty="0">
                <a:solidFill>
                  <a:schemeClr val="bg1"/>
                </a:solidFill>
                <a:cs typeface="B Mitra" panose="00000400000000000000" pitchFamily="2" charset="-78"/>
              </a:rPr>
              <a:t>www.worldometers.info</a:t>
            </a:r>
          </a:p>
        </p:txBody>
      </p:sp>
    </p:spTree>
    <p:extLst>
      <p:ext uri="{BB962C8B-B14F-4D97-AF65-F5344CB8AC3E}">
        <p14:creationId xmlns:p14="http://schemas.microsoft.com/office/powerpoint/2010/main" val="11973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36692" y="1644160"/>
            <a:ext cx="9003325" cy="3982917"/>
          </a:xfrm>
        </p:spPr>
        <p:txBody>
          <a:bodyPr>
            <a:noAutofit/>
          </a:bodyPr>
          <a:lstStyle/>
          <a:p>
            <a:pPr>
              <a:lnSpc>
                <a:spcPct val="200000"/>
              </a:lnSpc>
            </a:pPr>
            <a:r>
              <a:rPr lang="fa-IR" sz="2000" dirty="0"/>
              <a:t>یکی از پدیده‌های جهان مدرن، افزایش سقط عمدی جنین</a:t>
            </a:r>
          </a:p>
          <a:p>
            <a:pPr>
              <a:lnSpc>
                <a:spcPct val="200000"/>
              </a:lnSpc>
            </a:pPr>
            <a:r>
              <a:rPr lang="fa-IR" sz="2000" dirty="0"/>
              <a:t>هر ساله در جهان حدود 45 میلیون جنین کشته می‌شود.</a:t>
            </a:r>
          </a:p>
          <a:p>
            <a:pPr>
              <a:lnSpc>
                <a:spcPct val="200000"/>
              </a:lnSpc>
            </a:pPr>
            <a:r>
              <a:rPr lang="fa-IR" sz="2000" dirty="0"/>
              <a:t>سقط عمدی جنین  ها با بهانه های ساده روی می دهد </a:t>
            </a:r>
          </a:p>
          <a:p>
            <a:pPr>
              <a:lnSpc>
                <a:spcPct val="200000"/>
              </a:lnSpc>
            </a:pPr>
            <a:r>
              <a:rPr lang="fa-IR" sz="2000" dirty="0"/>
              <a:t>اگر کسی تصاویر جنین ها رو ببینه؛ حس می کنه که از بین بردن شون چه کاره وحشتناکیه</a:t>
            </a:r>
          </a:p>
          <a:p>
            <a:pPr>
              <a:lnSpc>
                <a:spcPct val="200000"/>
              </a:lnSpc>
            </a:pPr>
            <a:r>
              <a:rPr lang="fa-IR" sz="2000" dirty="0"/>
              <a:t>بحث من= اسیب های روانی ، انگیزه های سقط ، راه های رهایی از وسوسه های سقط </a:t>
            </a:r>
          </a:p>
        </p:txBody>
      </p:sp>
      <p:sp>
        <p:nvSpPr>
          <p:cNvPr id="3" name="Title 2"/>
          <p:cNvSpPr>
            <a:spLocks noGrp="1"/>
          </p:cNvSpPr>
          <p:nvPr>
            <p:ph type="title"/>
          </p:nvPr>
        </p:nvSpPr>
        <p:spPr>
          <a:xfrm>
            <a:off x="280555" y="140676"/>
            <a:ext cx="10515600" cy="1325563"/>
          </a:xfrm>
        </p:spPr>
        <p:txBody>
          <a:bodyPr>
            <a:normAutofit/>
          </a:bodyPr>
          <a:lstStyle/>
          <a:p>
            <a:r>
              <a:rPr lang="fa-IR" dirty="0"/>
              <a:t>مقدمه: جامعه امروز، گرفتار سقط جنین است.</a:t>
            </a:r>
            <a:endParaRPr lang="en-US" dirty="0"/>
          </a:p>
        </p:txBody>
      </p:sp>
      <p:graphicFrame>
        <p:nvGraphicFramePr>
          <p:cNvPr id="5" name="Diagram 4"/>
          <p:cNvGraphicFramePr/>
          <p:nvPr>
            <p:extLst>
              <p:ext uri="{D42A27DB-BD31-4B8C-83A1-F6EECF244321}">
                <p14:modId xmlns:p14="http://schemas.microsoft.com/office/powerpoint/2010/main" val="2471253612"/>
              </p:ext>
            </p:extLst>
          </p:nvPr>
        </p:nvGraphicFramePr>
        <p:xfrm>
          <a:off x="2550746" y="5627077"/>
          <a:ext cx="7085623" cy="757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9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2778" y="2620107"/>
            <a:ext cx="6761285" cy="3481754"/>
          </a:xfrm>
        </p:spPr>
        <p:txBody>
          <a:bodyPr>
            <a:noAutofit/>
          </a:bodyPr>
          <a:lstStyle/>
          <a:p>
            <a:pPr marL="0" indent="0">
              <a:lnSpc>
                <a:spcPct val="300000"/>
              </a:lnSpc>
              <a:buNone/>
            </a:pPr>
            <a:r>
              <a:rPr lang="fa-IR" sz="2400" dirty="0"/>
              <a:t>1 – بدانیم بهانه های منجر به سقط های غیرضروری چیست؟</a:t>
            </a:r>
          </a:p>
          <a:p>
            <a:pPr marL="0" indent="0">
              <a:lnSpc>
                <a:spcPct val="300000"/>
              </a:lnSpc>
              <a:buNone/>
            </a:pPr>
            <a:r>
              <a:rPr lang="fa-IR" sz="2400" dirty="0"/>
              <a:t>2 -  بدانیم چگونه می توان از بهانه های سقط رها شد؟</a:t>
            </a:r>
          </a:p>
          <a:p>
            <a:pPr marL="0" indent="0">
              <a:lnSpc>
                <a:spcPct val="300000"/>
              </a:lnSpc>
              <a:buNone/>
            </a:pPr>
            <a:r>
              <a:rPr lang="fa-IR" sz="2400" dirty="0"/>
              <a:t>3 -  بداند چگونه می توان دیگران را از ارتکابش رها کرد؟</a:t>
            </a:r>
          </a:p>
        </p:txBody>
      </p:sp>
      <p:sp>
        <p:nvSpPr>
          <p:cNvPr id="3" name="Title 2"/>
          <p:cNvSpPr>
            <a:spLocks noGrp="1"/>
          </p:cNvSpPr>
          <p:nvPr>
            <p:ph type="title"/>
          </p:nvPr>
        </p:nvSpPr>
        <p:spPr>
          <a:xfrm>
            <a:off x="280555" y="140676"/>
            <a:ext cx="10515600" cy="1325563"/>
          </a:xfrm>
        </p:spPr>
        <p:txBody>
          <a:bodyPr>
            <a:normAutofit/>
          </a:bodyPr>
          <a:lstStyle/>
          <a:p>
            <a:r>
              <a:rPr lang="fa-IR" sz="3600" dirty="0"/>
              <a:t>سقط جنین، آسیب های روانی ایجاد می کند – می توان رها شد</a:t>
            </a:r>
            <a:endParaRPr lang="en-US" sz="3600" dirty="0"/>
          </a:p>
        </p:txBody>
      </p:sp>
      <p:sp>
        <p:nvSpPr>
          <p:cNvPr id="4" name="Text Placeholder 1"/>
          <p:cNvSpPr txBox="1">
            <a:spLocks/>
          </p:cNvSpPr>
          <p:nvPr/>
        </p:nvSpPr>
        <p:spPr>
          <a:xfrm>
            <a:off x="2611317" y="1965322"/>
            <a:ext cx="6488722" cy="654785"/>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3600" dirty="0">
                <a:cs typeface="B Sina" panose="00000700000000000000" pitchFamily="2" charset="-78"/>
              </a:rPr>
              <a:t>جامعه نیاز دارد بداند</a:t>
            </a:r>
          </a:p>
        </p:txBody>
      </p:sp>
      <p:sp>
        <p:nvSpPr>
          <p:cNvPr id="6" name="Text Placeholder 1"/>
          <p:cNvSpPr txBox="1">
            <a:spLocks/>
          </p:cNvSpPr>
          <p:nvPr/>
        </p:nvSpPr>
        <p:spPr>
          <a:xfrm>
            <a:off x="8466190" y="4026876"/>
            <a:ext cx="2505809" cy="1934308"/>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2400" dirty="0"/>
              <a:t>بداند آسیب های روانی دارد.</a:t>
            </a:r>
          </a:p>
        </p:txBody>
      </p:sp>
      <p:sp>
        <p:nvSpPr>
          <p:cNvPr id="7" name="Striped Right Arrow 6"/>
          <p:cNvSpPr/>
          <p:nvPr/>
        </p:nvSpPr>
        <p:spPr>
          <a:xfrm flipH="1">
            <a:off x="7631723" y="4026876"/>
            <a:ext cx="834467" cy="1222131"/>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98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58987" y="2400300"/>
            <a:ext cx="8758736" cy="3560884"/>
          </a:xfrm>
        </p:spPr>
        <p:txBody>
          <a:bodyPr>
            <a:noAutofit/>
          </a:bodyPr>
          <a:lstStyle/>
          <a:p>
            <a:pPr marL="0" indent="0" algn="ctr">
              <a:lnSpc>
                <a:spcPct val="150000"/>
              </a:lnSpc>
              <a:buNone/>
            </a:pPr>
            <a:r>
              <a:rPr lang="fa-IR" sz="2800" dirty="0"/>
              <a:t>سقط جنین، نه تنها عملی اخلاقی نیست، بلکه مشکلی را هم حل نمی کند و بلکه مشکلات بیشتری را اضافه می کند.</a:t>
            </a:r>
          </a:p>
          <a:p>
            <a:pPr marL="0" indent="0" algn="ctr">
              <a:lnSpc>
                <a:spcPct val="150000"/>
              </a:lnSpc>
              <a:buNone/>
            </a:pPr>
            <a:endParaRPr lang="fa-IR" sz="1600" dirty="0"/>
          </a:p>
          <a:p>
            <a:pPr marL="0" indent="0" algn="ctr">
              <a:lnSpc>
                <a:spcPct val="150000"/>
              </a:lnSpc>
              <a:buNone/>
            </a:pPr>
            <a:r>
              <a:rPr lang="fa-IR" sz="1600" dirty="0"/>
              <a:t>سقط جنین، نه تنها از نظر اخلاقی، گرفتن حق زندگی از یک انسان است، بلکه در عمل هم اگر فکر می کنیم مشکل ما را برطرف می کند، در بیشتر مواقع اشتباه می کنیم.</a:t>
            </a:r>
          </a:p>
        </p:txBody>
      </p:sp>
      <p:sp>
        <p:nvSpPr>
          <p:cNvPr id="3" name="Title 2"/>
          <p:cNvSpPr>
            <a:spLocks noGrp="1"/>
          </p:cNvSpPr>
          <p:nvPr>
            <p:ph type="title"/>
          </p:nvPr>
        </p:nvSpPr>
        <p:spPr>
          <a:xfrm>
            <a:off x="280555" y="202223"/>
            <a:ext cx="10515600" cy="1325563"/>
          </a:xfrm>
        </p:spPr>
        <p:txBody>
          <a:bodyPr>
            <a:normAutofit/>
          </a:bodyPr>
          <a:lstStyle/>
          <a:p>
            <a:r>
              <a:rPr lang="fa-IR" sz="4400" dirty="0"/>
              <a:t>پیام پیدا و پنهان تکرار شونده</a:t>
            </a:r>
            <a:endParaRPr lang="en-US" sz="4400" dirty="0"/>
          </a:p>
        </p:txBody>
      </p:sp>
    </p:spTree>
    <p:extLst>
      <p:ext uri="{BB962C8B-B14F-4D97-AF65-F5344CB8AC3E}">
        <p14:creationId xmlns:p14="http://schemas.microsoft.com/office/powerpoint/2010/main" val="425829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جلسه آموزشی آمران و ناهیان - تیر98.potx" id="{417EDE4C-97F7-4F94-B3CD-DE00BF810317}" vid="{7511B082-2614-4F13-BEA2-352C6EF2E3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9587</TotalTime>
  <Words>3188</Words>
  <Application>Microsoft Office PowerPoint</Application>
  <PresentationFormat>Widescreen</PresentationFormat>
  <Paragraphs>259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 Yagut</vt:lpstr>
      <vt:lpstr>Calibri</vt:lpstr>
      <vt:lpstr>Calibri Light</vt:lpstr>
      <vt:lpstr>Times New Roman</vt:lpstr>
      <vt:lpstr>Office Theme</vt:lpstr>
      <vt:lpstr>PowerPoint Presentation</vt:lpstr>
      <vt:lpstr>آسیب های روان شناختی اسقاط و قتل عمدی جنین</vt:lpstr>
      <vt:lpstr>PowerPoint Presentation</vt:lpstr>
      <vt:lpstr>تنظیم علمی و طراحی: جمعی از پژوهشگران حوزوری و دانشگاهی شامل پژوهشگران حوزوی، پزشکان، حقوقدانان، فعالان فرهنگی و اجتماعی و دیگر دلسوزان حوزوی و دانشگاهی (گروه پژوهشی حرمت حیات جنین)  هرگونه استفاده از آن حتی بدون ذکر نام طراحان، مجاز است.  تنها رعایت کردن این شرط ضروری است: در صورت مواجهه با چالش و سوال، موارد را به ما منتقل فرمایید تا مباحث، موجب اندک هم کژفهمی نشود. صوت اساتید تدریس کننده را حتما استماع فرمایید. بدون تسلط کافی، هرگز بحث را ارائه نفرمایید. تولیدات علمی خود را اعم از مقاله، صوت و اسلاید ارائه برای ما ارسال فرمایید.</vt:lpstr>
      <vt:lpstr>سوالات پیشنهادی برای مجری برنامه کارشناس محور</vt:lpstr>
      <vt:lpstr>PowerPoint Presentation</vt:lpstr>
      <vt:lpstr>مقدمه: جامعه امروز، گرفتار سقط جنین است.</vt:lpstr>
      <vt:lpstr>سقط جنین، آسیب های روانی ایجاد می کند – می توان رها شد</vt:lpstr>
      <vt:lpstr>پیام پیدا و پنهان تکرار شونده</vt:lpstr>
      <vt:lpstr>انگیزه ها</vt:lpstr>
      <vt:lpstr>عوارض روانی</vt:lpstr>
      <vt:lpstr>چگونه می توان از وسوسه سقط رها شد؟</vt:lpstr>
      <vt:lpstr>چگونه می توان به دیگران در رها شدن از وسوسه سقط کمک کرد؟</vt:lpstr>
      <vt:lpstr>فاجعه جهانی و ناخوشایند بودن اسقاط جنین</vt:lpstr>
      <vt:lpstr>PowerPoint Presentation</vt:lpstr>
      <vt:lpstr>پیامدها و اثرات سقط عمدی بر سلامت روانی</vt:lpstr>
      <vt:lpstr>مقدمات</vt:lpstr>
      <vt:lpstr>ترسیم مفهومی آسیب فراگیر در اثر اسقاط جنین</vt:lpstr>
      <vt:lpstr>افسردگی، از آسیب های اسقاط عمدی جنین</vt:lpstr>
      <vt:lpstr>اختلال اضطرابی، از آسیب های اسقاط عمدی جنین</vt:lpstr>
      <vt:lpstr>روی آوردن به سوء مصرف مواد مخدر</vt:lpstr>
      <vt:lpstr>حس مشارکت در گناه و شرمساري</vt:lpstr>
      <vt:lpstr>فوبیا (ترس)</vt:lpstr>
      <vt:lpstr>سوگواری نسبت به از دست دادن جنین</vt:lpstr>
      <vt:lpstr>کیفیت زندگی و روابط با همسر</vt:lpstr>
      <vt:lpstr>خودکشی</vt:lpstr>
      <vt:lpstr>اختلال در عادت غذایی و خواب</vt:lpstr>
      <vt:lpstr>مطالعه ای درباره مشکلات روحی بعد اسقاط جنین</vt:lpstr>
      <vt:lpstr>چند نکته دیگر از یافته های علمی</vt:lpstr>
      <vt:lpstr>طول مدت مشکلات روحی و روانی </vt:lpstr>
      <vt:lpstr>تأثیر سن بارداری بر مشکلات روانی ناشی از اسقاط جنین</vt:lpstr>
      <vt:lpstr>بستری در مراکز روانی</vt:lpstr>
      <vt:lpstr>انعکاس تجربیات زیسته یک مادر در یک رمان</vt:lpstr>
      <vt:lpstr>تحلیل شناختی (تلقی های منجر به اسقاط جنین)</vt:lpstr>
      <vt:lpstr>PowerPoint Presentation</vt:lpstr>
      <vt:lpstr>بهانه های نامعقول منتهی به اسقاط و قتل جنین</vt:lpstr>
      <vt:lpstr>القای امکان و لزوم پیش بینی بارداری در ارتباط خاص</vt:lpstr>
      <vt:lpstr>آسیب های روانی غربال گری جنین</vt:lpstr>
      <vt:lpstr>آسیب های روانی غربال گری گسترده جنین</vt:lpstr>
      <vt:lpstr>زمینه های اسقاط جنین (در جستجوی راهکار نجات مادران و بچه ها)</vt:lpstr>
      <vt:lpstr>رابطه حس کمبود (فقدان) و مشکل در روابط، با اسقاط عمدی جنین</vt:lpstr>
      <vt:lpstr>انگیزه های انجام یا انصراف از اسقاط جنین</vt:lpstr>
      <vt:lpstr>PowerPoint Presentation</vt:lpstr>
      <vt:lpstr>راهکار کمک معنوی – روانی به مادر بعد از ارتکاب قتل جنین (بازگشت، امید، جبران)</vt:lpstr>
      <vt:lpstr>مدل ما</vt:lpstr>
      <vt:lpstr>برخی منابع</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حجت حاجی کاظم</dc:creator>
  <cp:lastModifiedBy>hojat hajikazem</cp:lastModifiedBy>
  <cp:revision>964</cp:revision>
  <dcterms:created xsi:type="dcterms:W3CDTF">2019-06-25T08:23:10Z</dcterms:created>
  <dcterms:modified xsi:type="dcterms:W3CDTF">2022-01-04T21:03:11Z</dcterms:modified>
</cp:coreProperties>
</file>