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20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20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2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2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20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20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E28D40-2468-4AFE-AA25-9B9BC4EB207E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91DAFC-0C3D-44A4-B42D-531D4742E20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336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8051C-7AE9-4719-902F-6FDB524FB9A5}" type="slidenum">
              <a:rPr lang="ar-SA" altLang="fa-IR"/>
              <a:pPr/>
              <a:t>2</a:t>
            </a:fld>
            <a:endParaRPr lang="en-US" altLang="fa-IR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56346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FA3C7-D2DE-4239-A7E3-4A9B5E38EA30}" type="slidenum">
              <a:rPr lang="ar-SA" altLang="fa-IR"/>
              <a:pPr/>
              <a:t>11</a:t>
            </a:fld>
            <a:endParaRPr lang="en-US" altLang="fa-IR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4521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42FF1-A71C-44BC-AE4D-E2736FB6BB1D}" type="slidenum">
              <a:rPr lang="ar-SA" altLang="fa-IR"/>
              <a:pPr/>
              <a:t>12</a:t>
            </a:fld>
            <a:endParaRPr lang="en-US" altLang="fa-IR"/>
          </a:p>
        </p:txBody>
      </p:sp>
      <p:sp>
        <p:nvSpPr>
          <p:cNvPr id="289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2716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65B30-5FFC-4080-BB00-4616AB7D8826}" type="slidenum">
              <a:rPr lang="ar-SA" altLang="fa-IR"/>
              <a:pPr/>
              <a:t>13</a:t>
            </a:fld>
            <a:endParaRPr lang="en-US" altLang="fa-IR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2294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8A6EF3-5753-488B-8331-EC58F6398904}" type="slidenum">
              <a:rPr lang="ar-SA" altLang="fa-IR"/>
              <a:pPr/>
              <a:t>14</a:t>
            </a:fld>
            <a:endParaRPr lang="en-US" altLang="fa-IR"/>
          </a:p>
        </p:txBody>
      </p:sp>
      <p:sp>
        <p:nvSpPr>
          <p:cNvPr id="291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093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454F4-2E0F-4E98-8A64-B0F0D257A419}" type="slidenum">
              <a:rPr lang="ar-SA" altLang="fa-IR"/>
              <a:pPr/>
              <a:t>15</a:t>
            </a:fld>
            <a:endParaRPr lang="en-US" altLang="fa-IR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31655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5101D-AEC5-4259-84CC-9C5C0FB443F2}" type="slidenum">
              <a:rPr lang="ar-SA" altLang="fa-IR"/>
              <a:pPr/>
              <a:t>16</a:t>
            </a:fld>
            <a:endParaRPr lang="en-US" altLang="fa-IR"/>
          </a:p>
        </p:txBody>
      </p:sp>
      <p:sp>
        <p:nvSpPr>
          <p:cNvPr id="293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0111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6780A-5527-4A7F-9606-86DE2FF5F8E2}" type="slidenum">
              <a:rPr lang="ar-SA" altLang="fa-IR"/>
              <a:pPr/>
              <a:t>17</a:t>
            </a:fld>
            <a:endParaRPr lang="en-US" altLang="fa-IR"/>
          </a:p>
        </p:txBody>
      </p:sp>
      <p:sp>
        <p:nvSpPr>
          <p:cNvPr id="29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747272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D2A08-B9FB-444C-8CB4-C41E66B88DA8}" type="slidenum">
              <a:rPr lang="ar-SA" altLang="fa-IR"/>
              <a:pPr/>
              <a:t>18</a:t>
            </a:fld>
            <a:endParaRPr lang="en-US" altLang="fa-IR"/>
          </a:p>
        </p:txBody>
      </p:sp>
      <p:sp>
        <p:nvSpPr>
          <p:cNvPr id="29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3426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2F8C4-CEF8-4329-8F89-BA9C5EED1F35}" type="slidenum">
              <a:rPr lang="ar-SA" altLang="fa-IR"/>
              <a:pPr/>
              <a:t>19</a:t>
            </a:fld>
            <a:endParaRPr lang="en-US" altLang="fa-IR"/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950712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AB9E0-8294-4BAF-B237-8FBDCEFDFDF9}" type="slidenum">
              <a:rPr lang="ar-SA" altLang="fa-IR"/>
              <a:pPr/>
              <a:t>20</a:t>
            </a:fld>
            <a:endParaRPr lang="en-US" altLang="fa-IR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6408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B7FB8-BA4D-4461-9E16-755EA39D9B5D}" type="slidenum">
              <a:rPr lang="ar-SA" altLang="fa-IR"/>
              <a:pPr/>
              <a:t>3</a:t>
            </a:fld>
            <a:endParaRPr lang="en-US" altLang="fa-IR"/>
          </a:p>
        </p:txBody>
      </p:sp>
      <p:sp>
        <p:nvSpPr>
          <p:cNvPr id="281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1404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6E1-0A40-47A0-B6A0-14E0E3CCAC4A}" type="slidenum">
              <a:rPr lang="ar-SA" altLang="fa-IR"/>
              <a:pPr/>
              <a:t>21</a:t>
            </a:fld>
            <a:endParaRPr lang="en-US" altLang="fa-IR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18706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41EC9-942A-467E-BCBC-FD5523AD53C3}" type="slidenum">
              <a:rPr lang="ar-SA" altLang="fa-IR"/>
              <a:pPr/>
              <a:t>22</a:t>
            </a:fld>
            <a:endParaRPr lang="en-US" altLang="fa-IR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052729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F16CE-8C6B-4408-B50A-000D0538BB39}" type="slidenum">
              <a:rPr lang="ar-SA" altLang="fa-IR"/>
              <a:pPr/>
              <a:t>23</a:t>
            </a:fld>
            <a:endParaRPr lang="en-US" altLang="fa-IR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82946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1A170-9536-472D-9C25-E412D023FD90}" type="slidenum">
              <a:rPr lang="ar-SA" altLang="fa-IR"/>
              <a:pPr/>
              <a:t>24</a:t>
            </a:fld>
            <a:endParaRPr lang="en-US" altLang="fa-IR"/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0433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F4037-B2A0-4869-9A73-76D451AEE730}" type="slidenum">
              <a:rPr lang="ar-SA" altLang="fa-IR"/>
              <a:pPr/>
              <a:t>25</a:t>
            </a:fld>
            <a:endParaRPr lang="en-US" altLang="fa-IR"/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155748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A4FC2-67A5-49CD-A7E9-0C9D49393445}" type="slidenum">
              <a:rPr lang="ar-SA" altLang="fa-IR"/>
              <a:pPr/>
              <a:t>26</a:t>
            </a:fld>
            <a:endParaRPr lang="en-US" altLang="fa-IR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82383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4A7B2-3A45-4185-9B23-112D31BE6880}" type="slidenum">
              <a:rPr lang="ar-SA" altLang="fa-IR"/>
              <a:pPr/>
              <a:t>27</a:t>
            </a:fld>
            <a:endParaRPr lang="en-US" altLang="fa-IR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876506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6DF3E-E6FF-4D17-8F7D-888BCB649379}" type="slidenum">
              <a:rPr lang="ar-SA" altLang="fa-IR"/>
              <a:pPr/>
              <a:t>28</a:t>
            </a:fld>
            <a:endParaRPr lang="en-US" altLang="fa-IR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59270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BCE93-2E91-4A9A-BBA7-2C44E85B2DE9}" type="slidenum">
              <a:rPr lang="ar-SA" altLang="fa-IR"/>
              <a:pPr/>
              <a:t>29</a:t>
            </a:fld>
            <a:endParaRPr lang="en-US" altLang="fa-IR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75957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DFEE7-A50C-4744-9A06-3859E60FFF92}" type="slidenum">
              <a:rPr lang="ar-SA" altLang="fa-IR"/>
              <a:pPr/>
              <a:t>30</a:t>
            </a:fld>
            <a:endParaRPr lang="en-US" altLang="fa-IR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9232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5604-47F7-4BDD-A077-0D480686310A}" type="slidenum">
              <a:rPr lang="ar-SA" altLang="fa-IR"/>
              <a:pPr/>
              <a:t>4</a:t>
            </a:fld>
            <a:endParaRPr lang="en-US" altLang="fa-IR"/>
          </a:p>
        </p:txBody>
      </p:sp>
      <p:sp>
        <p:nvSpPr>
          <p:cNvPr id="282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71643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B99E5-5228-41A0-B8B8-32280F852AD8}" type="slidenum">
              <a:rPr lang="ar-SA" altLang="fa-IR"/>
              <a:pPr/>
              <a:t>31</a:t>
            </a:fld>
            <a:endParaRPr lang="en-US" altLang="fa-IR"/>
          </a:p>
        </p:txBody>
      </p:sp>
      <p:sp>
        <p:nvSpPr>
          <p:cNvPr id="309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193271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3287D-4377-44E3-9819-40395F1C1B6E}" type="slidenum">
              <a:rPr lang="ar-SA" altLang="fa-IR"/>
              <a:pPr/>
              <a:t>32</a:t>
            </a:fld>
            <a:endParaRPr lang="en-US" altLang="fa-IR"/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401045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E38E6-FBFA-478C-B425-723B22BF95DC}" type="slidenum">
              <a:rPr lang="ar-SA" altLang="fa-IR"/>
              <a:pPr/>
              <a:t>33</a:t>
            </a:fld>
            <a:endParaRPr lang="en-US" altLang="fa-IR"/>
          </a:p>
        </p:txBody>
      </p:sp>
      <p:sp>
        <p:nvSpPr>
          <p:cNvPr id="31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950400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820D-D5BA-4E39-9AFE-E3A7FF432BDB}" type="slidenum">
              <a:rPr lang="ar-SA" altLang="fa-IR"/>
              <a:pPr/>
              <a:t>34</a:t>
            </a:fld>
            <a:endParaRPr lang="en-US" altLang="fa-IR"/>
          </a:p>
        </p:txBody>
      </p:sp>
      <p:sp>
        <p:nvSpPr>
          <p:cNvPr id="312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1896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9E448-FD23-4E6D-8351-14F1CD3E6217}" type="slidenum">
              <a:rPr lang="ar-SA" altLang="fa-IR"/>
              <a:pPr/>
              <a:t>35</a:t>
            </a:fld>
            <a:endParaRPr lang="en-US" altLang="fa-IR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27273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4A6EB-B0C8-47D0-B340-A5220AA66AF4}" type="slidenum">
              <a:rPr lang="ar-SA" altLang="fa-IR"/>
              <a:pPr/>
              <a:t>36</a:t>
            </a:fld>
            <a:endParaRPr lang="en-US" altLang="fa-IR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247248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45B64-0201-4A7A-9197-63499DBAFD71}" type="slidenum">
              <a:rPr lang="ar-SA" altLang="fa-IR"/>
              <a:pPr/>
              <a:t>37</a:t>
            </a:fld>
            <a:endParaRPr lang="en-US" altLang="fa-IR"/>
          </a:p>
        </p:txBody>
      </p:sp>
      <p:sp>
        <p:nvSpPr>
          <p:cNvPr id="315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8306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FE0E9-E8CD-4110-9C5A-6EAA8E193FF2}" type="slidenum">
              <a:rPr lang="ar-SA" altLang="fa-IR"/>
              <a:pPr/>
              <a:t>5</a:t>
            </a:fld>
            <a:endParaRPr lang="en-US" altLang="fa-IR"/>
          </a:p>
        </p:txBody>
      </p:sp>
      <p:sp>
        <p:nvSpPr>
          <p:cNvPr id="283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44541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9D4AB-6693-40A1-99D6-0E5C1B49AA3F}" type="slidenum">
              <a:rPr lang="ar-SA" altLang="fa-IR"/>
              <a:pPr/>
              <a:t>6</a:t>
            </a:fld>
            <a:endParaRPr lang="en-US" altLang="fa-IR"/>
          </a:p>
        </p:txBody>
      </p:sp>
      <p:sp>
        <p:nvSpPr>
          <p:cNvPr id="2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7760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F527C-0707-4D08-AE51-013F2DC50ED4}" type="slidenum">
              <a:rPr lang="ar-SA" altLang="fa-IR"/>
              <a:pPr/>
              <a:t>7</a:t>
            </a:fld>
            <a:endParaRPr lang="en-US" altLang="fa-IR"/>
          </a:p>
        </p:txBody>
      </p:sp>
      <p:sp>
        <p:nvSpPr>
          <p:cNvPr id="28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7818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D185-B6BD-4ACF-8F86-D2B03449DA6F}" type="slidenum">
              <a:rPr lang="ar-SA" altLang="fa-IR"/>
              <a:pPr/>
              <a:t>8</a:t>
            </a:fld>
            <a:endParaRPr lang="en-US" altLang="fa-IR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1484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358D9-ED9F-488E-BD56-B15627F5C04F}" type="slidenum">
              <a:rPr lang="ar-SA" altLang="fa-IR"/>
              <a:pPr/>
              <a:t>9</a:t>
            </a:fld>
            <a:endParaRPr lang="en-US" altLang="fa-IR"/>
          </a:p>
        </p:txBody>
      </p:sp>
      <p:sp>
        <p:nvSpPr>
          <p:cNvPr id="28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6583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C5368-8B49-418A-B93C-1E03D3742068}" type="slidenum">
              <a:rPr lang="ar-SA" altLang="fa-IR"/>
              <a:pPr/>
              <a:t>10</a:t>
            </a:fld>
            <a:endParaRPr lang="en-US" altLang="fa-IR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49329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77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994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68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E11684-F8EA-402B-8477-2D02154395D3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911891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E07BEEE-3FAB-4D06-8589-0B8F1A045E7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139124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647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54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16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837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047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65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3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646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50E7-CB81-4E40-A61B-1D6E0D3139B5}" type="datetimeFigureOut">
              <a:rPr lang="fa-IR" smtClean="0"/>
              <a:t>05/17/1436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AF77-0C32-4471-AEEA-909F5FFA13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5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ars%20Province.pdf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hyperlink" Target="Fars%20Province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sheet002.htm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10" Type="http://schemas.openxmlformats.org/officeDocument/2006/relationships/hyperlink" Target="Zij%201382.xls" TargetMode="External"/><Relationship Id="rId4" Type="http://schemas.openxmlformats.org/officeDocument/2006/relationships/image" Target="../media/image2.jpeg"/><Relationship Id="rId9" Type="http://schemas.openxmlformats.org/officeDocument/2006/relationships/hyperlink" Target="Zij%201381.xl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08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927" name="Group 7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465928" name="Rectangle 8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65929" name="Rectangle 9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graphicFrame>
        <p:nvGraphicFramePr>
          <p:cNvPr id="465922" name="Object 2"/>
          <p:cNvGraphicFramePr>
            <a:graphicFrameLocks noChangeAspect="1"/>
          </p:cNvGraphicFramePr>
          <p:nvPr>
            <p:ph/>
          </p:nvPr>
        </p:nvGraphicFramePr>
        <p:xfrm>
          <a:off x="1524000" y="1341438"/>
          <a:ext cx="9144000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hart" r:id="rId5" imgW="7858249" imgH="4076807" progId="MSGraph.Chart.8">
                  <p:embed followColorScheme="full"/>
                </p:oleObj>
              </mc:Choice>
              <mc:Fallback>
                <p:oleObj name="Chart" r:id="rId5" imgW="7858249" imgH="407680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41438"/>
                        <a:ext cx="9144000" cy="551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4191001" y="228601"/>
            <a:ext cx="5832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fa-IR" sz="3200" b="1">
                <a:solidFill>
                  <a:srgbClr val="333300"/>
                </a:solidFill>
                <a:cs typeface="Yagut" pitchFamily="2" charset="-78"/>
              </a:rPr>
              <a:t>پوشش تنظيم خانواده به تفكيك روش </a:t>
            </a:r>
          </a:p>
          <a:p>
            <a:pPr algn="ctr">
              <a:spcBef>
                <a:spcPct val="50000"/>
              </a:spcBef>
            </a:pPr>
            <a:r>
              <a:rPr lang="fa-IR" altLang="fa-IR" sz="3200" b="1">
                <a:solidFill>
                  <a:srgbClr val="333300"/>
                </a:solidFill>
                <a:cs typeface="Yagut" pitchFamily="2" charset="-78"/>
              </a:rPr>
              <a:t>استان</a:t>
            </a:r>
            <a:endParaRPr lang="en-US" altLang="fa-IR" sz="3200" b="1">
              <a:solidFill>
                <a:srgbClr val="333300"/>
              </a:solidFill>
              <a:cs typeface="Yagut" pitchFamily="2" charset="-78"/>
            </a:endParaRPr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5925" name="AutoShape 5"/>
          <p:cNvSpPr>
            <a:spLocks/>
          </p:cNvSpPr>
          <p:nvPr/>
        </p:nvSpPr>
        <p:spPr bwMode="auto">
          <a:xfrm>
            <a:off x="4495800" y="1905000"/>
            <a:ext cx="1828800" cy="495300"/>
          </a:xfrm>
          <a:prstGeom prst="borderCallout3">
            <a:avLst>
              <a:gd name="adj1" fmla="val 23079"/>
              <a:gd name="adj2" fmla="val 104167"/>
              <a:gd name="adj3" fmla="val 23079"/>
              <a:gd name="adj4" fmla="val 205296"/>
              <a:gd name="adj5" fmla="val -92306"/>
              <a:gd name="adj6" fmla="val 205296"/>
              <a:gd name="adj7" fmla="val -207694"/>
              <a:gd name="adj8" fmla="val 162500"/>
            </a:avLst>
          </a:prstGeom>
          <a:solidFill>
            <a:srgbClr val="F8F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a-IR" altLang="fa-IR" sz="1200" b="1">
                <a:hlinkClick r:id="" action="ppaction://noaction"/>
              </a:rPr>
              <a:t>گراف انواع روشها به تفکیک شهرستانها و استان</a:t>
            </a:r>
            <a:endParaRPr lang="en-US" altLang="fa-IR" sz="1200" b="1"/>
          </a:p>
        </p:txBody>
      </p:sp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10050464" y="6491288"/>
            <a:ext cx="617537" cy="366712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prstShdw prst="shdw17" dist="17961" dir="2700000">
              <a:srgbClr val="FFCC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CC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a-IR" altLang="fa-IR">
                <a:hlinkClick r:id="" action="ppaction://noaction"/>
              </a:rPr>
              <a:t>آرشیو</a:t>
            </a:r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02237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7" name="Group 9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2298" name="Rectangle 10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1" y="990600"/>
            <a:ext cx="4029075" cy="503238"/>
          </a:xfrm>
          <a:solidFill>
            <a:srgbClr val="FFCCCC"/>
          </a:solidFill>
        </p:spPr>
        <p:txBody>
          <a:bodyPr/>
          <a:lstStyle/>
          <a:p>
            <a:r>
              <a:rPr lang="ar-SA" altLang="en-US" sz="2800" b="1">
                <a:cs typeface="Titr" pitchFamily="2" charset="-78"/>
              </a:rPr>
              <a:t> </a:t>
            </a:r>
            <a:r>
              <a:rPr lang="ar-SA" altLang="en-US" sz="2400" b="1" i="1">
                <a:solidFill>
                  <a:srgbClr val="990033"/>
                </a:solidFill>
                <a:cs typeface="Titr" pitchFamily="2" charset="-78"/>
              </a:rPr>
              <a:t>ميزان باروري كلي</a:t>
            </a:r>
            <a:r>
              <a:rPr lang="en-US" altLang="en-US" sz="2400" b="1" i="1">
                <a:solidFill>
                  <a:srgbClr val="990033"/>
                </a:solidFill>
                <a:cs typeface="Titr" pitchFamily="2" charset="-78"/>
              </a:rPr>
              <a:t> </a:t>
            </a:r>
            <a:r>
              <a:rPr lang="fa-IR" altLang="en-US" sz="2400" b="1" i="1">
                <a:solidFill>
                  <a:srgbClr val="990033"/>
                </a:solidFill>
                <a:cs typeface="Titr" pitchFamily="2" charset="-78"/>
              </a:rPr>
              <a:t>-فارس</a:t>
            </a:r>
            <a:r>
              <a:rPr lang="en-US" altLang="en-US" sz="2800" b="1">
                <a:cs typeface="Titr" pitchFamily="2" charset="-78"/>
              </a:rPr>
              <a:t> </a:t>
            </a:r>
            <a:endParaRPr lang="en-US" alt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524000" y="1685926"/>
          <a:ext cx="914400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hart" r:id="rId5" imgW="7477092" imgH="3848173" progId="MSGraph.Chart.8">
                  <p:embed followColorScheme="full"/>
                </p:oleObj>
              </mc:Choice>
              <mc:Fallback>
                <p:oleObj name="Chart" r:id="rId5" imgW="7477092" imgH="384817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85926"/>
                        <a:ext cx="9144000" cy="494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1" y="1828801"/>
            <a:ext cx="80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ar-SA" altLang="en-US">
                <a:latin typeface="Times New Roman" panose="02020603050405020304" pitchFamily="18" charset="0"/>
              </a:rPr>
              <a:t>در هزار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532814" y="6491288"/>
            <a:ext cx="2135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مرجع:ز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يج </a:t>
            </a:r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حیاتی روستا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يي</a:t>
            </a:r>
            <a:endParaRPr lang="en-GB" altLang="fa-IR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11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2" name="Group 8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1273" name="Rectangle 9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1" y="503238"/>
            <a:ext cx="509587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txBody>
          <a:bodyPr/>
          <a:lstStyle/>
          <a:p>
            <a:r>
              <a:rPr lang="ar-SA" altLang="en-US" sz="2800" b="1">
                <a:cs typeface="Titr" pitchFamily="2" charset="-78"/>
              </a:rPr>
              <a:t> </a:t>
            </a:r>
            <a:r>
              <a:rPr lang="ar-SA" altLang="en-US" sz="2400" b="1">
                <a:cs typeface="Titr" pitchFamily="2" charset="-78"/>
              </a:rPr>
              <a:t>ميزان باروري عمومي</a:t>
            </a:r>
            <a:r>
              <a:rPr lang="en-US" altLang="en-US" sz="2400" b="1">
                <a:cs typeface="Titr" pitchFamily="2" charset="-78"/>
              </a:rPr>
              <a:t> </a:t>
            </a:r>
            <a:r>
              <a:rPr lang="fa-IR" altLang="en-US" sz="2400" b="1">
                <a:cs typeface="Titr" pitchFamily="2" charset="-78"/>
              </a:rPr>
              <a:t>-فارس</a:t>
            </a:r>
            <a:endParaRPr lang="en-US" altLang="en-US" sz="2400" b="1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631950" y="1630364"/>
          <a:ext cx="9036050" cy="46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Chart" r:id="rId5" imgW="7477092" imgH="3857621" progId="MSGraph.Chart.8">
                  <p:embed followColorScheme="full"/>
                </p:oleObj>
              </mc:Choice>
              <mc:Fallback>
                <p:oleObj name="Chart" r:id="rId5" imgW="7477092" imgH="38576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630364"/>
                        <a:ext cx="9036050" cy="466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0" y="1752600"/>
            <a:ext cx="74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ar-SA" altLang="en-US" sz="1600">
                <a:latin typeface="Times New Roman" panose="02020603050405020304" pitchFamily="18" charset="0"/>
              </a:rPr>
              <a:t>در هزار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264525" y="6308726"/>
            <a:ext cx="213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مرجع:ز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يج </a:t>
            </a:r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حیاتی روستا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يي</a:t>
            </a:r>
            <a:endParaRPr lang="en-GB" altLang="fa-IR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2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42" name="Group 10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95243" name="Rectangle 11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6553200" cy="655638"/>
          </a:xfrm>
          <a:noFill/>
        </p:spPr>
        <p:txBody>
          <a:bodyPr/>
          <a:lstStyle/>
          <a:p>
            <a:r>
              <a:rPr lang="fa-IR" altLang="fa-IR" sz="2600" b="1"/>
              <a:t>مقایسه میزان باروری کلی چند استان کشور به فارس</a:t>
            </a:r>
            <a:endParaRPr lang="en-US" altLang="fa-IR" sz="2600" b="1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>
            <p:ph idx="1"/>
          </p:nvPr>
        </p:nvGraphicFramePr>
        <p:xfrm>
          <a:off x="1871663" y="1406526"/>
          <a:ext cx="83693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hart" r:id="rId5" imgW="8410548" imgH="5248319" progId="MSGraph.Chart.8">
                  <p:embed followColorScheme="full"/>
                </p:oleObj>
              </mc:Choice>
              <mc:Fallback>
                <p:oleObj name="Chart" r:id="rId5" imgW="8410548" imgH="52483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406526"/>
                        <a:ext cx="8369300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534150" y="6483351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altLang="fa-IR"/>
              <a:t>مرکز توسعه شبکه وارتقائ سلامت زیج حیاتی 1383</a:t>
            </a:r>
            <a:endParaRPr lang="en-US" altLang="fa-IR"/>
          </a:p>
        </p:txBody>
      </p:sp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1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9" name="Group 9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0250" name="Rectangle 10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533400"/>
            <a:ext cx="638333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ar-SA" altLang="en-US" sz="2800" b="1">
                <a:cs typeface="Titr" pitchFamily="2" charset="-78"/>
              </a:rPr>
              <a:t> </a:t>
            </a:r>
            <a:r>
              <a:rPr lang="ar-SA" altLang="en-US" sz="4000" b="1">
                <a:cs typeface="Titr" pitchFamily="2" charset="-78"/>
              </a:rPr>
              <a:t>رشد طبيعي جمعيت</a:t>
            </a:r>
            <a:r>
              <a:rPr lang="fa-IR" altLang="en-US" sz="4000" b="1">
                <a:cs typeface="Titr" pitchFamily="2" charset="-78"/>
              </a:rPr>
              <a:t>-فارس</a:t>
            </a:r>
            <a:r>
              <a:rPr lang="ar-SA" altLang="en-US" sz="2000">
                <a:cs typeface="Titr" pitchFamily="2" charset="-78"/>
              </a:rPr>
              <a:t> </a:t>
            </a:r>
            <a:endParaRPr lang="en-US" alt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416050" y="1584326"/>
          <a:ext cx="914400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hart" r:id="rId5" imgW="7477092" imgH="3876786" progId="MSGraph.Chart.8">
                  <p:embed followColorScheme="full"/>
                </p:oleObj>
              </mc:Choice>
              <mc:Fallback>
                <p:oleObj name="Chart" r:id="rId5" imgW="7477092" imgH="387678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584326"/>
                        <a:ext cx="9144000" cy="474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64525" y="6308726"/>
            <a:ext cx="213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مرجع:ز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يج </a:t>
            </a:r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حیاتی روستا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يي</a:t>
            </a:r>
            <a:endParaRPr lang="en-GB" altLang="fa-IR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2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1" name="Group 11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63852" name="Rectangle 12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3853" name="Rectangle 13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7620000" cy="655638"/>
          </a:xfrm>
        </p:spPr>
        <p:txBody>
          <a:bodyPr/>
          <a:lstStyle/>
          <a:p>
            <a:r>
              <a:rPr lang="fa-IR" altLang="fa-IR" sz="2000" b="1"/>
              <a:t>مقایسه میزان باروری کلی(در زنان 15-49سال) شهرستانهای استان در</a:t>
            </a:r>
            <a:br>
              <a:rPr lang="fa-IR" altLang="fa-IR" sz="2000" b="1"/>
            </a:br>
            <a:r>
              <a:rPr lang="fa-IR" altLang="fa-IR" sz="2000" b="1"/>
              <a:t> سال 1382</a:t>
            </a:r>
            <a:endParaRPr lang="en-US" altLang="fa-IR" sz="2000" b="1"/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1143000"/>
          <a:ext cx="9144000" cy="571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hart" r:id="rId5" imgW="9010626" imgH="5276932" progId="MSGraph.Chart.8">
                  <p:embed followColorScheme="full"/>
                </p:oleObj>
              </mc:Choice>
              <mc:Fallback>
                <p:oleObj name="Chart" r:id="rId5" imgW="9010626" imgH="527693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9144000" cy="571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7" name="Line 7"/>
          <p:cNvSpPr>
            <a:spLocks noChangeShapeType="1"/>
          </p:cNvSpPr>
          <p:nvPr/>
        </p:nvSpPr>
        <p:spPr bwMode="auto">
          <a:xfrm>
            <a:off x="8229600" y="6248400"/>
            <a:ext cx="381000" cy="228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7848600" y="6248400"/>
            <a:ext cx="381000" cy="2286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pic>
        <p:nvPicPr>
          <p:cNvPr id="1638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4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9" name="Group 11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65900" name="Rectangle 12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65901" name="Rectangle 13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7543800" cy="838200"/>
          </a:xfrm>
        </p:spPr>
        <p:txBody>
          <a:bodyPr/>
          <a:lstStyle/>
          <a:p>
            <a:r>
              <a:rPr lang="fa-IR" altLang="fa-IR" sz="2000" b="1" i="1">
                <a:solidFill>
                  <a:srgbClr val="990033"/>
                </a:solidFill>
              </a:rPr>
              <a:t>مقایسه میزان باروری کلی(در زنان 15-49سال) شهرستانهای استان در</a:t>
            </a:r>
            <a:br>
              <a:rPr lang="fa-IR" altLang="fa-IR" sz="2000" b="1" i="1">
                <a:solidFill>
                  <a:srgbClr val="990033"/>
                </a:solidFill>
              </a:rPr>
            </a:br>
            <a:r>
              <a:rPr lang="fa-IR" altLang="fa-IR" sz="2000" b="1" i="1">
                <a:solidFill>
                  <a:srgbClr val="990033"/>
                </a:solidFill>
              </a:rPr>
              <a:t>سال 1383</a:t>
            </a:r>
            <a:endParaRPr lang="en-US" altLang="fa-IR" sz="2000" b="1" i="1">
              <a:solidFill>
                <a:srgbClr val="990033"/>
              </a:solidFill>
            </a:endParaRPr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>
            <p:ph idx="1"/>
          </p:nvPr>
        </p:nvGraphicFramePr>
        <p:xfrm>
          <a:off x="1589089" y="1295401"/>
          <a:ext cx="9026525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hart" r:id="rId5" imgW="9067854" imgH="4953011" progId="MSGraph.Chart.8">
                  <p:embed followColorScheme="full"/>
                </p:oleObj>
              </mc:Choice>
              <mc:Fallback>
                <p:oleObj name="Chart" r:id="rId5" imgW="9067854" imgH="495301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9" y="1295401"/>
                        <a:ext cx="9026525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8686800" y="6172200"/>
            <a:ext cx="304800" cy="304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8305800" y="6172200"/>
            <a:ext cx="304800" cy="304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65897" name="AutoShape 9"/>
          <p:cNvSpPr>
            <a:spLocks/>
          </p:cNvSpPr>
          <p:nvPr/>
        </p:nvSpPr>
        <p:spPr bwMode="auto">
          <a:xfrm>
            <a:off x="8001000" y="1143000"/>
            <a:ext cx="1219200" cy="304800"/>
          </a:xfrm>
          <a:prstGeom prst="accentBorderCallout3">
            <a:avLst>
              <a:gd name="adj1" fmla="val 37500"/>
              <a:gd name="adj2" fmla="val 106250"/>
              <a:gd name="adj3" fmla="val 37500"/>
              <a:gd name="adj4" fmla="val 139194"/>
              <a:gd name="adj5" fmla="val 117708"/>
              <a:gd name="adj6" fmla="val 139194"/>
              <a:gd name="adj7" fmla="val 415625"/>
              <a:gd name="adj8" fmla="val -41407"/>
            </a:avLst>
          </a:prstGeom>
          <a:solidFill>
            <a:srgbClr val="F8F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a-IR" altLang="fa-IR" b="1">
                <a:hlinkClick r:id="" action="ppaction://noaction"/>
              </a:rPr>
              <a:t>تفسیر</a:t>
            </a:r>
            <a:endParaRPr lang="en-US" altLang="fa-IR" b="1"/>
          </a:p>
        </p:txBody>
      </p:sp>
      <p:pic>
        <p:nvPicPr>
          <p:cNvPr id="16589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8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1589088" y="1033464"/>
          <a:ext cx="859790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033464"/>
                        <a:ext cx="8597900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آباده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14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1600201" y="1038226"/>
          <a:ext cx="8609013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038226"/>
                        <a:ext cx="8609013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ارسنجان 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2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1600200" y="1038226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38226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اقليد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475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20" name="Group 36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93221" name="Rectangle 37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3222" name="Rectangle 38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447800"/>
            <a:ext cx="8153400" cy="808038"/>
          </a:xfrm>
        </p:spPr>
        <p:txBody>
          <a:bodyPr/>
          <a:lstStyle/>
          <a:p>
            <a:r>
              <a:rPr lang="fa-IR" altLang="fa-IR" sz="3200" b="1"/>
              <a:t>درصد پوشش برنامه تنظیم خانواده از روشهای مدرن کشور</a:t>
            </a:r>
            <a:endParaRPr lang="en-US" altLang="fa-IR" sz="3200" b="1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ph idx="1"/>
          </p:nvPr>
        </p:nvGraphicFramePr>
        <p:xfrm>
          <a:off x="1989138" y="1982788"/>
          <a:ext cx="8674100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8715311" imgH="4324336" progId="MSGraph.Chart.8">
                  <p:embed followColorScheme="full"/>
                </p:oleObj>
              </mc:Choice>
              <mc:Fallback>
                <p:oleObj name="Chart" r:id="rId5" imgW="8715311" imgH="4324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1982788"/>
                        <a:ext cx="8674100" cy="430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534150" y="6491288"/>
            <a:ext cx="413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altLang="fa-IR">
                <a:latin typeface="Arial Black" panose="020B0A04020102020204" pitchFamily="34" charset="0"/>
              </a:rPr>
              <a:t>مرکز توسعه شبکه وارتقائ سلامت زیج حیاتی 1383</a:t>
            </a:r>
            <a:endParaRPr lang="en-US" altLang="fa-IR">
              <a:latin typeface="Arial Black" panose="020B0A04020102020204" pitchFamily="34" charset="0"/>
            </a:endParaRPr>
          </a:p>
        </p:txBody>
      </p:sp>
      <p:pic>
        <p:nvPicPr>
          <p:cNvPr id="9321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9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20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OleChart spid="931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1600200" y="1038226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38226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استهبان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675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600200" y="1038226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38226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اقليد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7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1600200" y="1038226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38226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بوانات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73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خرمبيد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50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1524001" y="1066801"/>
          <a:ext cx="8609013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066801"/>
                        <a:ext cx="8609013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داراب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8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زرين دشت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72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سپيدان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049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شيراز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077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فيروزآباد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49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فراشبند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358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06" name="Group 10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32107" name="Rectangle 11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219200"/>
            <a:ext cx="8229600" cy="914400"/>
          </a:xfrm>
        </p:spPr>
        <p:txBody>
          <a:bodyPr/>
          <a:lstStyle/>
          <a:p>
            <a:r>
              <a:rPr lang="fa-IR" altLang="fa-IR" sz="1800" b="1"/>
              <a:t>پوشش روشهاي مدرن پيشگيري از بارداري در جامعه تحت پوشش دانشگاه علوم پزشكي فارس به كشور </a:t>
            </a:r>
            <a:r>
              <a:rPr lang="en-US" altLang="fa-IR" sz="1800" b="1"/>
              <a:t>(DHS 79)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>
            <p:ph idx="1"/>
          </p:nvPr>
        </p:nvGraphicFramePr>
        <p:xfrm>
          <a:off x="1524001" y="1985964"/>
          <a:ext cx="9096375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5" imgW="8677249" imgH="4105150" progId="MSGraph.Chart.8">
                  <p:embed followColorScheme="full"/>
                </p:oleObj>
              </mc:Choice>
              <mc:Fallback>
                <p:oleObj name="Chart" r:id="rId5" imgW="8677249" imgH="4105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85964"/>
                        <a:ext cx="9096375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9601200" y="64770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altLang="fa-IR" b="1">
                <a:hlinkClick r:id="rId8" action="ppaction://hlinkfile"/>
              </a:rPr>
              <a:t>مرجع</a:t>
            </a:r>
            <a:endParaRPr lang="en-US" altLang="fa-IR" b="1"/>
          </a:p>
        </p:txBody>
      </p:sp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6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قير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339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كازرون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1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1524001" y="1066801"/>
          <a:ext cx="8609013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066801"/>
                        <a:ext cx="8609013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لار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624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لامرد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5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ممسني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379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1524000" y="1066801"/>
          <a:ext cx="861060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1"/>
                        <a:ext cx="861060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مرودشت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397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1524000" y="685800"/>
          <a:ext cx="8610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8610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5"/>
          <p:cNvSpPr txBox="1">
            <a:spLocks noChangeArrowheads="1"/>
          </p:cNvSpPr>
          <p:nvPr/>
        </p:nvSpPr>
        <p:spPr bwMode="auto">
          <a:xfrm rot="10761775" flipV="1">
            <a:off x="4570413" y="250826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مهر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487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Chart" r:id="rId4" imgW="6096075" imgH="4057642" progId="MSGraph.Chart.8">
                  <p:embed followColorScheme="full"/>
                </p:oleObj>
              </mc:Choice>
              <mc:Fallback>
                <p:oleObj name="Chart" r:id="rId4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048000" y="1398589"/>
          <a:ext cx="609600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Chart" r:id="rId6" imgW="6096075" imgH="4057642" progId="MSGraph.Chart.8">
                  <p:embed followColorScheme="full"/>
                </p:oleObj>
              </mc:Choice>
              <mc:Fallback>
                <p:oleObj name="Chart" r:id="rId6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8589"/>
                        <a:ext cx="6096000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524001" y="1066801"/>
          <a:ext cx="8609013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Chart" r:id="rId7" imgW="7000916" imgH="4114867" progId="MSGraph.Chart.8">
                  <p:embed followColorScheme="full"/>
                </p:oleObj>
              </mc:Choice>
              <mc:Fallback>
                <p:oleObj name="Chart" r:id="rId7" imgW="700091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066801"/>
                        <a:ext cx="8609013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495800" y="533401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fa-IR" altLang="fa-IR">
                <a:cs typeface="Titr" pitchFamily="2" charset="-78"/>
              </a:rPr>
              <a:t>ني ريز </a:t>
            </a:r>
            <a:endParaRPr lang="en-US" altLang="fa-IR"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63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56" name="Group 12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34157" name="Rectangle 13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34158" name="Rectangle 14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518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4152" name="Object 8"/>
          <p:cNvGraphicFramePr>
            <a:graphicFrameLocks noChangeAspect="1"/>
          </p:cNvGraphicFramePr>
          <p:nvPr>
            <p:ph/>
          </p:nvPr>
        </p:nvGraphicFramePr>
        <p:xfrm>
          <a:off x="1752600" y="1168400"/>
          <a:ext cx="89154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7" imgW="6096075" imgH="4067089" progId="MSGraph.Chart.8">
                  <p:embed followColorScheme="full"/>
                </p:oleObj>
              </mc:Choice>
              <mc:Fallback>
                <p:oleObj name="Chart" r:id="rId7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168400"/>
                        <a:ext cx="8915400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8763000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altLang="fa-IR" sz="1400" b="1">
                <a:latin typeface="Arial Black" panose="020B0A04020102020204" pitchFamily="34" charset="0"/>
              </a:rPr>
              <a:t>مرجع </a:t>
            </a:r>
            <a:r>
              <a:rPr lang="en-US" altLang="fa-IR" sz="1400" b="1">
                <a:latin typeface="Arial Black" panose="020B0A04020102020204" pitchFamily="34" charset="0"/>
              </a:rPr>
              <a:t>DHS</a:t>
            </a:r>
            <a:r>
              <a:rPr lang="fa-IR" altLang="fa-IR" sz="1400" b="1">
                <a:latin typeface="Arial Black" panose="020B0A04020102020204" pitchFamily="34" charset="0"/>
                <a:hlinkClick r:id="rId9" action="ppaction://hlinkfile"/>
              </a:rPr>
              <a:t>1379</a:t>
            </a:r>
            <a:endParaRPr lang="en-US" altLang="fa-IR" sz="1400" b="1">
              <a:latin typeface="Arial Black" panose="020B0A04020102020204" pitchFamily="34" charset="0"/>
            </a:endParaRPr>
          </a:p>
        </p:txBody>
      </p:sp>
      <p:pic>
        <p:nvPicPr>
          <p:cNvPr id="134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33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4152" grpId="0"/>
      <p:bldOleChart spid="134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7" name="Group 11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9228" name="Rectangle 12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graphicFrame>
        <p:nvGraphicFramePr>
          <p:cNvPr id="9220" name="Object 4"/>
          <p:cNvGraphicFramePr>
            <a:graphicFrameLocks noChangeAspect="1"/>
          </p:cNvGraphicFramePr>
          <p:nvPr>
            <p:ph/>
          </p:nvPr>
        </p:nvGraphicFramePr>
        <p:xfrm>
          <a:off x="1752600" y="1295400"/>
          <a:ext cx="86868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5" imgW="7400969" imgH="4086255" progId="MSGraph.Chart.8">
                  <p:embed followColorScheme="full"/>
                </p:oleObj>
              </mc:Choice>
              <mc:Fallback>
                <p:oleObj name="Chart" r:id="rId5" imgW="7400969" imgH="408625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86868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76600" y="838201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a-IR" altLang="fa-IR" sz="2400" b="1" i="1">
                <a:latin typeface="Arial Black" panose="020B0A04020102020204" pitchFamily="34" charset="0"/>
              </a:rPr>
              <a:t>درصد زنان شوهردار 15تا49 سال به جمعیت زنان </a:t>
            </a:r>
          </a:p>
          <a:p>
            <a:r>
              <a:rPr lang="fa-IR" altLang="fa-IR" sz="2400" b="1" i="1">
                <a:latin typeface="Arial Black" panose="020B0A04020102020204" pitchFamily="34" charset="0"/>
              </a:rPr>
              <a:t>15-49</a:t>
            </a:r>
            <a:endParaRPr lang="en-US" altLang="fa-IR" sz="2400" b="1" i="1">
              <a:latin typeface="Arial Black" panose="020B0A04020102020204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7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20" grpId="0"/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6" name="Group 10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9467" name="Rectangle 11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1" y="914400"/>
            <a:ext cx="5857875" cy="685800"/>
          </a:xfrm>
          <a:solidFill>
            <a:schemeClr val="bg1"/>
          </a:solidFill>
        </p:spPr>
        <p:txBody>
          <a:bodyPr/>
          <a:lstStyle/>
          <a:p>
            <a:r>
              <a:rPr lang="ar-SA" altLang="en-US" sz="2800" b="1">
                <a:cs typeface="Titr" pitchFamily="2" charset="-78"/>
              </a:rPr>
              <a:t> </a:t>
            </a:r>
            <a:r>
              <a:rPr lang="ar-SA" altLang="en-US" sz="3200" b="1">
                <a:cs typeface="Titr" pitchFamily="2" charset="-78"/>
              </a:rPr>
              <a:t>درصد بستن لول</a:t>
            </a:r>
            <a:r>
              <a:rPr lang="fa-IR" altLang="en-US" sz="3200" b="1">
                <a:cs typeface="Titr" pitchFamily="2" charset="-78"/>
              </a:rPr>
              <a:t>ه </a:t>
            </a:r>
            <a:r>
              <a:rPr lang="fa-IR" altLang="ar-SA" sz="3200" b="1">
                <a:cs typeface="Titr" pitchFamily="2" charset="-78"/>
              </a:rPr>
              <a:t>درزنان-فارس</a:t>
            </a:r>
            <a:endParaRPr lang="en-US" altLang="ar-SA" sz="3200" b="1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706563" y="1343025"/>
          <a:ext cx="8767762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5" imgW="7772408" imgH="3857621" progId="MSGraph.Chart.8">
                  <p:embed followColorScheme="full"/>
                </p:oleObj>
              </mc:Choice>
              <mc:Fallback>
                <p:oleObj name="Chart" r:id="rId5" imgW="7772408" imgH="38576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1343025"/>
                        <a:ext cx="8767762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%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264525" y="6308726"/>
            <a:ext cx="213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مرجع:ز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يج </a:t>
            </a:r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حیاتی روستا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يي</a:t>
            </a:r>
            <a:endParaRPr lang="en-GB" altLang="fa-IR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25" y="6894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fa-IR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5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OleChart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2" name="Group 10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8443" name="Rectangle 11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1" y="1143000"/>
            <a:ext cx="6907213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ar-SA" altLang="en-US" sz="3200" b="1">
                <a:cs typeface="Titr" pitchFamily="2" charset="-78"/>
              </a:rPr>
              <a:t> </a:t>
            </a:r>
            <a:r>
              <a:rPr lang="ar-SA" altLang="en-US" sz="2000" b="1">
                <a:cs typeface="Titr" pitchFamily="2" charset="-78"/>
              </a:rPr>
              <a:t>درصد استفاده كنندگان از قرص پيشگيري از حاملگي</a:t>
            </a:r>
            <a:r>
              <a:rPr lang="en-US" altLang="en-US" sz="2000" b="1">
                <a:cs typeface="Titr" pitchFamily="2" charset="-78"/>
              </a:rPr>
              <a:t> </a:t>
            </a:r>
            <a:r>
              <a:rPr lang="fa-IR" altLang="en-US" sz="2000" b="1">
                <a:cs typeface="Titr" pitchFamily="2" charset="-78"/>
              </a:rPr>
              <a:t>-فارس</a:t>
            </a:r>
            <a:endParaRPr lang="en-US" altLang="en-US" sz="2000" b="1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676400" y="1592263"/>
          <a:ext cx="866775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hart" r:id="rId5" imgW="7486540" imgH="3876786" progId="MSGraph.Chart.8">
                  <p:embed followColorScheme="full"/>
                </p:oleObj>
              </mc:Choice>
              <mc:Fallback>
                <p:oleObj name="Chart" r:id="rId5" imgW="7486540" imgH="387678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92263"/>
                        <a:ext cx="8667750" cy="448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%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264525" y="6308726"/>
            <a:ext cx="213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/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مرجع:ز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يج </a:t>
            </a:r>
            <a:r>
              <a:rPr lang="fa-IR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حیاتی روستا</a:t>
            </a:r>
            <a:r>
              <a:rPr lang="ar-AE" alt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يي</a:t>
            </a:r>
            <a:endParaRPr lang="en-GB" altLang="fa-IR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93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8" name="Group 12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4349" name="Rectangle 13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graphicFrame>
        <p:nvGraphicFramePr>
          <p:cNvPr id="14340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1447800"/>
          <a:ext cx="890428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art" r:id="rId5" imgW="8467775" imgH="4657704" progId="MSGraph.Chart.8">
                  <p:embed followColorScheme="full"/>
                </p:oleObj>
              </mc:Choice>
              <mc:Fallback>
                <p:oleObj name="Chart" r:id="rId5" imgW="8467775" imgH="465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890428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539288" y="6491288"/>
            <a:ext cx="112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altLang="fa-IR" b="1" i="1"/>
              <a:t>مرجع</a:t>
            </a:r>
            <a:r>
              <a:rPr lang="fa-IR" altLang="fa-IR" b="1" i="1">
                <a:hlinkClick r:id="rId8" action="ppaction://hlinkfile"/>
              </a:rPr>
              <a:t> </a:t>
            </a:r>
            <a:r>
              <a:rPr lang="fa-IR" altLang="fa-IR" b="1" i="1">
                <a:hlinkClick r:id="rId9" action="ppaction://hlinkfile"/>
              </a:rPr>
              <a:t>1</a:t>
            </a:r>
            <a:r>
              <a:rPr lang="fa-IR" altLang="fa-IR" b="1" i="1"/>
              <a:t> -</a:t>
            </a:r>
            <a:r>
              <a:rPr lang="fa-IR" altLang="fa-IR" b="1" i="1">
                <a:hlinkClick r:id="rId10" action="ppaction://hlinkfile"/>
              </a:rPr>
              <a:t> 2</a:t>
            </a:r>
            <a:endParaRPr lang="en-US" altLang="fa-IR" b="1" i="1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191000" y="381000"/>
            <a:ext cx="416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altLang="fa-IR" sz="3200" b="1" i="1">
                <a:solidFill>
                  <a:srgbClr val="990033"/>
                </a:solidFill>
              </a:rPr>
              <a:t>میزان خام موالید استان فارس</a:t>
            </a:r>
            <a:endParaRPr lang="en-US" altLang="fa-IR" sz="3200" b="1" i="1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9"/>
          <p:cNvGrpSpPr>
            <a:grpSpLocks noUngrp="1" noChangeAspect="1"/>
          </p:cNvGrpSpPr>
          <p:nvPr/>
        </p:nvGrpSpPr>
        <p:grpSpPr bwMode="auto">
          <a:xfrm>
            <a:off x="1524000" y="0"/>
            <a:ext cx="9144000" cy="7467600"/>
            <a:chOff x="408" y="288"/>
            <a:chExt cx="2208" cy="1808"/>
          </a:xfrm>
        </p:grpSpPr>
        <p:sp>
          <p:nvSpPr>
            <p:cNvPr id="17418" name="Rectangle 10" descr="purple_glow020"/>
            <p:cNvSpPr>
              <a:spLocks noChangeAspect="1" noChangeArrowheads="1"/>
            </p:cNvSpPr>
            <p:nvPr isPhoto="1"/>
          </p:nvSpPr>
          <p:spPr bwMode="auto">
            <a:xfrm>
              <a:off x="408" y="288"/>
              <a:ext cx="2208" cy="165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3250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408" y="1952"/>
              <a:ext cx="2208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rtl="0"/>
              <a:r>
                <a:rPr lang="en-US" altLang="fa-IR" sz="1600"/>
                <a:t>purple_glow020</a:t>
              </a: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1" y="304800"/>
            <a:ext cx="56880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ar-SA" altLang="en-US" sz="4000" b="1">
                <a:cs typeface="Titr" pitchFamily="2" charset="-78"/>
              </a:rPr>
              <a:t> </a:t>
            </a:r>
            <a:r>
              <a:rPr lang="ar-SA" altLang="en-US" sz="2000" b="1">
                <a:cs typeface="Titr" pitchFamily="2" charset="-78"/>
              </a:rPr>
              <a:t>درصد استفاده كنندگان ا</a:t>
            </a:r>
            <a:r>
              <a:rPr lang="fa-IR" altLang="en-US" sz="2000" b="1">
                <a:cs typeface="Titr" pitchFamily="2" charset="-78"/>
              </a:rPr>
              <a:t>ز</a:t>
            </a:r>
            <a:r>
              <a:rPr lang="en-US" altLang="ar-SA" sz="2000" b="1">
                <a:cs typeface="Titr" pitchFamily="2" charset="-78"/>
              </a:rPr>
              <a:t>IUD      </a:t>
            </a:r>
            <a:r>
              <a:rPr lang="fa-IR" altLang="ar-SA" sz="2000" b="1">
                <a:cs typeface="Titr" pitchFamily="2" charset="-78"/>
              </a:rPr>
              <a:t> -فارس</a:t>
            </a:r>
            <a:endParaRPr lang="en-US" altLang="ar-SA" sz="2000" b="1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847850" y="1371600"/>
          <a:ext cx="882015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hart" r:id="rId5" imgW="7505706" imgH="3867068" progId="MSGraph.Chart.8">
                  <p:embed followColorScheme="full"/>
                </p:oleObj>
              </mc:Choice>
              <mc:Fallback>
                <p:oleObj name="Chart" r:id="rId5" imgW="7505706" imgH="386706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371600"/>
                        <a:ext cx="882015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Times New Roman" panose="02020603050405020304" pitchFamily="18" charset="0"/>
              </a:rPr>
              <a:t>%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0"/>
            <a:ext cx="15430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50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262</Words>
  <Application>Microsoft Office PowerPoint</Application>
  <PresentationFormat>Widescreen</PresentationFormat>
  <Paragraphs>106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Times New Roman</vt:lpstr>
      <vt:lpstr>Titr</vt:lpstr>
      <vt:lpstr>Yagut</vt:lpstr>
      <vt:lpstr>Office Theme</vt:lpstr>
      <vt:lpstr>Microsoft Graph Chart</vt:lpstr>
      <vt:lpstr>PowerPoint Presentation</vt:lpstr>
      <vt:lpstr>درصد پوشش برنامه تنظیم خانواده از روشهای مدرن کشور</vt:lpstr>
      <vt:lpstr>پوشش روشهاي مدرن پيشگيري از بارداري در جامعه تحت پوشش دانشگاه علوم پزشكي فارس به كشور (DHS 79)</vt:lpstr>
      <vt:lpstr>PowerPoint Presentation</vt:lpstr>
      <vt:lpstr>PowerPoint Presentation</vt:lpstr>
      <vt:lpstr> درصد بستن لوله درزنان-فارس</vt:lpstr>
      <vt:lpstr> درصد استفاده كنندگان از قرص پيشگيري از حاملگي -فارس</vt:lpstr>
      <vt:lpstr>PowerPoint Presentation</vt:lpstr>
      <vt:lpstr> درصد استفاده كنندگان ازIUD       -فارس</vt:lpstr>
      <vt:lpstr>PowerPoint Presentation</vt:lpstr>
      <vt:lpstr> ميزان باروري كلي -فارس </vt:lpstr>
      <vt:lpstr> ميزان باروري عمومي -فارس</vt:lpstr>
      <vt:lpstr>مقایسه میزان باروری کلی چند استان کشور به فارس</vt:lpstr>
      <vt:lpstr> رشد طبيعي جمعيت-فارس </vt:lpstr>
      <vt:lpstr>مقایسه میزان باروری کلی(در زنان 15-49سال) شهرستانهای استان در  سال 1382</vt:lpstr>
      <vt:lpstr>مقایسه میزان باروری کلی(در زنان 15-49سال) شهرستانهای استان در سال 1383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Habib-o-Algharib</dc:creator>
  <cp:lastModifiedBy>Habib-o-Algharib</cp:lastModifiedBy>
  <cp:revision>2</cp:revision>
  <dcterms:created xsi:type="dcterms:W3CDTF">2015-03-06T20:43:09Z</dcterms:created>
  <dcterms:modified xsi:type="dcterms:W3CDTF">2015-03-06T22:20:09Z</dcterms:modified>
</cp:coreProperties>
</file>