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61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6022A59-6612-4330-B801-00EEF165CB98}" type="datetimeFigureOut">
              <a:rPr lang="en-US" smtClean="0"/>
              <a:pPr/>
              <a:t>12/5/2013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6CFEA2-7C1C-42D4-B48A-274B8C47D7F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022A59-6612-4330-B801-00EEF165CB98}"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CFEA2-7C1C-42D4-B48A-274B8C47D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022A59-6612-4330-B801-00EEF165CB98}" type="datetimeFigureOut">
              <a:rPr lang="en-US" smtClean="0"/>
              <a:pPr/>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6CFEA2-7C1C-42D4-B48A-274B8C47D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6022A59-6612-4330-B801-00EEF165CB98}" type="datetimeFigureOut">
              <a:rPr lang="en-US" smtClean="0"/>
              <a:pPr/>
              <a:t>12/5/2013</a:t>
            </a:fld>
            <a:endParaRPr lang="en-US"/>
          </a:p>
        </p:txBody>
      </p:sp>
      <p:sp>
        <p:nvSpPr>
          <p:cNvPr id="9" name="Slide Number Placeholder 8"/>
          <p:cNvSpPr>
            <a:spLocks noGrp="1"/>
          </p:cNvSpPr>
          <p:nvPr>
            <p:ph type="sldNum" sz="quarter" idx="15"/>
          </p:nvPr>
        </p:nvSpPr>
        <p:spPr/>
        <p:txBody>
          <a:bodyPr rtlCol="0"/>
          <a:lstStyle/>
          <a:p>
            <a:fld id="{2B6CFEA2-7C1C-42D4-B48A-274B8C47D7F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6022A59-6612-4330-B801-00EEF165CB98}" type="datetimeFigureOut">
              <a:rPr lang="en-US" smtClean="0"/>
              <a:pPr/>
              <a:t>12/5/2013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6CFEA2-7C1C-42D4-B48A-274B8C47D7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6022A59-6612-4330-B801-00EEF165CB98}" type="datetimeFigureOut">
              <a:rPr lang="en-US" smtClean="0"/>
              <a:pPr/>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6CFEA2-7C1C-42D4-B48A-274B8C47D7F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6022A59-6612-4330-B801-00EEF165CB98}" type="datetimeFigureOut">
              <a:rPr lang="en-US" smtClean="0"/>
              <a:pPr/>
              <a:t>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6CFEA2-7C1C-42D4-B48A-274B8C47D7F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6022A59-6612-4330-B801-00EEF165CB98}" type="datetimeFigureOut">
              <a:rPr lang="en-US" smtClean="0"/>
              <a:pPr/>
              <a:t>12/5/2013</a:t>
            </a:fld>
            <a:endParaRPr lang="en-US"/>
          </a:p>
        </p:txBody>
      </p:sp>
      <p:sp>
        <p:nvSpPr>
          <p:cNvPr id="7" name="Slide Number Placeholder 6"/>
          <p:cNvSpPr>
            <a:spLocks noGrp="1"/>
          </p:cNvSpPr>
          <p:nvPr>
            <p:ph type="sldNum" sz="quarter" idx="11"/>
          </p:nvPr>
        </p:nvSpPr>
        <p:spPr/>
        <p:txBody>
          <a:bodyPr rtlCol="0"/>
          <a:lstStyle/>
          <a:p>
            <a:fld id="{2B6CFEA2-7C1C-42D4-B48A-274B8C47D7F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022A59-6612-4330-B801-00EEF165CB98}" type="datetimeFigureOut">
              <a:rPr lang="en-US" smtClean="0"/>
              <a:pPr/>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6CFEA2-7C1C-42D4-B48A-274B8C47D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6022A59-6612-4330-B801-00EEF165CB98}" type="datetimeFigureOut">
              <a:rPr lang="en-US" smtClean="0"/>
              <a:pPr/>
              <a:t>12/5/2013</a:t>
            </a:fld>
            <a:endParaRPr lang="en-US"/>
          </a:p>
        </p:txBody>
      </p:sp>
      <p:sp>
        <p:nvSpPr>
          <p:cNvPr id="22" name="Slide Number Placeholder 21"/>
          <p:cNvSpPr>
            <a:spLocks noGrp="1"/>
          </p:cNvSpPr>
          <p:nvPr>
            <p:ph type="sldNum" sz="quarter" idx="15"/>
          </p:nvPr>
        </p:nvSpPr>
        <p:spPr/>
        <p:txBody>
          <a:bodyPr rtlCol="0"/>
          <a:lstStyle/>
          <a:p>
            <a:fld id="{2B6CFEA2-7C1C-42D4-B48A-274B8C47D7F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6022A59-6612-4330-B801-00EEF165CB98}" type="datetimeFigureOut">
              <a:rPr lang="en-US" smtClean="0"/>
              <a:pPr/>
              <a:t>12/5/2013</a:t>
            </a:fld>
            <a:endParaRPr lang="en-US"/>
          </a:p>
        </p:txBody>
      </p:sp>
      <p:sp>
        <p:nvSpPr>
          <p:cNvPr id="18" name="Slide Number Placeholder 17"/>
          <p:cNvSpPr>
            <a:spLocks noGrp="1"/>
          </p:cNvSpPr>
          <p:nvPr>
            <p:ph type="sldNum" sz="quarter" idx="11"/>
          </p:nvPr>
        </p:nvSpPr>
        <p:spPr/>
        <p:txBody>
          <a:bodyPr rtlCol="0"/>
          <a:lstStyle/>
          <a:p>
            <a:fld id="{2B6CFEA2-7C1C-42D4-B48A-274B8C47D7F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6022A59-6612-4330-B801-00EEF165CB98}" type="datetimeFigureOut">
              <a:rPr lang="en-US" smtClean="0"/>
              <a:pPr/>
              <a:t>12/5/2013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B6CFEA2-7C1C-42D4-B48A-274B8C47D7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2438400"/>
            <a:ext cx="6019800" cy="762000"/>
          </a:xfrm>
        </p:spPr>
        <p:style>
          <a:lnRef idx="1">
            <a:schemeClr val="accent4"/>
          </a:lnRef>
          <a:fillRef idx="2">
            <a:schemeClr val="accent4"/>
          </a:fillRef>
          <a:effectRef idx="1">
            <a:schemeClr val="accent4"/>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4000"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بسم الله </a:t>
            </a:r>
            <a:r>
              <a:rPr lang="fa-IR" sz="4000"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الرحمن </a:t>
            </a:r>
            <a:r>
              <a:rPr lang="fa-IR" sz="4000"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الرحیم</a:t>
            </a:r>
            <a:endParaRPr lang="en-US" sz="4000"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2286000" y="4114800"/>
            <a:ext cx="6172200" cy="2260122"/>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fa-IR" sz="6000" dirty="0" smtClean="0">
                <a:ln/>
                <a:solidFill>
                  <a:schemeClr val="accent3"/>
                </a:solidFill>
                <a:cs typeface="0 Davat" pitchFamily="2" charset="-78"/>
              </a:rPr>
              <a:t>احکام فرزندان</a:t>
            </a:r>
            <a:endParaRPr lang="en-US" sz="6000" dirty="0">
              <a:ln/>
              <a:solidFill>
                <a:schemeClr val="accent3"/>
              </a:solidFill>
              <a:cs typeface="0 Davat"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304800"/>
            <a:ext cx="7848600" cy="6169152"/>
          </a:xfrm>
        </p:spPr>
        <p:txBody>
          <a:bodyPr>
            <a:normAutofit/>
          </a:bodyPr>
          <a:lstStyle/>
          <a:p>
            <a:pPr algn="r" rtl="1"/>
            <a:r>
              <a:rPr lang="fa-IR" sz="3200" dirty="0" smtClean="0">
                <a:cs typeface="B Nazanin" pitchFamily="2" charset="-78"/>
              </a:rPr>
              <a:t>256- مسأله: اگر تغذيه بچه منحصر به شير مادر باشد (مثلاً شير ديگران براى او ضرر داشته باشد و يا بدآنها دسترسى نباشد) مادر مى‏تواند براى شير دادن بچه طلب اجرت نمايد و پدر بايد از مال خود بچه ( اگر صاحب مال باشد) آن را بدهد ؛ و اگر بچه اموالى نداشت بايد خودش بپردازد </a:t>
            </a:r>
            <a:endParaRPr lang="fa-IR" sz="3200" dirty="0" smtClean="0">
              <a:cs typeface="B Nazanin" pitchFamily="2" charset="-78"/>
            </a:endParaRPr>
          </a:p>
          <a:p>
            <a:pPr algn="r" rtl="1"/>
            <a:r>
              <a:rPr lang="fa-IR" sz="3200" dirty="0" smtClean="0">
                <a:cs typeface="B Nazanin" pitchFamily="2" charset="-78"/>
              </a:rPr>
              <a:t>و </a:t>
            </a:r>
            <a:r>
              <a:rPr lang="fa-IR" sz="3200" dirty="0" smtClean="0">
                <a:cs typeface="B Nazanin" pitchFamily="2" charset="-78"/>
              </a:rPr>
              <a:t>اگر او هم نداشت و يا بچه اصلاً پدر نداشت، از پدر بزرگ يا جد پدرى او اجرت گرفته مى‏شود؛ </a:t>
            </a:r>
            <a:endParaRPr lang="fa-IR" sz="3200" dirty="0" smtClean="0">
              <a:cs typeface="B Nazanin" pitchFamily="2" charset="-78"/>
            </a:endParaRPr>
          </a:p>
          <a:p>
            <a:pPr algn="r" rtl="1"/>
            <a:r>
              <a:rPr lang="fa-IR" sz="3200" dirty="0" smtClean="0">
                <a:cs typeface="B Nazanin" pitchFamily="2" charset="-78"/>
              </a:rPr>
              <a:t>و </a:t>
            </a:r>
            <a:r>
              <a:rPr lang="fa-IR" sz="3200" dirty="0" smtClean="0">
                <a:cs typeface="B Nazanin" pitchFamily="2" charset="-78"/>
              </a:rPr>
              <a:t>اگر هيچ كدام نبودند و يا برايشان مقدور نبود اجرت را بپردازند، تغذيه بچه به عهده مادر خواهد بود يا مجاناً بچه را شير بدهد و يا دايه‏اى را براى او اجيركند ؛ در هر حال نفقه اين بچه به عهده مادر خواهد بود.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228600"/>
            <a:ext cx="7467600" cy="6245352"/>
          </a:xfrm>
        </p:spPr>
        <p:txBody>
          <a:bodyPr>
            <a:normAutofit/>
          </a:bodyPr>
          <a:lstStyle/>
          <a:p>
            <a:pPr algn="r" rtl="1"/>
            <a:r>
              <a:rPr lang="fa-IR" sz="3200" dirty="0" smtClean="0">
                <a:cs typeface="B Nazanin" pitchFamily="2" charset="-78"/>
              </a:rPr>
              <a:t>257- مسأله: در صورت داشتن توانايى و نبودن اضطرار، مادر بايد حداقل بيست و يك ماه فرزند را شير دهد، اگر چه، تغذيه كامل فرزند با شير مادر، دو سال يعنى 24 ماه است . </a:t>
            </a:r>
          </a:p>
          <a:p>
            <a:pPr algn="r" rtl="1"/>
            <a:r>
              <a:rPr lang="fa-IR" sz="3200" dirty="0" smtClean="0">
                <a:cs typeface="B Nazanin" pitchFamily="2" charset="-78"/>
              </a:rPr>
              <a:t>در </a:t>
            </a:r>
            <a:r>
              <a:rPr lang="fa-IR" sz="3200" dirty="0" smtClean="0">
                <a:cs typeface="B Nazanin" pitchFamily="2" charset="-78"/>
              </a:rPr>
              <a:t>نتيجه: جايز نيست مادر و يا هر كسى كه متكفل شير دادن به فرزند است، كمتر از بيست و يك ماه او را شير بدهد، ولى اگر توانايى نداشته باشد و يا اضطرار باشد، به اندازه رفع ضرورت، تا آنجا كه براى او امكان دارد، بايد فرزند را شير بدهد.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258- مسأله: در صورتى كه تغذيه بچه منحصر به شير مادر نباشد، مستحب است بچه به شير مادر تغذيه شود زيرا شير او از غير آن با بركت‏تر است، مگر اينكه به خاطر بعضى جهات، مانند شرافت و پاكى شخص ديگر، اولويت ديگرى اقتضاء شود.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cs typeface="0 Davat" pitchFamily="2" charset="-78"/>
              </a:rPr>
              <a:t>نگهدارى و حضانت </a:t>
            </a:r>
            <a:endParaRPr lang="en-US"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cs typeface="0 Davat" pitchFamily="2" charset="-78"/>
            </a:endParaRPr>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259- مسأله: تا دو سال اول زندگى، نگهدارى وتربيت فرزند به عهده مادر است و بعد از آن، تا سن هفت سالگى تربيت و نگهدارى پسر به عهده پدر و دختر به عهده مادر مى‏باشد، و بعد از هفت سالگى تا سن بلوغ چه پسر و چه دختر به عهده پدر و بعد از سن بلوغ به عهده خود فرزند است.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260- مسأله: در ايام سر پرستى هر كدام از پدر و مادر، اگر ديگرى خواست بچه‏اش را ببيند يا اينكه به او چيزى برساند، يا مشكل يا ضررى را از او برطرف كند، و يا اينكه مدتى در كنار هم باشند، ديگرى نبايد مانع شود.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261- مسأله: هر يك از پدر و مادر، اگر قبل از رسيدن نوبت سرپرستى از دنيا برود، حق سرپرستى مخصوص ديگرى مى‏شود، نه وصى يا نزديكان متوفى</a:t>
            </a:r>
            <a:r>
              <a:rPr lang="fa-IR" sz="3200" dirty="0" smtClean="0">
                <a:cs typeface="B Nazanin" pitchFamily="2" charset="-78"/>
              </a:rPr>
              <a:t>.</a:t>
            </a:r>
          </a:p>
          <a:p>
            <a:pPr algn="r" rtl="1"/>
            <a:r>
              <a:rPr lang="fa-IR" sz="3200" dirty="0" smtClean="0">
                <a:cs typeface="B Nazanin" pitchFamily="2" charset="-78"/>
              </a:rPr>
              <a:t> </a:t>
            </a:r>
            <a:r>
              <a:rPr lang="fa-IR" sz="3200" dirty="0" smtClean="0">
                <a:cs typeface="B Nazanin" pitchFamily="2" charset="-78"/>
              </a:rPr>
              <a:t>و در صورت وفات پدر، اگر مادر ازدواج كند، در حق سرپرستى او تامل است، و احوط رضايت كسى است كه شرعاً بعد از پدر و مادر صاحب حق است . </a:t>
            </a:r>
          </a:p>
          <a:p>
            <a:pPr algn="r" rtl="1">
              <a:buNone/>
            </a:pPr>
            <a:endParaRPr lang="fa-IR" sz="3200" dirty="0" smtClean="0">
              <a:cs typeface="B Nazanin" pitchFamily="2" charset="-78"/>
            </a:endParaRP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مخارج فرزند</a:t>
            </a:r>
            <a:endParaRPr lang="en-US" dirty="0"/>
          </a:p>
        </p:txBody>
      </p:sp>
      <p:sp>
        <p:nvSpPr>
          <p:cNvPr id="3" name="Content Placeholder 2"/>
          <p:cNvSpPr>
            <a:spLocks noGrp="1"/>
          </p:cNvSpPr>
          <p:nvPr>
            <p:ph sz="quarter" idx="1"/>
          </p:nvPr>
        </p:nvSpPr>
        <p:spPr/>
        <p:txBody>
          <a:bodyPr>
            <a:noAutofit/>
          </a:bodyPr>
          <a:lstStyle/>
          <a:p>
            <a:pPr algn="r" rtl="1"/>
            <a:r>
              <a:rPr lang="fa-IR" sz="3200" dirty="0" smtClean="0">
                <a:cs typeface="B Nazanin" pitchFamily="2" charset="-78"/>
              </a:rPr>
              <a:t>262- مسأله: مخارج فرزندان به عهده پدر است و اگر پدر فقير بود و يا اصلاً پدر نبود، به عهده پدر پدر و اگر او نيز فقير بود و يا اصلاً نبود به عهده جد مى‏باشد </a:t>
            </a:r>
            <a:endParaRPr lang="fa-IR" sz="3200" dirty="0" smtClean="0">
              <a:cs typeface="B Nazanin" pitchFamily="2" charset="-78"/>
            </a:endParaRPr>
          </a:p>
          <a:p>
            <a:pPr algn="r" rtl="1"/>
            <a:r>
              <a:rPr lang="fa-IR" sz="3200" dirty="0" smtClean="0">
                <a:cs typeface="B Nazanin" pitchFamily="2" charset="-78"/>
              </a:rPr>
              <a:t>و </a:t>
            </a:r>
            <a:r>
              <a:rPr lang="fa-IR" sz="3200" dirty="0" smtClean="0">
                <a:cs typeface="B Nazanin" pitchFamily="2" charset="-78"/>
              </a:rPr>
              <a:t>اگر هيچكدام نبودند مخارج به عهده مادر بچه است و اگر مادر هم نبود و يا فقير بود به گونه‏اى كه نتواند مخارج بچه را بپردازد، به عهده پدر مادر و بعد مادر مادر و بعد پدر بزرگ مادر و به همين ترتيب، مى‏باشد. </a:t>
            </a:r>
          </a:p>
          <a:p>
            <a:pPr algn="r" rtl="1">
              <a:buNone/>
            </a:pPr>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263 - مسأله: وجوب نفقه فرزندان، براى پدر تكليف است و مخالفت آن معصيت مى‏باشد، لكن دين نمى‏شود. </a:t>
            </a:r>
          </a:p>
          <a:p>
            <a:pPr algn="r" rtl="1"/>
            <a:r>
              <a:rPr lang="fa-IR" sz="3200" dirty="0" smtClean="0">
                <a:cs typeface="B Nazanin" pitchFamily="2" charset="-78"/>
              </a:rPr>
              <a:t>در </a:t>
            </a:r>
            <a:r>
              <a:rPr lang="fa-IR" sz="3200" dirty="0" smtClean="0">
                <a:cs typeface="B Nazanin" pitchFamily="2" charset="-78"/>
              </a:rPr>
              <a:t>نتيجه: اگر پدرى مخارج چند روز فرزندان را ندهد ويا كمتر از مقدار لازم را بدهد مرتكب گناه شده است ولى آن مقدار را كه نداده بعنوان دين به عهده پدر نمى‏ماند. لذا فرزند نمى‏تواند آن را از پدر طلب كند.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228600"/>
            <a:ext cx="7848600" cy="6245352"/>
          </a:xfrm>
        </p:spPr>
        <p:txBody>
          <a:bodyPr>
            <a:noAutofit/>
          </a:bodyPr>
          <a:lstStyle/>
          <a:p>
            <a:pPr algn="r" rtl="1"/>
            <a:r>
              <a:rPr lang="fa-IR" sz="3200" dirty="0" smtClean="0">
                <a:cs typeface="B Nazanin" pitchFamily="2" charset="-78"/>
              </a:rPr>
              <a:t>264 </a:t>
            </a:r>
            <a:r>
              <a:rPr lang="fa-IR" sz="3200" dirty="0" smtClean="0">
                <a:cs typeface="B Nazanin" pitchFamily="2" charset="-78"/>
              </a:rPr>
              <a:t>مسأله</a:t>
            </a:r>
            <a:r>
              <a:rPr lang="fa-IR" sz="3200" dirty="0" smtClean="0">
                <a:cs typeface="B Nazanin" pitchFamily="2" charset="-78"/>
              </a:rPr>
              <a:t>: اگر پدر و مادرى نتوانستند مخارج خود را تأمين كنند، نفقه آنان به عهده فرزند است. چه پسر باشد و چه دختر. البته در صورتى كه آنها نيز فقير نباشند والا به عهده پسر فرزند خواهد بود و اگر امكان نداشت، به عهده دختر فرزند مى‏باشد و به همين ترتيب... و اگر در هر درجه چند فرزند بود نفقه بين آنان تقسيم مى‏شوند. </a:t>
            </a:r>
          </a:p>
          <a:p>
            <a:pPr algn="r" rtl="1"/>
            <a:r>
              <a:rPr lang="fa-IR" sz="3200" dirty="0" smtClean="0">
                <a:cs typeface="B Nazanin" pitchFamily="2" charset="-78"/>
              </a:rPr>
              <a:t>در </a:t>
            </a:r>
            <a:r>
              <a:rPr lang="fa-IR" sz="3200" dirty="0" smtClean="0">
                <a:cs typeface="B Nazanin" pitchFamily="2" charset="-78"/>
              </a:rPr>
              <a:t>نتيجه: اگر پدر و مادرى كه نمى‏توانند مخارج خود را تأمين كنند مثلاً سه فرزند داشته باشند، بايد هر سه به نحو مساوى نفقه پدر و مادر را بپردازند. البته در صورتى كه توانايى پرداخت آن را داشته باشند ؛ و اگر يك نفر از آنها توانايى نداشت، تكليف از او ساقط مى‏گردد و ديگر فرزندان بايد نفقه را بپردازند و همين طور است در مراتب بعدى .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265- سؤال: آيا پول </a:t>
            </a:r>
            <a:r>
              <a:rPr lang="fa-IR" sz="3200" dirty="0" smtClean="0">
                <a:cs typeface="B Nazanin" pitchFamily="2" charset="-78"/>
              </a:rPr>
              <a:t>توجيبى </a:t>
            </a:r>
            <a:r>
              <a:rPr lang="fa-IR" sz="3200" dirty="0" smtClean="0">
                <a:cs typeface="B Nazanin" pitchFamily="2" charset="-78"/>
              </a:rPr>
              <a:t>كه پدر به فرزند مى‏دهد، رضايت او در طرز خرج كردن فرزند نيز شرط است يا خير، با توجه به اينكه طرز خرج كردن غير </a:t>
            </a:r>
            <a:r>
              <a:rPr lang="fa-IR" sz="3200" dirty="0" smtClean="0">
                <a:cs typeface="B Nazanin" pitchFamily="2" charset="-78"/>
              </a:rPr>
              <a:t>اسلامى  </a:t>
            </a:r>
            <a:r>
              <a:rPr lang="fa-IR" sz="3200" dirty="0" smtClean="0">
                <a:cs typeface="B Nazanin" pitchFamily="2" charset="-78"/>
              </a:rPr>
              <a:t>نيست ؟ </a:t>
            </a:r>
          </a:p>
          <a:p>
            <a:pPr algn="r" rtl="1"/>
            <a:r>
              <a:rPr lang="fa-IR" sz="3200" dirty="0" smtClean="0">
                <a:cs typeface="B Nazanin" pitchFamily="2" charset="-78"/>
              </a:rPr>
              <a:t>جواب: اگر پول را به فرزند بخشيده باشد، در خرج كردن آن در راه حلال آزاد است، ولى سعى نمايد رضايت پدر را كسب كند.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pPr algn="ctr"/>
            <a:r>
              <a:rPr lang="fa-IR" b="1" dirty="0" smtClean="0"/>
              <a:t>والدين و فرزندان</a:t>
            </a:r>
            <a:endParaRPr lang="en-US" dirty="0"/>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249 - مسأله: واجب است هنگام تولد فرزند، كسانى كه مادر را كمك مى‏كنند( مانند پزشك، پرستار، ماما و...) زن باشند مگر در مقام اضطرار و يا در صورت نبودن زن </a:t>
            </a:r>
            <a:r>
              <a:rPr lang="fa-IR" sz="3200" dirty="0" smtClean="0">
                <a:cs typeface="B Nazanin" pitchFamily="2" charset="-78"/>
              </a:rPr>
              <a:t>؛</a:t>
            </a:r>
          </a:p>
          <a:p>
            <a:pPr algn="r" rtl="1"/>
            <a:r>
              <a:rPr lang="fa-IR" sz="3200" dirty="0" smtClean="0">
                <a:cs typeface="B Nazanin" pitchFamily="2" charset="-78"/>
              </a:rPr>
              <a:t>البته </a:t>
            </a:r>
            <a:r>
              <a:rPr lang="fa-IR" sz="3200" dirty="0" smtClean="0">
                <a:cs typeface="B Nazanin" pitchFamily="2" charset="-78"/>
              </a:rPr>
              <a:t>بودن شوهر، نزد زن در هنگام وضع حمل اشكالى ندارد اگر چه اضطرار هم نباشد .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266- مسأله: پدر و مادر مى‏توانند از مواد خوراكى فرزندان بدون اجازه آنان بخورند و همينطور فرزندان مى‏توانند از مواد خوراكى پدر و مادر بخورند به شرط آنكه ندانند كه آنها راضى نيستند، اما لازم نيست بدانند حتماً آنها راضى هستند.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267- مسأله: در مسأله قبل احتياطاً جايز نيست از مواد خوراكى خاصى كه معمولاً براى بعضى ميهمانهاى غريبه و مهم نگه مى‏دارند، استفاده كرد. مگر آنكه علم به رضايت صاحب خوراكى داشته باشند.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هديه به فرزندان </a:t>
            </a:r>
            <a:endParaRPr lang="en-US" dirty="0"/>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268- سؤال: آيا پدر و مادر مى‏توانند پولى كه براى نوزاد هديه آورده‏اند را خرج كنند (در صورتى كه آورنده پول مشخص نكرده باشد اين هديه براى مادر است يا نوزاد) </a:t>
            </a:r>
          </a:p>
          <a:p>
            <a:pPr algn="r" rtl="1"/>
            <a:r>
              <a:rPr lang="fa-IR" sz="3200" dirty="0" smtClean="0">
                <a:cs typeface="B Nazanin" pitchFamily="2" charset="-78"/>
              </a:rPr>
              <a:t>تبريزى: در صورتى كه مشخص نباشد براى فرزند است يا مادر، مى‏توانند خرج كنند. استفتاء </a:t>
            </a:r>
          </a:p>
          <a:p>
            <a:pPr algn="r" rtl="1"/>
            <a:r>
              <a:rPr lang="fa-IR" sz="3200" dirty="0" smtClean="0">
                <a:cs typeface="B Nazanin" pitchFamily="2" charset="-78"/>
              </a:rPr>
              <a:t>فاضل: ظاهر اين است كه مانعى نداشته باشد ولى احتياطاً پول مذبور را براى بچه خرج كنند. استفتاء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269- مسأله: اگر پدر چيزى را به فرزندانش ببخشد و آن را به آنها تحويل دهد نمى‏تواند آن را پس بگيرد.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270- مسأله: تفاوت قائل شدن بين فرزندان در هديه دادن مكروه است. بلكه اگر موجب فتنه يا دشمنى و كينه و عقده گردد حرام است. </a:t>
            </a:r>
          </a:p>
          <a:p>
            <a:pPr algn="r" rtl="1">
              <a:buNone/>
            </a:pPr>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381000"/>
            <a:ext cx="7467600" cy="6092952"/>
          </a:xfrm>
        </p:spPr>
        <p:txBody>
          <a:bodyPr>
            <a:normAutofit/>
          </a:bodyPr>
          <a:lstStyle/>
          <a:p>
            <a:pPr algn="r" rtl="1"/>
            <a:r>
              <a:rPr lang="fa-IR" sz="3200" dirty="0" smtClean="0">
                <a:cs typeface="B Nazanin" pitchFamily="2" charset="-78"/>
              </a:rPr>
              <a:t>271- مسأله: مستحب است انسان به بعضى از فرزندان كه داراى خصوصيتى هستند كه باعث اولويت آنها مى‏شوند، بيشتر از ديگران هديه بدهند. در صورتى كه موجب فتنه يا دشمنى و كينه و عقده نگردد. </a:t>
            </a:r>
          </a:p>
          <a:p>
            <a:pPr algn="r" rtl="1"/>
            <a:r>
              <a:rPr lang="fa-IR" sz="3200" dirty="0" smtClean="0">
                <a:cs typeface="B Nazanin" pitchFamily="2" charset="-78"/>
              </a:rPr>
              <a:t>در </a:t>
            </a:r>
            <a:r>
              <a:rPr lang="fa-IR" sz="3200" dirty="0" smtClean="0">
                <a:cs typeface="B Nazanin" pitchFamily="2" charset="-78"/>
              </a:rPr>
              <a:t>نتيجه: با توجه به دو مسأله قبل اگر بچه‏ها با يكديگر در يك سطح و مرتبه هستند، تفاوت قائل شدن بين آنها مكروه است و اگر بعضى بر ديگران اولويت دارند و يا خصوصيتى خاص دارند، مستحب است به او بيشتر از ديگران هديه داد. البته اگر موجب فتنه، دشمنى، كينه و يا عقده نگردد. كه در آن صورت به طور كلى تفاوت قائل شدن بين آنها حرام است .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800" b="1"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0 Davat" pitchFamily="2" charset="-78"/>
              </a:rPr>
              <a:t>نذر - عهد - قسم </a:t>
            </a:r>
            <a:endParaRPr lang="en-US"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0 Davat" pitchFamily="2" charset="-78"/>
            </a:endParaRPr>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272- مسأله: فرزند واجب نيست در نذر و عهد از پدرش اجازه بگيرد و پدر نيز حق ممانعت از انجام نذر و عهد فرزند را ندارد . </a:t>
            </a:r>
          </a:p>
          <a:p>
            <a:pPr algn="r" rtl="1">
              <a:buNone/>
            </a:pPr>
            <a:r>
              <a:rPr lang="fa-IR" sz="3200" dirty="0" smtClean="0">
                <a:cs typeface="B Nazanin" pitchFamily="2" charset="-78"/>
              </a:rPr>
              <a:t> </a:t>
            </a:r>
            <a:endParaRPr lang="fa-IR" sz="3200" dirty="0" smtClean="0">
              <a:cs typeface="B Nazanin" pitchFamily="2" charset="-78"/>
            </a:endParaRP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273- مسأله: اگر فرزند بدون اجازه پدر قسم بخورد بعيد نيست كه قسم او صحيح نباشد، لكن نبايد احتياط را ترك نمايد.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274- مسأله: اگر پدرى </a:t>
            </a:r>
            <a:r>
              <a:rPr lang="fa-IR" sz="3200" dirty="0" smtClean="0">
                <a:cs typeface="B Nazanin" pitchFamily="2" charset="-78"/>
              </a:rPr>
              <a:t>ف</a:t>
            </a:r>
            <a:r>
              <a:rPr lang="fa-IR" sz="3200" dirty="0" smtClean="0">
                <a:cs typeface="B Nazanin" pitchFamily="2" charset="-78"/>
              </a:rPr>
              <a:t>رزند </a:t>
            </a:r>
            <a:r>
              <a:rPr lang="fa-IR" sz="3200" dirty="0" smtClean="0">
                <a:cs typeface="B Nazanin" pitchFamily="2" charset="-78"/>
              </a:rPr>
              <a:t>را از قسم خوردن نهى نمايد قسم او صحيح نيست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rtl="1"/>
            <a:r>
              <a:rPr lang="fa-IR" sz="3200" b="1"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روابط فرهنگى </a:t>
            </a:r>
            <a:endParaRPr lang="en-US" sz="32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sz="quarter" idx="1"/>
          </p:nvPr>
        </p:nvSpPr>
        <p:spPr>
          <a:xfrm>
            <a:off x="457200" y="1600200"/>
            <a:ext cx="8153400" cy="4873752"/>
          </a:xfrm>
        </p:spPr>
        <p:txBody>
          <a:bodyPr>
            <a:normAutofit/>
          </a:bodyPr>
          <a:lstStyle/>
          <a:p>
            <a:pPr algn="r" rtl="1"/>
            <a:r>
              <a:rPr lang="fa-IR" sz="2800" dirty="0" smtClean="0">
                <a:cs typeface="B Nazanin" pitchFamily="2" charset="-78"/>
              </a:rPr>
              <a:t>275 - سؤال: اينجانب پدرى دارم كه خوش اخلاق نيست و مغرور و خود پرور مى‏باشد و در حق خانواده خود ظلم روا مى‏دارد و من از وقتى كه به تكليف رسيده‏ام در حال مبارزه با پدرم هستم. اگر جوابش را همان موقع در حضور ديگران بدهم كه كار نادرست و ناشايست انجام داده‏ام و اگر تنها با پدرم صحبت نمايم حرفم را قبول نمى‏كند و مى‏گويد در مقابل پدرت درشتى نكن. خلاصه نمى‏دانم چه كنم آيا شما صلاح مى‏دانيد كه من اين صحبتها را بنمايم يا نه ؟ </a:t>
            </a:r>
          </a:p>
          <a:p>
            <a:pPr algn="r" rtl="1"/>
            <a:r>
              <a:rPr lang="fa-IR" sz="2800" dirty="0" smtClean="0">
                <a:cs typeface="B Nazanin" pitchFamily="2" charset="-78"/>
              </a:rPr>
              <a:t>جواب: حفظ احترام والدين و مراعات ادب و صحبت با آنان لازم است. و در موارد لزوم امر به معروف و نهى از منكر كنيد، و اگر مأيوس از تأثير باشيد، تكليف از شما ساقط است . </a:t>
            </a:r>
          </a:p>
          <a:p>
            <a:pPr algn="r" rtl="1"/>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250- مسأله: ختنه كردن فرزند پسر واجب است و مستحب است در روز هفتم بعد از ولادت باشد</a:t>
            </a:r>
            <a:r>
              <a:rPr lang="fa-IR" sz="3200" dirty="0" smtClean="0">
                <a:cs typeface="B Nazanin" pitchFamily="2" charset="-78"/>
              </a:rPr>
              <a:t>،</a:t>
            </a:r>
          </a:p>
          <a:p>
            <a:pPr algn="r" rtl="1"/>
            <a:r>
              <a:rPr lang="fa-IR" sz="3200" dirty="0" smtClean="0">
                <a:cs typeface="B Nazanin" pitchFamily="2" charset="-78"/>
              </a:rPr>
              <a:t> </a:t>
            </a:r>
            <a:r>
              <a:rPr lang="fa-IR" sz="3200" dirty="0" smtClean="0">
                <a:cs typeface="B Nazanin" pitchFamily="2" charset="-78"/>
              </a:rPr>
              <a:t>ولى اگر به تأخير بيفتد اشكالى ندارد </a:t>
            </a:r>
            <a:endParaRPr lang="fa-IR" sz="3200" dirty="0" smtClean="0">
              <a:cs typeface="B Nazanin" pitchFamily="2" charset="-78"/>
            </a:endParaRPr>
          </a:p>
          <a:p>
            <a:pPr algn="r" rtl="1"/>
            <a:r>
              <a:rPr lang="fa-IR" sz="3200" dirty="0" smtClean="0">
                <a:cs typeface="B Nazanin" pitchFamily="2" charset="-78"/>
              </a:rPr>
              <a:t>و </a:t>
            </a:r>
            <a:r>
              <a:rPr lang="fa-IR" sz="3200" dirty="0" smtClean="0">
                <a:cs typeface="B Nazanin" pitchFamily="2" charset="-78"/>
              </a:rPr>
              <a:t>چنانچه تا بعد از بلوغ اين كار صورت </a:t>
            </a:r>
            <a:r>
              <a:rPr lang="fa-IR" sz="3200" dirty="0" smtClean="0">
                <a:cs typeface="B Nazanin" pitchFamily="2" charset="-78"/>
              </a:rPr>
              <a:t>نگيرد، </a:t>
            </a:r>
            <a:r>
              <a:rPr lang="fa-IR" sz="3200" dirty="0" smtClean="0">
                <a:cs typeface="B Nazanin" pitchFamily="2" charset="-78"/>
              </a:rPr>
              <a:t>بعد از آن بر خود فرزند واجب خواهد </a:t>
            </a:r>
            <a:r>
              <a:rPr lang="fa-IR" sz="3200" dirty="0" smtClean="0">
                <a:cs typeface="B Nazanin" pitchFamily="2" charset="-78"/>
              </a:rPr>
              <a:t>بود، </a:t>
            </a:r>
            <a:r>
              <a:rPr lang="fa-IR" sz="3200" dirty="0" smtClean="0">
                <a:cs typeface="B Nazanin" pitchFamily="2" charset="-78"/>
              </a:rPr>
              <a:t>براى انجام آن اقدام كنند.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304800"/>
            <a:ext cx="8229600" cy="6169152"/>
          </a:xfrm>
        </p:spPr>
        <p:txBody>
          <a:bodyPr>
            <a:normAutofit/>
          </a:bodyPr>
          <a:lstStyle/>
          <a:p>
            <a:pPr algn="r" rtl="1"/>
            <a:r>
              <a:rPr lang="fa-IR" sz="2800" dirty="0" smtClean="0">
                <a:cs typeface="B Nazanin" pitchFamily="2" charset="-78"/>
              </a:rPr>
              <a:t>276- سؤال: فرزند پدرى هستم كه هيچ گونه اعتقاد به خدا و پيغمبر و معاد ندارد، مسلماً نماز هم نمى‏خواند، بلكه در مواردى توهين به آستان قدس خدا و پيامبر مى‏كند و با انقلاب فوق العاده بد است. اخلاق خانوادگى او به خاطر اينكه مادرم و خواهر و برادرانم معتقد به مبانى مذهبى هستند، فوق العاده تند و بدور از عواطف پدرى است. من تا آنجا كه توانستم با محبت و رفتار ملايم با پدرم صحبت كرده او را از روشى كه در مقابل خانواده پيش گرفته است نهى كرده‏ام، اما محبت و طبع ملايم هم در او كارگر نيست.اكنون وضع خانواده آشفته است و هر روز دعوا و ناسزاگويى از طرف پدرم در خانواده شديدتر شده و من هم با پدرم دعوا كرده و از او قهر نمودم. حال از امام عزيز مى‏خواهم تكليف اينجانب را نسبت به پدرم كه كافر به همه چيز </a:t>
            </a:r>
            <a:r>
              <a:rPr lang="fa-IR" sz="2800" dirty="0" smtClean="0">
                <a:cs typeface="B Nazanin" pitchFamily="2" charset="-78"/>
              </a:rPr>
              <a:t>است، </a:t>
            </a:r>
            <a:r>
              <a:rPr lang="fa-IR" sz="2800" dirty="0" smtClean="0">
                <a:cs typeface="B Nazanin" pitchFamily="2" charset="-78"/>
              </a:rPr>
              <a:t>روشن كنيد. </a:t>
            </a:r>
          </a:p>
          <a:p>
            <a:pPr algn="r" rtl="1"/>
            <a:r>
              <a:rPr lang="fa-IR" sz="2800" dirty="0" smtClean="0">
                <a:cs typeface="B Nazanin" pitchFamily="2" charset="-78"/>
              </a:rPr>
              <a:t>جواب: از قطع رحم اجتناب كنيد و حتى المقدور در هدايت او كوشش نماييد . </a:t>
            </a:r>
          </a:p>
          <a:p>
            <a:pPr algn="r" rtl="1">
              <a:buNone/>
            </a:pPr>
            <a:endParaRPr lang="en-US" sz="28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277- مسأله: بنابر احتياط واجب جايز نيست فرزندان در حالى كه پدر و مادر تنها در مكانى هستند بدون اجازه وارد آن مكان بشوند.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304800"/>
            <a:ext cx="7467600" cy="6169152"/>
          </a:xfrm>
        </p:spPr>
        <p:txBody>
          <a:bodyPr>
            <a:noAutofit/>
          </a:bodyPr>
          <a:lstStyle/>
          <a:p>
            <a:pPr algn="r" rtl="1"/>
            <a:r>
              <a:rPr lang="fa-IR" sz="3200" dirty="0" smtClean="0">
                <a:cs typeface="B Nazanin" pitchFamily="2" charset="-78"/>
              </a:rPr>
              <a:t>278- سؤال: آيا پدر و مادر حق دارند بدون اجازه وارد اطاق فرزندان خود بشوند، چه فرزندان به سن بلوغ رسيده باشند چه نرسيده باشند؟ </a:t>
            </a:r>
          </a:p>
          <a:p>
            <a:pPr algn="r" rtl="1"/>
            <a:r>
              <a:rPr lang="fa-IR" sz="3200" dirty="0" smtClean="0">
                <a:cs typeface="B Nazanin" pitchFamily="2" charset="-78"/>
              </a:rPr>
              <a:t>جواب: </a:t>
            </a:r>
          </a:p>
          <a:p>
            <a:pPr algn="r" rtl="1"/>
            <a:r>
              <a:rPr lang="fa-IR" sz="3200" dirty="0" smtClean="0">
                <a:cs typeface="B Nazanin" pitchFamily="2" charset="-78"/>
              </a:rPr>
              <a:t>مكارم: چنانچه براى مسائل تربيتى، سركشى از فرزندن لازم باشد، اين كار اشكال ندارد استفتاء </a:t>
            </a:r>
          </a:p>
          <a:p>
            <a:pPr algn="r" rtl="1"/>
            <a:r>
              <a:rPr lang="fa-IR" sz="3200" dirty="0" smtClean="0">
                <a:cs typeface="B Nazanin" pitchFamily="2" charset="-78"/>
              </a:rPr>
              <a:t>تبريزى: اگر در اطاق، فرزندان با همسرانشان نباشند، ورود پدر و مادر به اطاق آنها مانعى ندارد. استفتاء. </a:t>
            </a:r>
          </a:p>
          <a:p>
            <a:pPr algn="r" rtl="1"/>
            <a:r>
              <a:rPr lang="fa-IR" sz="3200" dirty="0" smtClean="0">
                <a:cs typeface="B Nazanin" pitchFamily="2" charset="-78"/>
              </a:rPr>
              <a:t>فاضل: در اوقاتى كه عادتاً لباس خود را در مى‏آورند، استيذان لازم است و در غير اين اوقات لازم نيست. استفتاء.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279- مسأله: اگر فرزندى به همراه همسرش در مكانى تنها باشند، بنا بر احتياط واجب جايز نيست كه پدر يا مادر بدون اذن وارد آن مكان بشوند. </a:t>
            </a:r>
          </a:p>
          <a:p>
            <a:pPr algn="r" rtl="1"/>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280- سؤال: آيا جايز است پدر و مادر فرزندشان را بدون دليل و از روى عصبانيت و بى حوصلگى كتك بزند </a:t>
            </a:r>
            <a:r>
              <a:rPr lang="fa-IR" sz="3200" dirty="0" smtClean="0">
                <a:cs typeface="B Nazanin" pitchFamily="2" charset="-78"/>
              </a:rPr>
              <a:t>آيا </a:t>
            </a:r>
            <a:r>
              <a:rPr lang="fa-IR" sz="3200" dirty="0" smtClean="0">
                <a:cs typeface="B Nazanin" pitchFamily="2" charset="-78"/>
              </a:rPr>
              <a:t>حق الناس به گردنشان است؟ </a:t>
            </a:r>
          </a:p>
          <a:p>
            <a:pPr algn="r" rtl="1"/>
            <a:r>
              <a:rPr lang="fa-IR" sz="3200" dirty="0" smtClean="0">
                <a:cs typeface="B Nazanin" pitchFamily="2" charset="-78"/>
              </a:rPr>
              <a:t>جواب: جايز </a:t>
            </a:r>
            <a:r>
              <a:rPr lang="fa-IR" sz="3200" dirty="0" smtClean="0">
                <a:cs typeface="B Nazanin" pitchFamily="2" charset="-78"/>
              </a:rPr>
              <a:t>نيست</a:t>
            </a:r>
          </a:p>
          <a:p>
            <a:pPr algn="r" rtl="1"/>
            <a:r>
              <a:rPr lang="fa-IR" sz="3200" dirty="0" smtClean="0">
                <a:cs typeface="B Nazanin" pitchFamily="2" charset="-78"/>
              </a:rPr>
              <a:t> </a:t>
            </a:r>
            <a:r>
              <a:rPr lang="fa-IR" sz="3200" dirty="0" smtClean="0">
                <a:cs typeface="B Nazanin" pitchFamily="2" charset="-78"/>
              </a:rPr>
              <a:t>ولى براى تأديب در حد متعارف كه موجب سرخى و سياهى و كبودى نشود، جايز است. </a:t>
            </a:r>
          </a:p>
          <a:p>
            <a:pPr algn="r" rtl="1"/>
            <a:endParaRPr lang="fa-IR" sz="3200" dirty="0" smtClean="0">
              <a:cs typeface="B Nazanin" pitchFamily="2" charset="-78"/>
            </a:endParaRPr>
          </a:p>
          <a:p>
            <a:pPr algn="r" rtl="1">
              <a:buNone/>
            </a:pPr>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281- مسأله: اگر بچه يكى از گناهان كبيره را مرتكب شود، ولىّ و يا مثلاً معلم با اجازه ولىّ، مى‏تواند به قدرى كه ادب شود و ديه واجب نشود او را بزند. </a:t>
            </a:r>
          </a:p>
          <a:p>
            <a:pPr algn="r" rtl="1"/>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282- مسأله: اگر كسى بچه‏اى را طورى بزند كه ديه واجب شود، ديه مال طفل است و اگر مرده بايد به ورثه او بدهند. </a:t>
            </a:r>
          </a:p>
          <a:p>
            <a:pPr algn="r" rtl="1"/>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283- سؤال: حال اگر خاله كودك، دايى يا عمو يا خواهر يا برادر او، بچه را بزنند آنوقت چه صورتى دارد؟ </a:t>
            </a:r>
          </a:p>
          <a:p>
            <a:pPr algn="r" rtl="1"/>
            <a:r>
              <a:rPr lang="fa-IR" sz="3200" dirty="0" smtClean="0">
                <a:cs typeface="B Nazanin" pitchFamily="2" charset="-78"/>
              </a:rPr>
              <a:t>جواب: جايز نيست مگر با اذن ولى، با همان شرايط، جهت تأديب. </a:t>
            </a:r>
          </a:p>
          <a:p>
            <a:pPr algn="r" rtl="1">
              <a:buNone/>
            </a:pPr>
            <a:r>
              <a:rPr lang="fa-IR" sz="3200" dirty="0" smtClean="0">
                <a:cs typeface="B Nazanin" pitchFamily="2" charset="-78"/>
              </a:rPr>
              <a:t>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251- مسأله: اگر فرزند مختون (ختنه شده) به دنيا بيايد، واجب نيست او را ختنه كنند.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252- مسأله: واجب نيست كسى كه فرزند را ختنه مى‏كند مسلمان باشد، حتى اگر كافر هم باشد، اشكالى ندارد.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rtl="1"/>
            <a:r>
              <a:rPr lang="fa-IR" b="1" cap="none" dirty="0" smtClean="0">
                <a:ln/>
                <a:solidFill>
                  <a:schemeClr val="accent3"/>
                </a:solidFill>
              </a:rPr>
              <a:t>مستحبات ولادت فرزند</a:t>
            </a:r>
            <a:endParaRPr lang="en-US" b="1" cap="none" dirty="0">
              <a:ln/>
              <a:solidFill>
                <a:schemeClr val="accent3"/>
              </a:solidFill>
            </a:endParaRPr>
          </a:p>
        </p:txBody>
      </p:sp>
      <p:sp>
        <p:nvSpPr>
          <p:cNvPr id="3" name="Content Placeholder 2"/>
          <p:cNvSpPr>
            <a:spLocks noGrp="1"/>
          </p:cNvSpPr>
          <p:nvPr>
            <p:ph sz="quarter" idx="1"/>
          </p:nvPr>
        </p:nvSpPr>
        <p:spPr>
          <a:xfrm>
            <a:off x="152400" y="838200"/>
            <a:ext cx="8153400" cy="5635752"/>
          </a:xfrm>
        </p:spPr>
        <p:txBody>
          <a:bodyPr>
            <a:noAutofit/>
          </a:bodyPr>
          <a:lstStyle/>
          <a:p>
            <a:pPr algn="r" rtl="1"/>
            <a:r>
              <a:rPr lang="fa-IR" dirty="0" smtClean="0">
                <a:cs typeface="B Nazanin" pitchFamily="2" charset="-78"/>
              </a:rPr>
              <a:t>253- مسأله: انجام امور ذيل بعد از تولد فرزند مستحب است: </a:t>
            </a:r>
          </a:p>
          <a:p>
            <a:pPr algn="r" rtl="1"/>
            <a:r>
              <a:rPr lang="fa-IR" dirty="0" smtClean="0">
                <a:cs typeface="B Nazanin" pitchFamily="2" charset="-78"/>
              </a:rPr>
              <a:t>- شستن فرزند بعد از تولد اگر برايش ضرر نداشته باشد. </a:t>
            </a:r>
          </a:p>
          <a:p>
            <a:pPr algn="r" rtl="1"/>
            <a:r>
              <a:rPr lang="fa-IR" dirty="0" smtClean="0">
                <a:cs typeface="B Nazanin" pitchFamily="2" charset="-78"/>
              </a:rPr>
              <a:t>- اذان گفتن در گوش راست و اقامه گفتن در گوش چپ فرزند. </a:t>
            </a:r>
          </a:p>
          <a:p>
            <a:pPr algn="r" rtl="1"/>
            <a:r>
              <a:rPr lang="fa-IR" dirty="0" smtClean="0">
                <a:cs typeface="B Nazanin" pitchFamily="2" charset="-78"/>
              </a:rPr>
              <a:t>- ماليدن آب فرات و تربت سيد الشهداء عليه السلام به سقف دهان او. </a:t>
            </a:r>
          </a:p>
          <a:p>
            <a:pPr algn="r" rtl="1"/>
            <a:r>
              <a:rPr lang="fa-IR" dirty="0" smtClean="0">
                <a:cs typeface="B Nazanin" pitchFamily="2" charset="-78"/>
              </a:rPr>
              <a:t>- نام گذارى او به اسماء زيبا . </a:t>
            </a:r>
          </a:p>
          <a:p>
            <a:pPr algn="r" rtl="1"/>
            <a:r>
              <a:rPr lang="fa-IR" dirty="0" smtClean="0">
                <a:cs typeface="B Nazanin" pitchFamily="2" charset="-78"/>
              </a:rPr>
              <a:t>- بهتر است از اسمائى باشد كه متضمن عبوديت خداوند باشد مانند: عبدالرحيم، عبدالرحمن، و امثال آن و يا نام پيامبران باشد و بهترين آن محمد است . </a:t>
            </a:r>
          </a:p>
          <a:p>
            <a:pPr algn="r" rtl="1"/>
            <a:r>
              <a:rPr lang="fa-IR" dirty="0" smtClean="0">
                <a:cs typeface="B Nazanin" pitchFamily="2" charset="-78"/>
              </a:rPr>
              <a:t>- تراشيدن موى سر نوزاد، يك هفته بعد از تولد و هم وزن موها، طلا يا نقره صدقه دادن . </a:t>
            </a:r>
          </a:p>
          <a:p>
            <a:pPr algn="r" rtl="1"/>
            <a:r>
              <a:rPr lang="fa-IR" dirty="0" smtClean="0">
                <a:cs typeface="B Nazanin" pitchFamily="2" charset="-78"/>
              </a:rPr>
              <a:t>- دادن وليمه در زمان تولد فرزند و يا چند روز بعد از آن . </a:t>
            </a:r>
          </a:p>
          <a:p>
            <a:pPr algn="r" rtl="1"/>
            <a:r>
              <a:rPr lang="fa-IR" dirty="0" smtClean="0">
                <a:cs typeface="B Nazanin" pitchFamily="2" charset="-78"/>
              </a:rPr>
              <a:t>- ختنه كردن در روز هفتم . </a:t>
            </a:r>
          </a:p>
          <a:p>
            <a:pPr algn="r" rtl="1"/>
            <a:r>
              <a:rPr lang="fa-IR" dirty="0" smtClean="0">
                <a:cs typeface="B Nazanin" pitchFamily="2" charset="-78"/>
              </a:rPr>
              <a:t>- دادن وليمه هنگام ختنه كردن فرزند (البته مى‏توان وليمه تولد را با وليمه ختنه در روز هفتم يا چند روز نزديك به آن، با هم انجام داد). </a:t>
            </a:r>
          </a:p>
          <a:p>
            <a:pPr algn="r" rtl="1"/>
            <a:r>
              <a:rPr lang="fa-IR" dirty="0" smtClean="0">
                <a:cs typeface="B Nazanin" pitchFamily="2" charset="-78"/>
              </a:rPr>
              <a:t>- تغذيه بچه با شير مادر.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Scale>
                                      <p:cBhvr>
                                        <p:cTn id="49"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6" end="6"/>
                                            </p:txEl>
                                          </p:spTgt>
                                        </p:tgtEl>
                                        <p:attrNameLst>
                                          <p:attrName>ppt_x</p:attrName>
                                          <p:attrName>ppt_y</p:attrName>
                                        </p:attrNameLst>
                                      </p:cBhvr>
                                    </p:animMotion>
                                    <p:animEffect transition="in" filter="fade">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Scale>
                                      <p:cBhvr>
                                        <p:cTn id="56"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3">
                                            <p:txEl>
                                              <p:pRg st="7" end="7"/>
                                            </p:txEl>
                                          </p:spTgt>
                                        </p:tgtEl>
                                        <p:attrNameLst>
                                          <p:attrName>ppt_x</p:attrName>
                                          <p:attrName>ppt_y</p:attrName>
                                        </p:attrNameLst>
                                      </p:cBhvr>
                                    </p:animMotion>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Scale>
                                      <p:cBhvr>
                                        <p:cTn id="63" dur="1000" decel="50000" fill="hold">
                                          <p:stCondLst>
                                            <p:cond delay="0"/>
                                          </p:stCondLst>
                                        </p:cTn>
                                        <p:tgtEl>
                                          <p:spTgt spid="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3">
                                            <p:txEl>
                                              <p:pRg st="8" end="8"/>
                                            </p:txEl>
                                          </p:spTgt>
                                        </p:tgtEl>
                                        <p:attrNameLst>
                                          <p:attrName>ppt_x</p:attrName>
                                          <p:attrName>ppt_y</p:attrName>
                                        </p:attrNameLst>
                                      </p:cBhvr>
                                    </p:animMotion>
                                    <p:animEffect transition="in" filter="fade">
                                      <p:cBhvr>
                                        <p:cTn id="65" dur="10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Scale>
                                      <p:cBhvr>
                                        <p:cTn id="70" dur="1000" decel="50000" fill="hold">
                                          <p:stCondLst>
                                            <p:cond delay="0"/>
                                          </p:stCondLst>
                                        </p:cTn>
                                        <p:tgtEl>
                                          <p:spTgt spid="3">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3">
                                            <p:txEl>
                                              <p:pRg st="9" end="9"/>
                                            </p:txEl>
                                          </p:spTgt>
                                        </p:tgtEl>
                                        <p:attrNameLst>
                                          <p:attrName>ppt_x</p:attrName>
                                          <p:attrName>ppt_y</p:attrName>
                                        </p:attrNameLst>
                                      </p:cBhvr>
                                    </p:animMotion>
                                    <p:animEffect transition="in" filter="fade">
                                      <p:cBhvr>
                                        <p:cTn id="72" dur="10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Scale>
                                      <p:cBhvr>
                                        <p:cTn id="77" dur="1000" decel="50000" fill="hold">
                                          <p:stCondLst>
                                            <p:cond delay="0"/>
                                          </p:stCondLst>
                                        </p:cTn>
                                        <p:tgtEl>
                                          <p:spTgt spid="3">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3">
                                            <p:txEl>
                                              <p:pRg st="10" end="10"/>
                                            </p:txEl>
                                          </p:spTgt>
                                        </p:tgtEl>
                                        <p:attrNameLst>
                                          <p:attrName>ppt_x</p:attrName>
                                          <p:attrName>ppt_y</p:attrName>
                                        </p:attrNameLst>
                                      </p:cBhvr>
                                    </p:animMotion>
                                    <p:animEffect transition="in" filter="fade">
                                      <p:cBhvr>
                                        <p:cTn id="79"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609600"/>
            <a:ext cx="7467600" cy="5864352"/>
          </a:xfrm>
        </p:spPr>
        <p:txBody>
          <a:bodyPr>
            <a:noAutofit/>
          </a:bodyPr>
          <a:lstStyle/>
          <a:p>
            <a:pPr algn="r" rtl="1"/>
            <a:r>
              <a:rPr lang="fa-IR" sz="3200" dirty="0" smtClean="0">
                <a:cs typeface="B Nazanin" pitchFamily="2" charset="-78"/>
              </a:rPr>
              <a:t>254- مسأله: از مستحبات مؤكده براى فرزندان، عقيقه كردن است، چه فرزند پسر باشد چه دختر. </a:t>
            </a:r>
          </a:p>
          <a:p>
            <a:pPr algn="r" rtl="1"/>
            <a:r>
              <a:rPr lang="fa-IR" sz="3200" dirty="0" smtClean="0">
                <a:cs typeface="B Nazanin" pitchFamily="2" charset="-78"/>
              </a:rPr>
              <a:t>عقيقه كردن يعنى قربانى كردن گاو يا گوسفند يا شتر با توجه به احكام ذيل: </a:t>
            </a:r>
          </a:p>
          <a:p>
            <a:pPr algn="r" rtl="1"/>
            <a:r>
              <a:rPr lang="fa-IR" sz="3200" dirty="0" smtClean="0">
                <a:cs typeface="B Nazanin" pitchFamily="2" charset="-78"/>
              </a:rPr>
              <a:t>- مستحب است براى پسر حيوان نر، و براى دختر حيوان ماده باشد. </a:t>
            </a:r>
          </a:p>
          <a:p>
            <a:pPr algn="r" rtl="1"/>
            <a:r>
              <a:rPr lang="fa-IR" sz="3200" dirty="0" smtClean="0">
                <a:cs typeface="B Nazanin" pitchFamily="2" charset="-78"/>
              </a:rPr>
              <a:t>- نمى‏توان بجاى قربانى كردن، پول آن را صدقه داد. </a:t>
            </a:r>
          </a:p>
          <a:p>
            <a:pPr algn="r" rtl="1"/>
            <a:r>
              <a:rPr lang="fa-IR" sz="3200" dirty="0" smtClean="0">
                <a:cs typeface="B Nazanin" pitchFamily="2" charset="-78"/>
              </a:rPr>
              <a:t>- مستحب است عقيقه در روز هفتم تولد فرزند باشد، اما اگر از روى عذر و يا جهل به مسأله و يا هر دليل ديگر عقيقه انجام نشد، هر موقع بعد از تولد فرزند مى‏تواند قربانى كند.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152400" y="304800"/>
            <a:ext cx="8991600" cy="6169152"/>
          </a:xfrm>
        </p:spPr>
        <p:txBody>
          <a:bodyPr>
            <a:noAutofit/>
          </a:bodyPr>
          <a:lstStyle/>
          <a:p>
            <a:pPr algn="r" rtl="1"/>
            <a:r>
              <a:rPr lang="fa-IR" sz="3000" dirty="0" smtClean="0">
                <a:cs typeface="B Nazanin" pitchFamily="2" charset="-78"/>
              </a:rPr>
              <a:t>- اگر پدر و مادر تا قبل از سن بلوغ براى فرزند عقيقه نكردند فرزند مى‏تواند خودش اقدام به عقيقه كند . </a:t>
            </a:r>
          </a:p>
          <a:p>
            <a:pPr algn="r" rtl="1"/>
            <a:r>
              <a:rPr lang="fa-IR" sz="3000" dirty="0" smtClean="0">
                <a:cs typeface="B Nazanin" pitchFamily="2" charset="-78"/>
              </a:rPr>
              <a:t>- اگر براى شخصى تا آخر عمر عقيقه نشود، مستحب است بازماندگان او برايش عقيقه كنند. </a:t>
            </a:r>
          </a:p>
          <a:p>
            <a:pPr algn="r" rtl="1"/>
            <a:r>
              <a:rPr lang="fa-IR" sz="3000" dirty="0" smtClean="0">
                <a:cs typeface="B Nazanin" pitchFamily="2" charset="-78"/>
              </a:rPr>
              <a:t>- مستحب است يك ران يا يك پاى حيوان را به قابله فرزند بدهند، اگر چه مستحب است يك چهارم كل حيوان را به قابله بدهند، اگر قابله نبود، مستحب است همان مقدار را به مادر فرزند بدهند تا او آن را صدقه بدهد. </a:t>
            </a:r>
          </a:p>
          <a:p>
            <a:pPr algn="r" rtl="1"/>
            <a:r>
              <a:rPr lang="fa-IR" sz="3000" dirty="0" smtClean="0">
                <a:cs typeface="B Nazanin" pitchFamily="2" charset="-78"/>
              </a:rPr>
              <a:t>- فرقى نيست كه گوشت را تكه تكه كنند و صدقه بدهند يا او را طبخ كنند، و جمعى از مؤمنين را دعوت كنند از آن غذا بخورند. بهتر است دعوت شدگان كمتر از 10 نفر نباشند ولى هر چه بيشتر باشند بهتر است. </a:t>
            </a:r>
          </a:p>
          <a:p>
            <a:pPr algn="r" rtl="1"/>
            <a:r>
              <a:rPr lang="fa-IR" sz="3000" dirty="0" smtClean="0">
                <a:cs typeface="B Nazanin" pitchFamily="2" charset="-78"/>
              </a:rPr>
              <a:t>- مستحب است دعوت شوندگان از عقيقه بخورند و سپس براى فرزند دعا كنند. </a:t>
            </a:r>
          </a:p>
          <a:p>
            <a:pPr algn="r" rtl="1"/>
            <a:endParaRPr lang="en-US" sz="28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تغذيه فرزند</a:t>
            </a:r>
            <a:endParaRPr lang="en-US" dirty="0"/>
          </a:p>
        </p:txBody>
      </p:sp>
      <p:sp>
        <p:nvSpPr>
          <p:cNvPr id="3" name="Content Placeholder 2"/>
          <p:cNvSpPr>
            <a:spLocks noGrp="1"/>
          </p:cNvSpPr>
          <p:nvPr>
            <p:ph sz="quarter" idx="1"/>
          </p:nvPr>
        </p:nvSpPr>
        <p:spPr/>
        <p:txBody>
          <a:bodyPr>
            <a:normAutofit/>
          </a:bodyPr>
          <a:lstStyle/>
          <a:p>
            <a:pPr algn="r" rtl="1"/>
            <a:r>
              <a:rPr lang="fa-IR" sz="3200" dirty="0" smtClean="0">
                <a:cs typeface="B Nazanin" pitchFamily="2" charset="-78"/>
              </a:rPr>
              <a:t>255- مسأله: بر مادر واجب نيست كه فرزند خود را شير بدهد، چه مجانى و چه با اجرت. البته به شرط آنكه تغذيه بچه منحصر در شير مادر نباشد</a:t>
            </a:r>
            <a:r>
              <a:rPr lang="fa-IR" sz="3200" dirty="0" smtClean="0">
                <a:cs typeface="B Nazanin" pitchFamily="2" charset="-78"/>
              </a:rPr>
              <a:t>.</a:t>
            </a:r>
          </a:p>
          <a:p>
            <a:pPr algn="r" rtl="1"/>
            <a:r>
              <a:rPr lang="fa-IR" sz="3200" dirty="0" smtClean="0">
                <a:cs typeface="B Nazanin" pitchFamily="2" charset="-78"/>
              </a:rPr>
              <a:t> </a:t>
            </a:r>
            <a:r>
              <a:rPr lang="fa-IR" sz="3200" dirty="0" smtClean="0">
                <a:cs typeface="B Nazanin" pitchFamily="2" charset="-78"/>
              </a:rPr>
              <a:t>بنابراين اگر بتوان بچه را با شير خشك يا با دايه گرفتن و يا با شير گاو و گوسفند و مانند آن تغذيه كرد و براى فرزند هم ضررى از اين ناحيه نبود، بر مادر واجب نيست فرزند را شير بدهد. </a:t>
            </a:r>
          </a:p>
          <a:p>
            <a:pPr algn="r" rtl="1"/>
            <a:endParaRPr lang="en-US" sz="32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TotalTime>
  <Words>2619</Words>
  <Application>Microsoft Office PowerPoint</Application>
  <PresentationFormat>On-screen Show (4:3)</PresentationFormat>
  <Paragraphs>90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Oriel</vt:lpstr>
      <vt:lpstr>بسم الله الرحمن الرحیم</vt:lpstr>
      <vt:lpstr>والدين و فرزندان</vt:lpstr>
      <vt:lpstr>Slide 3</vt:lpstr>
      <vt:lpstr>Slide 4</vt:lpstr>
      <vt:lpstr>Slide 5</vt:lpstr>
      <vt:lpstr>مستحبات ولادت فرزند</vt:lpstr>
      <vt:lpstr>Slide 7</vt:lpstr>
      <vt:lpstr>Slide 8</vt:lpstr>
      <vt:lpstr>تغذيه فرزند</vt:lpstr>
      <vt:lpstr>Slide 10</vt:lpstr>
      <vt:lpstr>Slide 11</vt:lpstr>
      <vt:lpstr>Slide 12</vt:lpstr>
      <vt:lpstr>نگهدارى و حضانت </vt:lpstr>
      <vt:lpstr>Slide 14</vt:lpstr>
      <vt:lpstr>Slide 15</vt:lpstr>
      <vt:lpstr>مخارج فرزند</vt:lpstr>
      <vt:lpstr>Slide 17</vt:lpstr>
      <vt:lpstr>Slide 18</vt:lpstr>
      <vt:lpstr>Slide 19</vt:lpstr>
      <vt:lpstr>Slide 20</vt:lpstr>
      <vt:lpstr>Slide 21</vt:lpstr>
      <vt:lpstr>هديه به فرزندان </vt:lpstr>
      <vt:lpstr>Slide 23</vt:lpstr>
      <vt:lpstr>Slide 24</vt:lpstr>
      <vt:lpstr>Slide 25</vt:lpstr>
      <vt:lpstr>نذر - عهد - قسم </vt:lpstr>
      <vt:lpstr>Slide 27</vt:lpstr>
      <vt:lpstr>Slide 28</vt:lpstr>
      <vt:lpstr>روابط فرهنگى </vt:lpstr>
      <vt:lpstr>Slide 30</vt:lpstr>
      <vt:lpstr>Slide 31</vt:lpstr>
      <vt:lpstr>Slide 32</vt:lpstr>
      <vt:lpstr>Slide 33</vt:lpstr>
      <vt:lpstr>Slide 34</vt:lpstr>
      <vt:lpstr>Slide 35</vt:lpstr>
      <vt:lpstr>Slide 36</vt:lpstr>
      <vt:lpstr>Slide 37</vt:lpstr>
    </vt:vector>
  </TitlesOfParts>
  <Company>Office07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dc:creator>
  <cp:lastModifiedBy>LENO</cp:lastModifiedBy>
  <cp:revision>11</cp:revision>
  <dcterms:created xsi:type="dcterms:W3CDTF">2013-12-03T15:18:17Z</dcterms:created>
  <dcterms:modified xsi:type="dcterms:W3CDTF">2013-12-05T02:44:23Z</dcterms:modified>
</cp:coreProperties>
</file>