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65D583D-B2FE-4556-BEDC-010032A69BEA}" type="datetimeFigureOut">
              <a:rPr lang="fa-IR" smtClean="0"/>
              <a:t>06/05/1436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D6304E8-B102-4095-B305-D1F48C1C7A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32666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E3290-4690-421E-9D63-061C5A07FDC8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959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E3290-4690-421E-9D63-061C5A07FDC8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00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E3290-4690-421E-9D63-061C5A07FDC8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072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423ED-260F-44D9-97A8-EDD713C4AA24}" type="datetime1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3/25/2015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1049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54773-8944-4FF0-9005-2554C88DE6D4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3/25/2015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95745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67DD7-8825-4CEF-917E-9ADA0C5F13C2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3/25/2015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80304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839F-CEE8-4DC1-9CC8-08B9E90703AD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3/25/2015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03A72F-1100-4E64-BAB1-D85BD15939D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sz="quarter" idx="2"/>
          </p:nvPr>
        </p:nvSpPr>
        <p:spPr>
          <a:xfrm>
            <a:off x="395536" y="1124744"/>
            <a:ext cx="8288660" cy="4896544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3671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24213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Custom Layout">
    <p:bg>
      <p:bgPr>
        <a:blipFill dpi="0" rotWithShape="1">
          <a:blip r:embed="rId2" cstate="print">
            <a:alphaModFix amt="21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fa-I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087C-044C-47EE-9A2B-BE74D40A838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3/25/2015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03A72F-1100-4E64-BAB1-D85BD15939D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698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cs typeface="B Titr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9A831-E9C2-4FDC-8491-559EDA341166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3/25/2015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4617B">
                    <a:shade val="90000"/>
                  </a:srgb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55682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D7C3-F1E1-4CBF-9405-62BF9322DB41}" type="datetime1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3/25/2015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1763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B3A8-85FD-4A1D-9AE3-5CE8704441EF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3/25/2015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90620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DE43-6856-4F4F-9BB0-BE5A7F71B1C8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3/25/2015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90159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3567-616C-4EB8-8AE1-2620187C8168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3/25/2015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9150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2CA33-6062-411A-8D11-09F470929207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3/25/2015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552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5FAB4-A885-4250-98B9-8D59828725A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3/25/2015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26131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A306A-DC0B-4D40-B7F3-2A1F0E69C681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3/25/2015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03A72F-1100-4E64-BAB1-D85BD15939D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102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rtl="0"/>
            <a:fld id="{5BCA0280-9292-40DE-9BD6-D4FFF6055614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 rtl="0"/>
              <a:t>3/25/2015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rtl="0"/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rtl="0"/>
            <a:fld id="{4403A72F-1100-4E64-BAB1-D85BD15939D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 rtl="0"/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algn="l" rtl="0"/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algn="l" rtl="0"/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344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jpe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microsoft.com/office/2007/relationships/hdphoto" Target="../media/hdphoto2.wdp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microsoft.com/office/2007/relationships/hdphoto" Target="../media/hdphoto3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3.jpe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5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4617B">
                    <a:shade val="90000"/>
                  </a:srgbClr>
                </a:solidFill>
              </a:rPr>
              <a:t>69</a:t>
            </a: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6454" l="312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313" y="0"/>
            <a:ext cx="9180512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5"/>
          <p:cNvSpPr txBox="1">
            <a:spLocks/>
          </p:cNvSpPr>
          <p:nvPr/>
        </p:nvSpPr>
        <p:spPr>
          <a:xfrm>
            <a:off x="467544" y="3068960"/>
            <a:ext cx="7851648" cy="1828800"/>
          </a:xfrm>
          <a:prstGeom prst="rect">
            <a:avLst/>
          </a:prstGeom>
        </p:spPr>
        <p:txBody>
          <a:bodyPr vert="horz" lIns="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extrusionH="57150" prstMaterial="flat">
              <a:bevelT w="38100" h="38100"/>
              <a:contourClr>
                <a:schemeClr val="tx2"/>
              </a:contourClr>
            </a:sp3d>
          </a:bodyPr>
          <a:lstStyle>
            <a:lvl1pPr algn="ctr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B Titr" pitchFamily="2" charset="-78"/>
              </a:defRPr>
            </a:lvl1pPr>
          </a:lstStyle>
          <a:p>
            <a:pPr marL="0" lvl="1">
              <a:spcBef>
                <a:spcPct val="0"/>
              </a:spcBef>
            </a:pPr>
            <a:r>
              <a:rPr lang="fa-IR" sz="5400" b="1" dirty="0" smtClean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افزایش جمعیت از دیدگاه </a:t>
            </a:r>
            <a:r>
              <a:rPr lang="fa-IR" sz="5400" b="1" dirty="0">
                <a:solidFill>
                  <a:srgbClr val="0461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اسلام</a:t>
            </a:r>
          </a:p>
          <a:p>
            <a:pPr algn="r"/>
            <a:endParaRPr lang="en-US" dirty="0">
              <a:solidFill>
                <a:srgbClr val="04617B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8735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asra31.mp3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824288"/>
            <a:ext cx="609600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3A72F-1100-4E64-BAB1-D85BD15939D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" y="116632"/>
            <a:ext cx="9110870" cy="6705600"/>
          </a:xfrm>
          <a:prstGeom prst="rect">
            <a:avLst/>
          </a:prstGeom>
        </p:spPr>
      </p:pic>
      <p:pic>
        <p:nvPicPr>
          <p:cNvPr id="7" name="Picture 3" descr="C:\Users\Dell\Desktop\Jamiat\ولا تقتلو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52736"/>
            <a:ext cx="8839200" cy="16192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57200" y="3212976"/>
            <a:ext cx="8229600" cy="2620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200000"/>
              </a:lnSpc>
              <a:buClr>
                <a:srgbClr val="0BD0D9"/>
              </a:buClr>
              <a:buFont typeface="Wingdings 2"/>
              <a:buNone/>
            </a:pPr>
            <a:r>
              <a:rPr lang="ar-SA" sz="3200" dirty="0" smtClean="0">
                <a:solidFill>
                  <a:prstClr val="black"/>
                </a:solidFill>
                <a:latin typeface="IranNastaliq" pitchFamily="18" charset="0"/>
                <a:cs typeface="IranNastaliq" pitchFamily="18" charset="0"/>
              </a:rPr>
              <a:t>فرزندانتان را از بيم تنگدستى نكشيد ؛ ما به آنان و شما روزى مى‏دهيم ، يقيناً كشتن آنان گناهى بزرگ است</a:t>
            </a:r>
            <a:r>
              <a:rPr lang="fa-IR" sz="3200" dirty="0" smtClean="0">
                <a:solidFill>
                  <a:prstClr val="black"/>
                </a:solidFill>
                <a:latin typeface="IranNastaliq" pitchFamily="18" charset="0"/>
                <a:cs typeface="IranNastaliq" pitchFamily="18" charset="0"/>
              </a:rPr>
              <a:t>. {</a:t>
            </a:r>
            <a:r>
              <a:rPr lang="fa-IR" sz="3200" b="1" dirty="0" smtClean="0">
                <a:solidFill>
                  <a:prstClr val="black"/>
                </a:solidFill>
                <a:latin typeface="IranNastaliq" pitchFamily="18" charset="0"/>
              </a:rPr>
              <a:t>31</a:t>
            </a:r>
            <a:r>
              <a:rPr lang="fa-IR" sz="3200" dirty="0" smtClean="0">
                <a:solidFill>
                  <a:prstClr val="black"/>
                </a:solidFill>
                <a:latin typeface="IranNastaliq" pitchFamily="18" charset="0"/>
                <a:cs typeface="IranNastaliq" pitchFamily="18" charset="0"/>
              </a:rPr>
              <a:t> اسرا}</a:t>
            </a:r>
            <a:endParaRPr lang="en-US" sz="3200" dirty="0" smtClean="0">
              <a:solidFill>
                <a:prstClr val="black"/>
              </a:solidFill>
              <a:latin typeface="IranNastaliq" pitchFamily="18" charset="0"/>
              <a:cs typeface="IranNastaliq" pitchFamily="18" charset="0"/>
            </a:endParaRPr>
          </a:p>
          <a:p>
            <a:pPr algn="ctr">
              <a:lnSpc>
                <a:spcPct val="200000"/>
              </a:lnSpc>
              <a:buClr>
                <a:srgbClr val="0BD0D9"/>
              </a:buClr>
            </a:pPr>
            <a:endParaRPr lang="en-US" sz="3200" dirty="0" smtClean="0">
              <a:solidFill>
                <a:prstClr val="black"/>
              </a:solidFill>
              <a:latin typeface="IranNastaliq" pitchFamily="18" charset="0"/>
              <a:cs typeface="IranNastaliq" pitchFamily="18" charset="0"/>
            </a:endParaRPr>
          </a:p>
          <a:p>
            <a:pPr algn="ctr">
              <a:lnSpc>
                <a:spcPct val="200000"/>
              </a:lnSpc>
              <a:buClr>
                <a:srgbClr val="0BD0D9"/>
              </a:buClr>
            </a:pPr>
            <a:endParaRPr lang="en-US" sz="3200" dirty="0">
              <a:solidFill>
                <a:prstClr val="black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12" name="asra31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6525344"/>
            <a:ext cx="312822" cy="31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7517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894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80000">
                <p:cTn id="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444_1.jp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28596" y="1000108"/>
            <a:ext cx="8286808" cy="542928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>
              <a:buNone/>
            </a:pPr>
            <a:r>
              <a:rPr lang="fa-IR" sz="3200" dirty="0" smtClean="0"/>
              <a:t>وَيَرْزُقْهُ مِنْ حَيْثُ لَا يَحْتَسِبُ وَمَنْ يَتَوَكَّلْ عَلَى اللَّهِ فَهُوَ حَسْبُهُ إِنَّ اللَّهَ بَالِغُ أَمْرِهِ قَدْ جَعَلَ اللَّهُ لِكُلِّ شَيْءٍ قَدْرًا </a:t>
            </a:r>
          </a:p>
          <a:p>
            <a:pPr>
              <a:buNone/>
            </a:pPr>
            <a:r>
              <a:rPr lang="fa-IR" dirty="0" smtClean="0"/>
              <a:t>و او را از جايى كه گمان نمى‏كند روزى مى‏دهد ، و كسى كه بر خدا توكل كند ، خدا برايش بس است ، يقيناً خدا فرمان و خواسته‏اش را [به هر كس كه بخواهد] مى‏رساند ؛ قطعاً براى هر چيزى اندازه‏اى قرار داده است .«3»</a:t>
            </a:r>
          </a:p>
          <a:p>
            <a:pPr algn="ctr">
              <a:buNone/>
            </a:pPr>
            <a:r>
              <a:rPr lang="fa-IR" dirty="0" smtClean="0"/>
              <a:t>طلاق آیه 3</a:t>
            </a:r>
          </a:p>
          <a:p>
            <a:pPr>
              <a:buNone/>
            </a:pPr>
            <a:r>
              <a:rPr lang="fa-IR" sz="3200" dirty="0" smtClean="0"/>
              <a:t>اللَّهُ لَطِيفٌ بِعِبَادِهِ يَرْزُقُ مَنْ يَشَاءُ وَهُوَ الْقَوِيُّ الْعَزِيزُ </a:t>
            </a:r>
          </a:p>
          <a:p>
            <a:pPr>
              <a:buNone/>
            </a:pPr>
            <a:r>
              <a:rPr lang="fa-IR" dirty="0" smtClean="0"/>
              <a:t>خدا نسبت به بندگانش بسيار مهربان و نيكوكار است، هر كه را بخواهد روزى مى‏بخشد و او نيرومند و تواناى شكست‏ناپذير است .«19»</a:t>
            </a:r>
          </a:p>
          <a:p>
            <a:pPr algn="ctr">
              <a:buNone/>
            </a:pPr>
            <a:r>
              <a:rPr lang="fa-IR" dirty="0" smtClean="0"/>
              <a:t>شوری آیه19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4617B">
                    <a:shade val="90000"/>
                  </a:srgbClr>
                </a:solidFill>
              </a:rPr>
              <a:t>71</a:t>
            </a:r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484784"/>
            <a:ext cx="64807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3789040"/>
            <a:ext cx="576833" cy="57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90496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451" y="1484784"/>
            <a:ext cx="1565765" cy="13789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fa-IR" sz="2600" dirty="0" smtClean="0">
                <a:latin typeface="IranNastaliq" pitchFamily="18" charset="0"/>
                <a:cs typeface="IranNastaliq" pitchFamily="18" charset="0"/>
              </a:rPr>
              <a:t>قطعاً كسانى كه فرزندان خود را از روى سبك مغزى و جهالت كشته‏اند ، و آنچه را خدا روزى آنان كرده بود بر پايه دروغ بستن به خدا حرام شمرده‏اند ، زيان كردند ؛ به راستى كه گمراه شدند و هدايت يافته نبودند .{</a:t>
            </a:r>
            <a:r>
              <a:rPr lang="fa-IR" sz="2600" b="1" dirty="0" smtClean="0">
                <a:latin typeface="IranNastaliq" pitchFamily="18" charset="0"/>
              </a:rPr>
              <a:t>140</a:t>
            </a:r>
            <a:r>
              <a:rPr lang="fa-IR" sz="2600" dirty="0" smtClean="0">
                <a:latin typeface="IranNastaliq" pitchFamily="18" charset="0"/>
                <a:cs typeface="IranNastaliq" pitchFamily="18" charset="0"/>
              </a:rPr>
              <a:t>انعام}</a:t>
            </a:r>
            <a:endParaRPr lang="en-US" sz="26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84224" y="6379376"/>
            <a:ext cx="762000" cy="365125"/>
          </a:xfrm>
        </p:spPr>
        <p:txBody>
          <a:bodyPr/>
          <a:lstStyle/>
          <a:p>
            <a:r>
              <a:rPr lang="fa-IR" dirty="0" smtClean="0">
                <a:solidFill>
                  <a:srgbClr val="04617B">
                    <a:shade val="90000"/>
                  </a:srgbClr>
                </a:solidFill>
              </a:rPr>
              <a:t>72</a:t>
            </a: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1026" name="Picture 2" descr="C:\Users\Sheida\Downloads\6_14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90045"/>
            <a:ext cx="8441424" cy="1493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grayscl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633255"/>
            <a:ext cx="3528392" cy="2324137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6" name="anaam140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6" y="6525344"/>
            <a:ext cx="312822" cy="31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97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87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stelsSmoot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836712"/>
            <a:ext cx="2339752" cy="1754814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/>
            <a:r>
              <a:rPr lang="fa-IR" sz="2500" dirty="0" smtClean="0">
                <a:latin typeface="Andalus" pitchFamily="18" charset="-78"/>
                <a:cs typeface="Andalus" pitchFamily="18" charset="-78"/>
              </a:rPr>
              <a:t>تزوجوا فانی مکاثر بکم الامم غدا فی القیامۀ</a:t>
            </a:r>
            <a:endParaRPr lang="en-US" sz="2500" dirty="0" smtClean="0">
              <a:latin typeface="Andalus" pitchFamily="18" charset="-78"/>
              <a:cs typeface="Andalus" pitchFamily="18" charset="-78"/>
            </a:endParaRPr>
          </a:p>
          <a:p>
            <a:pPr marL="0" indent="0" algn="just">
              <a:buNone/>
            </a:pPr>
            <a:r>
              <a:rPr lang="fa-IR" sz="2000" dirty="0" smtClean="0">
                <a:cs typeface="B Nazanin" pitchFamily="2" charset="-78"/>
              </a:rPr>
              <a:t>ازدواج کنید! چون من در فردای قیامت با کثرت افراد شما بر امت‌های پیشین مباهات می‌کنم. (</a:t>
            </a:r>
            <a:r>
              <a:rPr lang="fa-IR" sz="2000" dirty="0"/>
              <a:t>میرزا آقا نوری طبرسی،مستدرک </a:t>
            </a:r>
            <a:r>
              <a:rPr lang="fa-IR" sz="2000" dirty="0" smtClean="0"/>
              <a:t>الوسائل)</a:t>
            </a:r>
            <a:endParaRPr lang="fa-IR" sz="2000" dirty="0" smtClean="0">
              <a:cs typeface="B Nazanin" pitchFamily="2" charset="-78"/>
            </a:endParaRPr>
          </a:p>
          <a:p>
            <a:pPr marL="0" indent="0" algn="just" rtl="1">
              <a:buNone/>
            </a:pPr>
            <a:endParaRPr lang="en-US" sz="2500" dirty="0" smtClean="0">
              <a:cs typeface="B Nazanin" pitchFamily="2" charset="-78"/>
            </a:endParaRPr>
          </a:p>
          <a:p>
            <a:pPr algn="just" rtl="1"/>
            <a:r>
              <a:rPr lang="fa-IR" sz="2500" dirty="0" smtClean="0">
                <a:latin typeface="Andalus" pitchFamily="18" charset="-78"/>
                <a:cs typeface="Andalus" pitchFamily="18" charset="-78"/>
              </a:rPr>
              <a:t>ما یمنع المومن ان یتخذ اهلا لعل الله یرزقه نسمة تثقل الارض بلا اله الا الله؟!</a:t>
            </a:r>
            <a:endParaRPr lang="en-US" sz="2500" dirty="0" smtClean="0">
              <a:latin typeface="Andalus" pitchFamily="18" charset="-78"/>
              <a:cs typeface="Andalus" pitchFamily="18" charset="-78"/>
            </a:endParaRPr>
          </a:p>
          <a:p>
            <a:pPr marL="0" indent="0" algn="just">
              <a:buNone/>
            </a:pPr>
            <a:r>
              <a:rPr lang="fa-IR" sz="2000" dirty="0" smtClean="0">
                <a:cs typeface="B Nazanin" pitchFamily="2" charset="-78"/>
              </a:rPr>
              <a:t>چه باز می‌دارد مرد مومن را که زنی بگیرد به امید آنکه خداوند به او ذی‌روحی را نصیب کند تا زمین را به لا اله الا الله سنگین گرداند؟!</a:t>
            </a:r>
            <a:r>
              <a:rPr lang="fa-IR" sz="2000" dirty="0"/>
              <a:t> </a:t>
            </a:r>
            <a:r>
              <a:rPr lang="fa-IR" sz="2000" dirty="0" smtClean="0"/>
              <a:t>(شیخ </a:t>
            </a:r>
            <a:r>
              <a:rPr lang="fa-IR" sz="2000" dirty="0"/>
              <a:t>حر عاملی، وسائل </a:t>
            </a:r>
            <a:r>
              <a:rPr lang="fa-IR" sz="2000" dirty="0" smtClean="0"/>
              <a:t>الشیعه)</a:t>
            </a:r>
            <a:endParaRPr lang="fa-IR" sz="2000" dirty="0" smtClean="0">
              <a:cs typeface="B Nazanin" pitchFamily="2" charset="-78"/>
            </a:endParaRPr>
          </a:p>
          <a:p>
            <a:pPr marL="0" indent="0" algn="just" rtl="1">
              <a:buNone/>
            </a:pPr>
            <a:endParaRPr lang="fa-IR" sz="2000" dirty="0">
              <a:cs typeface="B Nazanin" pitchFamily="2" charset="-78"/>
            </a:endParaRPr>
          </a:p>
          <a:p>
            <a:pPr algn="just"/>
            <a:r>
              <a:rPr lang="ar-SA" sz="2500" dirty="0" smtClean="0">
                <a:cs typeface="Andalus" pitchFamily="2" charset="-78"/>
              </a:rPr>
              <a:t>لَا </a:t>
            </a:r>
            <a:r>
              <a:rPr lang="ar-SA" sz="2500" dirty="0">
                <a:cs typeface="Andalus" pitchFamily="2" charset="-78"/>
              </a:rPr>
              <a:t>رَهْبَانِيَّةَ فِي الْإِسْلَامِ تَزَوَّجُوا فَإِنِّي مُكَاثِرٌ بِكُمُ </a:t>
            </a:r>
            <a:r>
              <a:rPr lang="ar-SA" sz="2500" dirty="0" smtClean="0">
                <a:cs typeface="Andalus" pitchFamily="2" charset="-78"/>
              </a:rPr>
              <a:t>الْأُمَمَ</a:t>
            </a:r>
            <a:endParaRPr lang="fa-IR" sz="2500" dirty="0" smtClean="0">
              <a:cs typeface="Andalus" pitchFamily="2" charset="-78"/>
            </a:endParaRPr>
          </a:p>
          <a:p>
            <a:pPr marL="0" indent="0" algn="just">
              <a:buNone/>
            </a:pPr>
            <a:r>
              <a:rPr lang="fa-IR" sz="2000" dirty="0" smtClean="0"/>
              <a:t>رهبانیّت </a:t>
            </a:r>
            <a:r>
              <a:rPr lang="fa-IR" sz="2000" dirty="0"/>
              <a:t>در اسلام نیست. </a:t>
            </a:r>
            <a:r>
              <a:rPr lang="fa-IR" sz="2000" dirty="0" smtClean="0"/>
              <a:t>ازدواج کنید! من </a:t>
            </a:r>
            <a:r>
              <a:rPr lang="fa-IR" sz="2000" dirty="0"/>
              <a:t>به فزونی عدد شما بر ملتهای دیگر مباهات می کنم.</a:t>
            </a:r>
            <a:r>
              <a:rPr lang="fa-IR" sz="2000" dirty="0" smtClean="0">
                <a:cs typeface="+mj-cs"/>
              </a:rPr>
              <a:t>(دعائم الاسلام، نعمان </a:t>
            </a:r>
            <a:r>
              <a:rPr lang="fa-IR" sz="2000" dirty="0">
                <a:cs typeface="+mj-cs"/>
              </a:rPr>
              <a:t>بن محمد </a:t>
            </a:r>
            <a:r>
              <a:rPr lang="fa-IR" sz="2000" dirty="0" smtClean="0">
                <a:cs typeface="+mj-cs"/>
              </a:rPr>
              <a:t>تميمى)</a:t>
            </a:r>
            <a:endParaRPr lang="fa-IR" sz="2000" dirty="0">
              <a:cs typeface="+mj-cs"/>
            </a:endParaRPr>
          </a:p>
          <a:p>
            <a:pPr marL="0" indent="0" algn="just" rtl="1">
              <a:buNone/>
            </a:pPr>
            <a:endParaRPr lang="en-US" sz="20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4617B">
                    <a:shade val="90000"/>
                  </a:srgbClr>
                </a:solidFill>
              </a:rPr>
              <a:t>73</a:t>
            </a: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7544" y="404664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fa-IR" sz="4000" dirty="0">
                <a:solidFill>
                  <a:srgbClr val="04617B"/>
                </a:solidFill>
                <a:cs typeface="B Titr" pitchFamily="2" charset="-78"/>
              </a:rPr>
              <a:t>روایات پیامبر</a:t>
            </a:r>
            <a:r>
              <a:rPr lang="fa-IR" sz="4000" dirty="0">
                <a:solidFill>
                  <a:prstClr val="black"/>
                </a:solidFill>
                <a:cs typeface="EntezareZohoor B4" pitchFamily="2" charset="-78"/>
              </a:rPr>
              <a:t> </a:t>
            </a:r>
            <a:r>
              <a:rPr lang="fa-IR" sz="4000" dirty="0">
                <a:solidFill>
                  <a:srgbClr val="009DD9">
                    <a:lumMod val="50000"/>
                  </a:srgbClr>
                </a:solidFill>
                <a:cs typeface="EntezareZohoor B4" pitchFamily="2" charset="-78"/>
              </a:rPr>
              <a:t>,</a:t>
            </a:r>
            <a:endParaRPr lang="en-US" sz="4000" dirty="0">
              <a:solidFill>
                <a:srgbClr val="009DD9">
                  <a:lumMod val="50000"/>
                </a:srgbClr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76722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08720"/>
            <a:ext cx="3024336" cy="4032448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fa-IR" sz="4000" dirty="0" smtClean="0"/>
              <a:t>روایتی از امام کاظم</a:t>
            </a:r>
            <a:r>
              <a:rPr lang="fa-IR" sz="4000" dirty="0">
                <a:cs typeface="EntezareZohoor B4" pitchFamily="2" charset="-78"/>
              </a:rPr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rtl="1">
              <a:lnSpc>
                <a:spcPct val="160000"/>
              </a:lnSpc>
            </a:pPr>
            <a:r>
              <a:rPr lang="fa-IR" dirty="0" smtClean="0">
                <a:cs typeface="B Nazanin" pitchFamily="2" charset="-78"/>
              </a:rPr>
              <a:t> </a:t>
            </a:r>
            <a:r>
              <a:rPr lang="ar-SA" sz="3600" dirty="0" smtClean="0">
                <a:latin typeface="Andalus" pitchFamily="18" charset="-78"/>
                <a:cs typeface="+mj-cs"/>
              </a:rPr>
              <a:t>« كتبت إلى أبي الحسن (ع): إنّي اجتنبت طلب الولد منذ خمس سنين، و ذلك أنّ أهلي كرهت ذلك، و قالت: إنّه يشتدّ علَيَّ تربيتهم لقلّة الشي‌ء، فما ترى؟ فكتب (ع) إلَيَّ: «اطلب الولد، فإنّ اللّه يرزقهم»»</a:t>
            </a:r>
            <a:endParaRPr lang="fa-IR" sz="3600" dirty="0" smtClean="0">
              <a:latin typeface="Andalus" pitchFamily="18" charset="-78"/>
              <a:cs typeface="+mj-cs"/>
            </a:endParaRPr>
          </a:p>
          <a:p>
            <a:pPr marL="0" indent="0" algn="just" rtl="1">
              <a:lnSpc>
                <a:spcPct val="160000"/>
              </a:lnSpc>
              <a:buNone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marL="0" indent="0" algn="just" rtl="1">
              <a:lnSpc>
                <a:spcPct val="160000"/>
              </a:lnSpc>
              <a:buNone/>
            </a:pPr>
            <a:r>
              <a:rPr lang="ar-SA" sz="2900" dirty="0"/>
              <a:t>از امام کاظم(ع) درنامه ای پرسیدم</a:t>
            </a:r>
            <a:r>
              <a:rPr lang="ar-SA" sz="2900" dirty="0" smtClean="0"/>
              <a:t>:</a:t>
            </a:r>
            <a:r>
              <a:rPr lang="fa-IR" sz="2900" dirty="0" smtClean="0"/>
              <a:t> </a:t>
            </a:r>
            <a:r>
              <a:rPr lang="ar-SA" sz="2900" dirty="0" smtClean="0"/>
              <a:t>پنج </a:t>
            </a:r>
            <a:r>
              <a:rPr lang="ar-SA" sz="2900" dirty="0"/>
              <a:t>سال است که از بچه دار شدن اجتناب </a:t>
            </a:r>
            <a:r>
              <a:rPr lang="ar-SA" sz="2900" dirty="0" smtClean="0"/>
              <a:t>می</a:t>
            </a:r>
            <a:r>
              <a:rPr lang="fa-IR" sz="2900" dirty="0" smtClean="0"/>
              <a:t>‌</a:t>
            </a:r>
            <a:r>
              <a:rPr lang="ar-SA" sz="2900" dirty="0" smtClean="0"/>
              <a:t>کنم </a:t>
            </a:r>
            <a:r>
              <a:rPr lang="ar-SA" sz="2900" dirty="0"/>
              <a:t>زیرا همسرم از این کار ناخشنود است و </a:t>
            </a:r>
            <a:r>
              <a:rPr lang="ar-SA" sz="2900" dirty="0" smtClean="0"/>
              <a:t>می</a:t>
            </a:r>
            <a:r>
              <a:rPr lang="fa-IR" sz="2900" dirty="0" smtClean="0"/>
              <a:t>‌</a:t>
            </a:r>
            <a:r>
              <a:rPr lang="ar-SA" sz="2900" dirty="0" smtClean="0"/>
              <a:t>گوید</a:t>
            </a:r>
            <a:r>
              <a:rPr lang="ar-SA" sz="2900" dirty="0"/>
              <a:t>: برای من تربیت و نگه داری فرزند با کمبود مالی مشکل است. شما چه </a:t>
            </a:r>
            <a:r>
              <a:rPr lang="ar-SA" sz="2900" dirty="0" smtClean="0"/>
              <a:t>می</a:t>
            </a:r>
            <a:r>
              <a:rPr lang="fa-IR" sz="2900" dirty="0" smtClean="0"/>
              <a:t>‌</a:t>
            </a:r>
            <a:r>
              <a:rPr lang="ar-SA" sz="2900" dirty="0" smtClean="0"/>
              <a:t>فرمایید</a:t>
            </a:r>
            <a:r>
              <a:rPr lang="ar-SA" sz="2900" dirty="0"/>
              <a:t>؟ امام در پاسخ نوشت: </a:t>
            </a:r>
            <a:r>
              <a:rPr lang="ar-SA" sz="2900" b="1" dirty="0"/>
              <a:t>در پی فرزنددار شدن باش زیرا روزی او را خدا </a:t>
            </a:r>
            <a:r>
              <a:rPr lang="ar-SA" sz="2900" b="1" dirty="0" smtClean="0"/>
              <a:t>می</a:t>
            </a:r>
            <a:r>
              <a:rPr lang="fa-IR" sz="2900" b="1" dirty="0" smtClean="0"/>
              <a:t>‌</a:t>
            </a:r>
            <a:r>
              <a:rPr lang="ar-SA" sz="2900" b="1" dirty="0" smtClean="0"/>
              <a:t>دهد</a:t>
            </a:r>
            <a:r>
              <a:rPr lang="fa-IR" sz="2900" b="1" dirty="0" smtClean="0"/>
              <a:t>.</a:t>
            </a:r>
            <a:r>
              <a:rPr lang="fa-IR" sz="2900" dirty="0" smtClean="0"/>
              <a:t>(الکافی،کلینی)</a:t>
            </a:r>
            <a:endParaRPr lang="en-US" sz="2900" dirty="0"/>
          </a:p>
          <a:p>
            <a:pPr marL="0" indent="0" algn="just" rtl="1">
              <a:lnSpc>
                <a:spcPct val="160000"/>
              </a:lnSpc>
              <a:buNone/>
            </a:pPr>
            <a:endParaRPr lang="fa-IR" dirty="0" smtClean="0">
              <a:cs typeface="B Nazanin" pitchFamily="2" charset="-78"/>
            </a:endParaRPr>
          </a:p>
          <a:p>
            <a:pPr algn="just" rtl="1">
              <a:lnSpc>
                <a:spcPct val="160000"/>
              </a:lnSpc>
            </a:pPr>
            <a:endParaRPr lang="en-US" dirty="0" smtClean="0">
              <a:cs typeface="B Nazanin" pitchFamily="2" charset="-78"/>
            </a:endParaRPr>
          </a:p>
          <a:p>
            <a:pPr algn="just" rtl="1">
              <a:lnSpc>
                <a:spcPct val="160000"/>
              </a:lnSpc>
            </a:pPr>
            <a:endParaRPr lang="en-US" dirty="0" smtClean="0">
              <a:cs typeface="B Nazanin" pitchFamily="2" charset="-78"/>
            </a:endParaRPr>
          </a:p>
          <a:p>
            <a:pPr algn="just" rtl="1">
              <a:lnSpc>
                <a:spcPct val="160000"/>
              </a:lnSpc>
            </a:pPr>
            <a:endParaRPr lang="en-US" dirty="0" smtClean="0">
              <a:cs typeface="B Nazanin" pitchFamily="2" charset="-78"/>
            </a:endParaRPr>
          </a:p>
          <a:p>
            <a:pPr algn="just">
              <a:lnSpc>
                <a:spcPct val="16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4617B">
                    <a:shade val="90000"/>
                  </a:srgbClr>
                </a:solidFill>
              </a:rPr>
              <a:t>74</a:t>
            </a: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20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fa-IR" sz="4000" b="1" dirty="0" smtClean="0">
                <a:latin typeface="IranNastaliq" pitchFamily="18" charset="0"/>
                <a:cs typeface="IranNastaliq" pitchFamily="18" charset="0"/>
              </a:rPr>
              <a:t>انّ الله هو الرّزّاق</a:t>
            </a:r>
            <a:endParaRPr lang="en-US" sz="4000" b="1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3" y="908720"/>
            <a:ext cx="8712968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a-IR" sz="2000" dirty="0">
                <a:cs typeface="EntezareZohoor B4" pitchFamily="2" charset="-78"/>
              </a:rPr>
              <a:t>پیغمبر اكرم </a:t>
            </a:r>
            <a:r>
              <a:rPr lang="fa-IR" sz="2000" dirty="0" smtClean="0">
                <a:cs typeface="EntezareZohoor B4" pitchFamily="2" charset="-78"/>
              </a:rPr>
              <a:t>(ص):</a:t>
            </a:r>
            <a:r>
              <a:rPr lang="fa-IR" sz="2000" dirty="0">
                <a:cs typeface="EntezareZohoor B4" pitchFamily="2" charset="-78"/>
              </a:rPr>
              <a:t> </a:t>
            </a:r>
            <a:endParaRPr lang="fa-IR" sz="2000" dirty="0"/>
          </a:p>
          <a:p>
            <a:pPr marL="0" indent="0">
              <a:buNone/>
            </a:pPr>
            <a:r>
              <a:rPr lang="fa-IR" sz="2000" dirty="0">
                <a:latin typeface="AngsanaUPC" panose="02020603050405020304" pitchFamily="18" charset="-34"/>
                <a:cs typeface="Andalus" pitchFamily="2" charset="-78"/>
              </a:rPr>
              <a:t>من تَرَكَ التَّزْوِیجَ مَخَافَةَ الْعَیلَةِ فَقَدْ أَسَاءَ ظَنَّهُ بِاللَّهِ عَزَّ وَ جَلَّ إِنَّ اللَّهَ عَزَّ وَ جَلَّ یقُولُ «إِنْ یكُونُوا فُقَراءَ یغْنِهِمُ اللَّهُ مِنْ فَضْلِهِ»</a:t>
            </a:r>
          </a:p>
          <a:p>
            <a:pPr marL="0" indent="0">
              <a:buNone/>
            </a:pPr>
            <a:r>
              <a:rPr lang="fa-IR" sz="2000" dirty="0"/>
              <a:t>كسی كه ازدواج را از ترس فقر و مخارج عائله مندی ترك كند، گمان بد به خدا برده است؛ چرا كه خداوند متعال می‌فرماید: «اگر آنها فقیر باشند، خداوند آنها را از فضل خود بی نیاز می سازد.»(کافی،کلینی</a:t>
            </a:r>
            <a:r>
              <a:rPr lang="fa-IR" sz="2000" dirty="0" smtClean="0"/>
              <a:t>)</a:t>
            </a:r>
          </a:p>
          <a:p>
            <a:pPr marL="0" indent="0">
              <a:buNone/>
            </a:pPr>
            <a:r>
              <a:rPr lang="fa-IR" sz="2000" dirty="0" smtClean="0">
                <a:latin typeface="AngsanaUPC" panose="02020603050405020304" pitchFamily="18" charset="-34"/>
              </a:rPr>
              <a:t>إ</a:t>
            </a:r>
            <a:r>
              <a:rPr lang="fa-IR" sz="2000" dirty="0" smtClean="0">
                <a:latin typeface="AngsanaUPC" panose="02020603050405020304" pitchFamily="18" charset="-34"/>
                <a:cs typeface="Andalus" pitchFamily="2" charset="-78"/>
              </a:rPr>
              <a:t>نَّ </a:t>
            </a:r>
            <a:r>
              <a:rPr lang="fa-IR" sz="2000" dirty="0">
                <a:latin typeface="AngsanaUPC" panose="02020603050405020304" pitchFamily="18" charset="-34"/>
                <a:cs typeface="Andalus" pitchFamily="2" charset="-78"/>
              </a:rPr>
              <a:t>اللَّهَ هُوَ الرَّزَّاقُ ذُو الْقُوَّةِ الْمَتینُ</a:t>
            </a:r>
          </a:p>
          <a:p>
            <a:pPr marL="0" indent="0">
              <a:buNone/>
            </a:pPr>
            <a:r>
              <a:rPr lang="fa-IR" sz="2000" dirty="0"/>
              <a:t>خداوند روزی دهنده و صاحب قوت و قدرت است</a:t>
            </a:r>
            <a:r>
              <a:rPr lang="fa-IR" sz="2000" dirty="0" smtClean="0"/>
              <a:t>. </a:t>
            </a:r>
            <a:r>
              <a:rPr lang="fa-IR" sz="2000" dirty="0"/>
              <a:t>(سوره ذاریات،آیه 58</a:t>
            </a:r>
            <a:r>
              <a:rPr lang="fa-IR" sz="2000" dirty="0" smtClean="0"/>
              <a:t>)</a:t>
            </a:r>
          </a:p>
          <a:p>
            <a:pPr marL="0" indent="0">
              <a:buNone/>
            </a:pPr>
            <a:endParaRPr lang="fa-IR" sz="2000" dirty="0" smtClean="0">
              <a:cs typeface="EntezareZohoor B4" pitchFamily="2" charset="-78"/>
            </a:endParaRPr>
          </a:p>
          <a:p>
            <a:pPr marL="0" indent="0">
              <a:buNone/>
            </a:pPr>
            <a:r>
              <a:rPr lang="fa-IR" sz="2000" dirty="0" smtClean="0">
                <a:cs typeface="EntezareZohoor B4" pitchFamily="2" charset="-78"/>
              </a:rPr>
              <a:t>امام صادق(ع) :</a:t>
            </a:r>
            <a:endParaRPr lang="fa-IR" sz="2000" dirty="0">
              <a:cs typeface="EntezareZohoor B4" pitchFamily="2" charset="-78"/>
            </a:endParaRPr>
          </a:p>
          <a:p>
            <a:pPr marL="0" indent="0">
              <a:buNone/>
            </a:pPr>
            <a:r>
              <a:rPr lang="fa-IR" sz="2000" dirty="0">
                <a:latin typeface="AngsanaUPC" panose="02020603050405020304" pitchFamily="18" charset="-34"/>
                <a:cs typeface="Andalus" pitchFamily="2" charset="-78"/>
              </a:rPr>
              <a:t>الرِّزْقُ مَعَ النِّسَاءِ وَ الْعِیال</a:t>
            </a:r>
            <a:r>
              <a:rPr lang="fa-IR" sz="2000" dirty="0">
                <a:latin typeface="AngsanaUPC" panose="02020603050405020304" pitchFamily="18" charset="-34"/>
              </a:rPr>
              <a:t>ِ</a:t>
            </a:r>
            <a:endParaRPr lang="en-US" sz="20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fa-IR" sz="2000" dirty="0"/>
              <a:t>رزق و روزی با همسر و فرزندان </a:t>
            </a:r>
            <a:r>
              <a:rPr lang="fa-IR" sz="2000" dirty="0" smtClean="0"/>
              <a:t>می‌باشد</a:t>
            </a:r>
            <a:r>
              <a:rPr lang="fa-IR" sz="2000" dirty="0"/>
              <a:t>. (الكافی، كلینی)</a:t>
            </a:r>
            <a:endParaRPr lang="en-US" sz="2000" dirty="0"/>
          </a:p>
          <a:p>
            <a:pPr marL="0" indent="0">
              <a:buNone/>
            </a:pPr>
            <a:r>
              <a:rPr lang="fa-IR" sz="2000" dirty="0">
                <a:cs typeface="EntezareZohoor B4" pitchFamily="2" charset="-78"/>
              </a:rPr>
              <a:t/>
            </a:r>
            <a:br>
              <a:rPr lang="fa-IR" sz="2000" dirty="0">
                <a:cs typeface="EntezareZohoor B4" pitchFamily="2" charset="-78"/>
              </a:rPr>
            </a:br>
            <a:r>
              <a:rPr lang="fa-IR" sz="2000" dirty="0" smtClean="0">
                <a:latin typeface="AngsanaUPC" panose="02020603050405020304" pitchFamily="18" charset="-34"/>
                <a:cs typeface="Andalus" pitchFamily="2" charset="-78"/>
              </a:rPr>
              <a:t>ُلَّمَا </a:t>
            </a:r>
            <a:r>
              <a:rPr lang="fa-IR" sz="2000" dirty="0">
                <a:latin typeface="AngsanaUPC" panose="02020603050405020304" pitchFamily="18" charset="-34"/>
                <a:cs typeface="Andalus" pitchFamily="2" charset="-78"/>
              </a:rPr>
              <a:t>كَثَّرَ الْعَیالُ كَثَّرَ </a:t>
            </a:r>
            <a:r>
              <a:rPr lang="fa-IR" sz="2000" dirty="0" smtClean="0">
                <a:latin typeface="AngsanaUPC" panose="02020603050405020304" pitchFamily="18" charset="-34"/>
                <a:cs typeface="Andalus" pitchFamily="2" charset="-78"/>
              </a:rPr>
              <a:t>الرِّزْقُ</a:t>
            </a:r>
          </a:p>
          <a:p>
            <a:pPr marL="0" indent="0">
              <a:buNone/>
            </a:pPr>
            <a:r>
              <a:rPr lang="fa-IR" sz="2000" dirty="0"/>
              <a:t> هر چه [تعداد] افراد خانواده بیشتر شود، رزق هم بیشتر </a:t>
            </a:r>
            <a:r>
              <a:rPr lang="fa-IR" sz="2000" dirty="0" smtClean="0"/>
              <a:t>می‌شود</a:t>
            </a:r>
            <a:r>
              <a:rPr lang="fa-IR" sz="2000" dirty="0"/>
              <a:t>.(شرح نهج البلاغة، ابن ابی الحدید)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4617B">
                    <a:shade val="90000"/>
                  </a:srgbClr>
                </a:solidFill>
              </a:rPr>
              <a:t>75</a:t>
            </a: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1026" name="Picture 2" descr="H:\کنترل جمعیت\Muslim_Bab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41" y="2636912"/>
            <a:ext cx="2119189" cy="2825585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021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1">
      <a:majorFont>
        <a:latin typeface="Times New Roman"/>
        <a:ea typeface=""/>
        <a:cs typeface="B Nazanin"/>
      </a:majorFont>
      <a:minorFont>
        <a:latin typeface="Times New Roman"/>
        <a:ea typeface=""/>
        <a:cs typeface="B Nazani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482</Words>
  <Application>Microsoft Office PowerPoint</Application>
  <PresentationFormat>On-screen Show (4:3)</PresentationFormat>
  <Paragraphs>50</Paragraphs>
  <Slides>7</Slides>
  <Notes>3</Notes>
  <HiddenSlides>0</HiddenSlides>
  <MMClips>3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Andalus</vt:lpstr>
      <vt:lpstr>AngsanaUPC</vt:lpstr>
      <vt:lpstr>Arial</vt:lpstr>
      <vt:lpstr>B Nazanin</vt:lpstr>
      <vt:lpstr>B Titr</vt:lpstr>
      <vt:lpstr>Calibri</vt:lpstr>
      <vt:lpstr>EntezareZohoor B4</vt:lpstr>
      <vt:lpstr>IranNastaliq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روایتی از امام کاظم </vt:lpstr>
      <vt:lpstr>انّ الله هو الرّزّاق</vt:lpstr>
    </vt:vector>
  </TitlesOfParts>
  <Company>MRT www.Win2Farsi.com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aliasghar imani</dc:creator>
  <cp:lastModifiedBy>Habib-o-Algharib</cp:lastModifiedBy>
  <cp:revision>3</cp:revision>
  <dcterms:created xsi:type="dcterms:W3CDTF">2014-07-07T10:55:45Z</dcterms:created>
  <dcterms:modified xsi:type="dcterms:W3CDTF">2015-03-25T12:42:45Z</dcterms:modified>
</cp:coreProperties>
</file>