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1"/>
  </p:notesMasterIdLst>
  <p:sldIdLst>
    <p:sldId id="295" r:id="rId3"/>
    <p:sldId id="297" r:id="rId4"/>
    <p:sldId id="280" r:id="rId5"/>
    <p:sldId id="257" r:id="rId6"/>
    <p:sldId id="258" r:id="rId7"/>
    <p:sldId id="259" r:id="rId8"/>
    <p:sldId id="260" r:id="rId9"/>
    <p:sldId id="261" r:id="rId10"/>
    <p:sldId id="272" r:id="rId11"/>
    <p:sldId id="288" r:id="rId12"/>
    <p:sldId id="289" r:id="rId13"/>
    <p:sldId id="290" r:id="rId14"/>
    <p:sldId id="291" r:id="rId15"/>
    <p:sldId id="292" r:id="rId16"/>
    <p:sldId id="293" r:id="rId17"/>
    <p:sldId id="277" r:id="rId18"/>
    <p:sldId id="278" r:id="rId19"/>
    <p:sldId id="296" r:id="rId20"/>
    <p:sldId id="262" r:id="rId21"/>
    <p:sldId id="263" r:id="rId22"/>
    <p:sldId id="264" r:id="rId23"/>
    <p:sldId id="265" r:id="rId24"/>
    <p:sldId id="266" r:id="rId25"/>
    <p:sldId id="267" r:id="rId26"/>
    <p:sldId id="268" r:id="rId27"/>
    <p:sldId id="269" r:id="rId28"/>
    <p:sldId id="270" r:id="rId29"/>
    <p:sldId id="294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6ABF6F4-CBB3-42F6-82FB-E9BC20414F75}">
          <p14:sldIdLst>
            <p14:sldId id="295"/>
            <p14:sldId id="297"/>
          </p14:sldIdLst>
        </p14:section>
        <p14:section name="Untitled Section" id="{10E2BCF7-2DAF-4302-9092-300DA9A7D4E2}">
          <p14:sldIdLst>
            <p14:sldId id="280"/>
            <p14:sldId id="257"/>
            <p14:sldId id="258"/>
            <p14:sldId id="259"/>
            <p14:sldId id="260"/>
            <p14:sldId id="261"/>
            <p14:sldId id="272"/>
            <p14:sldId id="288"/>
          </p14:sldIdLst>
        </p14:section>
        <p14:section name="Untitled Section" id="{58C8A5FD-9EF9-4848-AF48-03C0C034B443}">
          <p14:sldIdLst>
            <p14:sldId id="289"/>
          </p14:sldIdLst>
        </p14:section>
        <p14:section name="Untitled Section" id="{DCBEEE0C-1721-4381-9E90-5A54F1DBDAC2}">
          <p14:sldIdLst>
            <p14:sldId id="290"/>
          </p14:sldIdLst>
        </p14:section>
        <p14:section name="Untitled Section" id="{5571DCDA-6E31-48EA-A599-FCC6D2BCEFDC}">
          <p14:sldIdLst>
            <p14:sldId id="291"/>
            <p14:sldId id="292"/>
            <p14:sldId id="293"/>
            <p14:sldId id="277"/>
            <p14:sldId id="278"/>
            <p14:sldId id="296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</p14:sldIdLst>
        </p14:section>
        <p14:section name="Untitled Section" id="{9655B678-F6A3-4B17-8F6C-17F4C28DD994}">
          <p14:sldIdLst>
            <p14:sldId id="270"/>
            <p14:sldId id="29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0945A"/>
    <a:srgbClr val="CCCC00"/>
    <a:srgbClr val="14EC19"/>
    <a:srgbClr val="FF0066"/>
    <a:srgbClr val="857B4B"/>
    <a:srgbClr val="908652"/>
    <a:srgbClr val="69613B"/>
    <a:srgbClr val="168481"/>
    <a:srgbClr val="44E0E8"/>
    <a:srgbClr val="E949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2" autoAdjust="0"/>
    <p:restoredTop sz="94660"/>
  </p:normalViewPr>
  <p:slideViewPr>
    <p:cSldViewPr>
      <p:cViewPr varScale="1">
        <p:scale>
          <a:sx n="69" d="100"/>
          <a:sy n="69" d="100"/>
        </p:scale>
        <p:origin x="-144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39D589-B1C1-4131-8375-C08B86629D4F}" type="doc">
      <dgm:prSet loTypeId="urn:microsoft.com/office/officeart/2011/layout/HexagonRadial" loCatId="cycle" qsTypeId="urn:microsoft.com/office/officeart/2005/8/quickstyle/3d4" qsCatId="3D" csTypeId="urn:microsoft.com/office/officeart/2005/8/colors/accent3_5" csCatId="accent3" phldr="1"/>
      <dgm:spPr/>
      <dgm:t>
        <a:bodyPr/>
        <a:lstStyle/>
        <a:p>
          <a:endParaRPr lang="en-US"/>
        </a:p>
      </dgm:t>
    </dgm:pt>
    <dgm:pt modelId="{3A29C741-A9E8-4D42-BD50-17A0F8B3E153}">
      <dgm:prSet phldrT="[Text]"/>
      <dgm:spPr>
        <a:xfrm>
          <a:off x="3248633" y="2081846"/>
          <a:ext cx="2646116" cy="2288998"/>
        </a:xfrm>
        <a:prstGeom prst="hexagon">
          <a:avLst>
            <a:gd name="adj" fmla="val 28570"/>
            <a:gd name="vf" fmla="val 115470"/>
          </a:avLst>
        </a:prstGeom>
        <a:scene3d>
          <a:camera prst="orthographicFront"/>
          <a:lightRig rig="chilly" dir="t"/>
        </a:scene3d>
        <a:sp3d prstMaterial="translucentPowder">
          <a:bevelT w="127000" h="25400" prst="softRound"/>
        </a:sp3d>
      </dgm:spPr>
      <dgm:t>
        <a:bodyPr/>
        <a:lstStyle/>
        <a:p>
          <a:r>
            <a:rPr lang="fa-IR" b="1" smtClean="0">
              <a:latin typeface="Times New Roman"/>
              <a:ea typeface="+mn-ea"/>
              <a:cs typeface="B Nazanin"/>
            </a:rPr>
            <a:t>آسیب های تک فرزندی</a:t>
          </a:r>
          <a:endParaRPr lang="en-US" b="1" dirty="0">
            <a:latin typeface="Times New Roman"/>
            <a:ea typeface="+mn-ea"/>
            <a:cs typeface="B Nazanin"/>
          </a:endParaRPr>
        </a:p>
      </dgm:t>
    </dgm:pt>
    <dgm:pt modelId="{CC27EB44-C05B-4473-8CB1-B87D3F924A19}" type="parTrans" cxnId="{B5651D5C-6D9F-400F-A1F4-125EFC7AF3FE}">
      <dgm:prSet/>
      <dgm:spPr/>
      <dgm:t>
        <a:bodyPr/>
        <a:lstStyle/>
        <a:p>
          <a:endParaRPr lang="en-US"/>
        </a:p>
      </dgm:t>
    </dgm:pt>
    <dgm:pt modelId="{CC232883-9937-450C-8F81-0CFD0510C9A0}" type="sibTrans" cxnId="{B5651D5C-6D9F-400F-A1F4-125EFC7AF3FE}">
      <dgm:prSet/>
      <dgm:spPr/>
      <dgm:t>
        <a:bodyPr/>
        <a:lstStyle/>
        <a:p>
          <a:endParaRPr lang="en-US"/>
        </a:p>
      </dgm:t>
    </dgm:pt>
    <dgm:pt modelId="{A136BA35-EE76-4C9A-A11E-2C0B638779B0}">
      <dgm:prSet phldrT="[Text]"/>
      <dgm:spPr>
        <a:xfrm>
          <a:off x="5481121" y="1153856"/>
          <a:ext cx="2168474" cy="1875984"/>
        </a:xfrm>
        <a:prstGeom prst="hexagon">
          <a:avLst>
            <a:gd name="adj" fmla="val 28570"/>
            <a:gd name="vf" fmla="val 115470"/>
          </a:avLst>
        </a:prstGeom>
        <a:scene3d>
          <a:camera prst="orthographicFront"/>
          <a:lightRig rig="chilly" dir="t"/>
        </a:scene3d>
        <a:sp3d prstMaterial="translucentPowder">
          <a:bevelT w="127000" h="25400" prst="softRound"/>
        </a:sp3d>
      </dgm:spPr>
      <dgm:t>
        <a:bodyPr/>
        <a:lstStyle/>
        <a:p>
          <a:r>
            <a:rPr lang="fa-IR" b="1" smtClean="0">
              <a:latin typeface="Times New Roman"/>
              <a:ea typeface="+mn-ea"/>
              <a:cs typeface="B Nazanin"/>
            </a:rPr>
            <a:t>کاهش روابط اجتماعی </a:t>
          </a:r>
          <a:endParaRPr lang="en-US" b="1" dirty="0">
            <a:latin typeface="Times New Roman"/>
            <a:ea typeface="+mn-ea"/>
            <a:cs typeface="B Nazanin"/>
          </a:endParaRPr>
        </a:p>
      </dgm:t>
    </dgm:pt>
    <dgm:pt modelId="{4DCE38DB-8D45-498E-9F23-16DA4FCB0D7D}" type="parTrans" cxnId="{8FCE90B4-AAC3-4B7F-8852-B8E60A7EF058}">
      <dgm:prSet/>
      <dgm:spPr/>
      <dgm:t>
        <a:bodyPr/>
        <a:lstStyle/>
        <a:p>
          <a:endParaRPr lang="en-US"/>
        </a:p>
      </dgm:t>
    </dgm:pt>
    <dgm:pt modelId="{375E27EB-C911-45B6-A729-E83F4E63DD74}" type="sibTrans" cxnId="{8FCE90B4-AAC3-4B7F-8852-B8E60A7EF058}">
      <dgm:prSet/>
      <dgm:spPr/>
      <dgm:t>
        <a:bodyPr/>
        <a:lstStyle/>
        <a:p>
          <a:endParaRPr lang="en-US"/>
        </a:p>
      </dgm:t>
    </dgm:pt>
    <dgm:pt modelId="{1A9C3E00-46BA-4AB6-A074-CC4DC8F62068}">
      <dgm:prSet phldrT="[Text]"/>
      <dgm:spPr>
        <a:xfrm>
          <a:off x="5481121" y="3422204"/>
          <a:ext cx="2168474" cy="1875984"/>
        </a:xfrm>
        <a:prstGeom prst="hexagon">
          <a:avLst>
            <a:gd name="adj" fmla="val 28570"/>
            <a:gd name="vf" fmla="val 115470"/>
          </a:avLst>
        </a:prstGeom>
        <a:scene3d>
          <a:camera prst="orthographicFront"/>
          <a:lightRig rig="chilly" dir="t"/>
        </a:scene3d>
        <a:sp3d prstMaterial="translucentPowder">
          <a:bevelT w="127000" h="25400" prst="softRound"/>
        </a:sp3d>
      </dgm:spPr>
      <dgm:t>
        <a:bodyPr/>
        <a:lstStyle/>
        <a:p>
          <a:r>
            <a:rPr lang="fa-IR" b="1" smtClean="0">
              <a:latin typeface="Times New Roman"/>
              <a:ea typeface="+mn-ea"/>
              <a:cs typeface="B Nazanin"/>
            </a:rPr>
            <a:t>کاهش انسجام خانواده </a:t>
          </a:r>
          <a:endParaRPr lang="en-US" b="1" dirty="0">
            <a:latin typeface="Times New Roman"/>
            <a:ea typeface="+mn-ea"/>
            <a:cs typeface="B Nazanin"/>
          </a:endParaRPr>
        </a:p>
      </dgm:t>
    </dgm:pt>
    <dgm:pt modelId="{D53FAE73-BA1A-4F38-A070-895B712973C2}" type="parTrans" cxnId="{4C2EC9CC-BCD5-4AD8-A23E-C0346DFB36D0}">
      <dgm:prSet/>
      <dgm:spPr/>
      <dgm:t>
        <a:bodyPr/>
        <a:lstStyle/>
        <a:p>
          <a:endParaRPr lang="en-US"/>
        </a:p>
      </dgm:t>
    </dgm:pt>
    <dgm:pt modelId="{BC867526-8681-4E73-BF60-DC14186924FD}" type="sibTrans" cxnId="{4C2EC9CC-BCD5-4AD8-A23E-C0346DFB36D0}">
      <dgm:prSet/>
      <dgm:spPr/>
      <dgm:t>
        <a:bodyPr/>
        <a:lstStyle/>
        <a:p>
          <a:endParaRPr lang="en-US"/>
        </a:p>
      </dgm:t>
    </dgm:pt>
    <dgm:pt modelId="{5B986DCB-EF08-410F-BCD4-D1F212CC530D}">
      <dgm:prSet phldrT="[Text]"/>
      <dgm:spPr>
        <a:xfrm>
          <a:off x="3492379" y="4577351"/>
          <a:ext cx="2168474" cy="1875984"/>
        </a:xfrm>
        <a:prstGeom prst="hexagon">
          <a:avLst>
            <a:gd name="adj" fmla="val 28570"/>
            <a:gd name="vf" fmla="val 115470"/>
          </a:avLst>
        </a:prstGeom>
        <a:scene3d>
          <a:camera prst="orthographicFront"/>
          <a:lightRig rig="chilly" dir="t"/>
        </a:scene3d>
        <a:sp3d prstMaterial="translucentPowder">
          <a:bevelT w="127000" h="25400" prst="softRound"/>
        </a:sp3d>
      </dgm:spPr>
      <dgm:t>
        <a:bodyPr/>
        <a:lstStyle/>
        <a:p>
          <a:r>
            <a:rPr lang="fa-IR" b="1" smtClean="0">
              <a:latin typeface="Times New Roman"/>
              <a:ea typeface="+mn-ea"/>
              <a:cs typeface="B Nazanin"/>
            </a:rPr>
            <a:t>تضعیف شبکه  ارتباطی خویشاوندی </a:t>
          </a:r>
          <a:endParaRPr lang="en-US" b="1" dirty="0">
            <a:latin typeface="Times New Roman"/>
            <a:ea typeface="+mn-ea"/>
            <a:cs typeface="B Nazanin"/>
          </a:endParaRPr>
        </a:p>
      </dgm:t>
    </dgm:pt>
    <dgm:pt modelId="{28D06D32-E01F-4587-AF37-213FF0D904D6}" type="parTrans" cxnId="{A278CEF5-4EEB-456E-A8A1-518E8DAFA3F1}">
      <dgm:prSet/>
      <dgm:spPr/>
      <dgm:t>
        <a:bodyPr/>
        <a:lstStyle/>
        <a:p>
          <a:endParaRPr lang="en-US"/>
        </a:p>
      </dgm:t>
    </dgm:pt>
    <dgm:pt modelId="{AC6B4A25-1B91-4617-A7C7-3A041BA246E5}" type="sibTrans" cxnId="{A278CEF5-4EEB-456E-A8A1-518E8DAFA3F1}">
      <dgm:prSet/>
      <dgm:spPr/>
      <dgm:t>
        <a:bodyPr/>
        <a:lstStyle/>
        <a:p>
          <a:endParaRPr lang="en-US"/>
        </a:p>
      </dgm:t>
    </dgm:pt>
    <dgm:pt modelId="{A5E5CF37-CF86-4371-B9C7-C7C5588311D8}">
      <dgm:prSet phldrT="[Text]"/>
      <dgm:spPr>
        <a:xfrm>
          <a:off x="1494404" y="3423494"/>
          <a:ext cx="2168474" cy="1875984"/>
        </a:xfrm>
        <a:prstGeom prst="hexagon">
          <a:avLst>
            <a:gd name="adj" fmla="val 28570"/>
            <a:gd name="vf" fmla="val 115470"/>
          </a:avLst>
        </a:prstGeom>
        <a:scene3d>
          <a:camera prst="orthographicFront"/>
          <a:lightRig rig="chilly" dir="t"/>
        </a:scene3d>
        <a:sp3d prstMaterial="translucentPowder">
          <a:bevelT w="127000" h="25400" prst="softRound"/>
        </a:sp3d>
      </dgm:spPr>
      <dgm:t>
        <a:bodyPr/>
        <a:lstStyle/>
        <a:p>
          <a:r>
            <a:rPr lang="fa-IR" b="1" smtClean="0">
              <a:latin typeface="Times New Roman"/>
              <a:ea typeface="+mn-ea"/>
              <a:cs typeface="B Nazanin"/>
            </a:rPr>
            <a:t>جایگزینی رسانه </a:t>
          </a:r>
          <a:endParaRPr lang="en-US" b="1" dirty="0">
            <a:latin typeface="Times New Roman"/>
            <a:ea typeface="+mn-ea"/>
            <a:cs typeface="B Nazanin"/>
          </a:endParaRPr>
        </a:p>
      </dgm:t>
    </dgm:pt>
    <dgm:pt modelId="{E0189658-BA75-429E-BE85-4EA5D08FA415}" type="parTrans" cxnId="{D92291D1-3F93-47E8-AB35-57D865243402}">
      <dgm:prSet/>
      <dgm:spPr/>
      <dgm:t>
        <a:bodyPr/>
        <a:lstStyle/>
        <a:p>
          <a:endParaRPr lang="en-US"/>
        </a:p>
      </dgm:t>
    </dgm:pt>
    <dgm:pt modelId="{50902BDE-A715-40F0-A226-D0A7B2900279}" type="sibTrans" cxnId="{D92291D1-3F93-47E8-AB35-57D865243402}">
      <dgm:prSet/>
      <dgm:spPr/>
      <dgm:t>
        <a:bodyPr/>
        <a:lstStyle/>
        <a:p>
          <a:endParaRPr lang="en-US"/>
        </a:p>
      </dgm:t>
    </dgm:pt>
    <dgm:pt modelId="{72541630-A11B-4680-AFC7-D7D76E0D72B6}">
      <dgm:prSet phldrT="[Text]"/>
      <dgm:spPr>
        <a:xfrm>
          <a:off x="1494404" y="1151275"/>
          <a:ext cx="2168474" cy="1875984"/>
        </a:xfrm>
        <a:prstGeom prst="hexagon">
          <a:avLst>
            <a:gd name="adj" fmla="val 28570"/>
            <a:gd name="vf" fmla="val 115470"/>
          </a:avLst>
        </a:prstGeom>
        <a:scene3d>
          <a:camera prst="orthographicFront"/>
          <a:lightRig rig="chilly" dir="t"/>
        </a:scene3d>
        <a:sp3d prstMaterial="translucentPowder">
          <a:bevelT w="127000" h="25400" prst="softRound"/>
        </a:sp3d>
      </dgm:spPr>
      <dgm:t>
        <a:bodyPr/>
        <a:lstStyle/>
        <a:p>
          <a:r>
            <a:rPr lang="fa-IR" b="1" smtClean="0">
              <a:latin typeface="Times New Roman"/>
              <a:ea typeface="+mn-ea"/>
              <a:cs typeface="B Nazanin"/>
            </a:rPr>
            <a:t>بلوغ زودرس</a:t>
          </a:r>
          <a:endParaRPr lang="en-US" b="1" dirty="0">
            <a:latin typeface="Times New Roman"/>
            <a:ea typeface="+mn-ea"/>
            <a:cs typeface="B Nazanin"/>
          </a:endParaRPr>
        </a:p>
      </dgm:t>
    </dgm:pt>
    <dgm:pt modelId="{2A3593F9-6715-48FF-B44F-4C2A29F2519C}" type="parTrans" cxnId="{F3E424B6-D49B-4065-B534-C52FBFFEB87F}">
      <dgm:prSet/>
      <dgm:spPr/>
      <dgm:t>
        <a:bodyPr/>
        <a:lstStyle/>
        <a:p>
          <a:endParaRPr lang="en-US"/>
        </a:p>
      </dgm:t>
    </dgm:pt>
    <dgm:pt modelId="{1BF3FB3C-7D17-439E-A971-6270A0F647E9}" type="sibTrans" cxnId="{F3E424B6-D49B-4065-B534-C52FBFFEB87F}">
      <dgm:prSet/>
      <dgm:spPr/>
      <dgm:t>
        <a:bodyPr/>
        <a:lstStyle/>
        <a:p>
          <a:endParaRPr lang="en-US"/>
        </a:p>
      </dgm:t>
    </dgm:pt>
    <dgm:pt modelId="{02E72797-C0CF-44B3-BEAF-EE4E634BC736}">
      <dgm:prSet phldrT="[Text]" custT="1"/>
      <dgm:spPr>
        <a:xfrm>
          <a:off x="3515972" y="0"/>
          <a:ext cx="2168474" cy="1875984"/>
        </a:xfrm>
        <a:prstGeom prst="hexagon">
          <a:avLst>
            <a:gd name="adj" fmla="val 28570"/>
            <a:gd name="vf" fmla="val 115470"/>
          </a:avLst>
        </a:prstGeom>
        <a:scene3d>
          <a:camera prst="orthographicFront"/>
          <a:lightRig rig="chilly" dir="t"/>
        </a:scene3d>
        <a:sp3d prstMaterial="translucentPowder">
          <a:bevelT w="127000" h="25400" prst="softRound"/>
        </a:sp3d>
      </dgm:spPr>
      <dgm:t>
        <a:bodyPr/>
        <a:lstStyle/>
        <a:p>
          <a:r>
            <a:rPr lang="fa-IR" sz="2200" b="1" smtClean="0">
              <a:effectLst/>
              <a:latin typeface="Times New Roman"/>
              <a:ea typeface="+mn-ea"/>
              <a:cs typeface="B Nazanin"/>
            </a:rPr>
            <a:t>فرزند سالاری</a:t>
          </a:r>
          <a:endParaRPr lang="en-US" sz="2200" b="1" dirty="0">
            <a:effectLst/>
            <a:latin typeface="Times New Roman"/>
            <a:ea typeface="+mn-ea"/>
            <a:cs typeface="B Nazanin"/>
          </a:endParaRPr>
        </a:p>
      </dgm:t>
    </dgm:pt>
    <dgm:pt modelId="{354BA001-3F28-4F8C-89F0-71D04DB7FD27}" type="sibTrans" cxnId="{3A886EA8-D874-483A-B0BF-E812CEBD6CBF}">
      <dgm:prSet/>
      <dgm:spPr/>
      <dgm:t>
        <a:bodyPr/>
        <a:lstStyle/>
        <a:p>
          <a:endParaRPr lang="en-US"/>
        </a:p>
      </dgm:t>
    </dgm:pt>
    <dgm:pt modelId="{F6FC678B-35C5-440A-8E25-EE7988B35AD5}" type="parTrans" cxnId="{3A886EA8-D874-483A-B0BF-E812CEBD6CBF}">
      <dgm:prSet/>
      <dgm:spPr/>
      <dgm:t>
        <a:bodyPr/>
        <a:lstStyle/>
        <a:p>
          <a:endParaRPr lang="en-US"/>
        </a:p>
      </dgm:t>
    </dgm:pt>
    <dgm:pt modelId="{9DCE02AA-2E89-4071-8200-E88E4F2F8A14}" type="pres">
      <dgm:prSet presAssocID="{F739D589-B1C1-4131-8375-C08B86629D4F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6E620B50-B52D-42D2-A5FF-F39C8D6E4F6C}" type="pres">
      <dgm:prSet presAssocID="{3A29C741-A9E8-4D42-BD50-17A0F8B3E153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09389522-1766-431F-9757-61DC69B02D1C}" type="pres">
      <dgm:prSet presAssocID="{02E72797-C0CF-44B3-BEAF-EE4E634BC736}" presName="Accent1" presStyleCnt="0"/>
      <dgm:spPr/>
      <dgm:t>
        <a:bodyPr/>
        <a:lstStyle/>
        <a:p>
          <a:endParaRPr lang="en-US"/>
        </a:p>
      </dgm:t>
    </dgm:pt>
    <dgm:pt modelId="{A2C014DB-BFE2-4F0A-8A01-0D808C7794C8}" type="pres">
      <dgm:prSet presAssocID="{02E72797-C0CF-44B3-BEAF-EE4E634BC736}" presName="Accent" presStyleLbl="bgShp" presStyleIdx="0" presStyleCnt="6"/>
      <dgm:spPr/>
      <dgm:t>
        <a:bodyPr/>
        <a:lstStyle/>
        <a:p>
          <a:endParaRPr lang="en-US"/>
        </a:p>
      </dgm:t>
    </dgm:pt>
    <dgm:pt modelId="{D30FF360-C4A5-431C-9649-CD4B3839B14C}" type="pres">
      <dgm:prSet presAssocID="{02E72797-C0CF-44B3-BEAF-EE4E634BC736}" presName="Child1" presStyleLbl="node1" presStyleIdx="0" presStyleCnt="6" custLinFactNeighborX="108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58E959-2824-4A91-9E7B-6D5AC218954F}" type="pres">
      <dgm:prSet presAssocID="{A136BA35-EE76-4C9A-A11E-2C0B638779B0}" presName="Accent2" presStyleCnt="0"/>
      <dgm:spPr/>
      <dgm:t>
        <a:bodyPr/>
        <a:lstStyle/>
        <a:p>
          <a:endParaRPr lang="en-US"/>
        </a:p>
      </dgm:t>
    </dgm:pt>
    <dgm:pt modelId="{FACA00C1-F028-4FF0-8BB7-F3B62EE2845D}" type="pres">
      <dgm:prSet presAssocID="{A136BA35-EE76-4C9A-A11E-2C0B638779B0}" presName="Accent" presStyleLbl="bgShp" presStyleIdx="1" presStyleCnt="6"/>
      <dgm:spPr>
        <a:xfrm>
          <a:off x="4905611" y="986715"/>
          <a:ext cx="998372" cy="860229"/>
        </a:xfrm>
        <a:prstGeom prst="hexagon">
          <a:avLst>
            <a:gd name="adj" fmla="val 28900"/>
            <a:gd name="vf" fmla="val 115470"/>
          </a:avLst>
        </a:prstGeom>
        <a:scene3d>
          <a:camera prst="orthographicFront"/>
          <a:lightRig rig="chilly" dir="t"/>
        </a:scene3d>
        <a:sp3d z="-12700" extrusionH="1700" prstMaterial="translucentPowder">
          <a:bevelT w="25400" h="6350" prst="softRound"/>
          <a:bevelB w="0" h="0" prst="convex"/>
        </a:sp3d>
      </dgm:spPr>
      <dgm:t>
        <a:bodyPr/>
        <a:lstStyle/>
        <a:p>
          <a:endParaRPr lang="en-US"/>
        </a:p>
      </dgm:t>
    </dgm:pt>
    <dgm:pt modelId="{B06D6D57-00AD-4B68-B862-B46CA1DECFD6}" type="pres">
      <dgm:prSet presAssocID="{A136BA35-EE76-4C9A-A11E-2C0B638779B0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6AD130-A5F4-47E5-81BA-2356B2087DC4}" type="pres">
      <dgm:prSet presAssocID="{1A9C3E00-46BA-4AB6-A074-CC4DC8F62068}" presName="Accent3" presStyleCnt="0"/>
      <dgm:spPr/>
      <dgm:t>
        <a:bodyPr/>
        <a:lstStyle/>
        <a:p>
          <a:endParaRPr lang="en-US"/>
        </a:p>
      </dgm:t>
    </dgm:pt>
    <dgm:pt modelId="{9C7D9A85-BA95-4C7D-A251-037647618725}" type="pres">
      <dgm:prSet presAssocID="{1A9C3E00-46BA-4AB6-A074-CC4DC8F62068}" presName="Accent" presStyleLbl="bgShp" presStyleIdx="2" presStyleCnt="6"/>
      <dgm:spPr>
        <a:xfrm>
          <a:off x="6070789" y="2594886"/>
          <a:ext cx="998372" cy="860229"/>
        </a:xfrm>
        <a:prstGeom prst="hexagon">
          <a:avLst>
            <a:gd name="adj" fmla="val 28900"/>
            <a:gd name="vf" fmla="val 115470"/>
          </a:avLst>
        </a:prstGeom>
        <a:scene3d>
          <a:camera prst="orthographicFront"/>
          <a:lightRig rig="chilly" dir="t"/>
        </a:scene3d>
        <a:sp3d z="-12700" extrusionH="1700" prstMaterial="translucentPowder">
          <a:bevelT w="25400" h="6350" prst="softRound"/>
          <a:bevelB w="0" h="0" prst="convex"/>
        </a:sp3d>
      </dgm:spPr>
      <dgm:t>
        <a:bodyPr/>
        <a:lstStyle/>
        <a:p>
          <a:endParaRPr lang="en-US"/>
        </a:p>
      </dgm:t>
    </dgm:pt>
    <dgm:pt modelId="{FD18AA7B-301A-45AA-8479-B338AF7B5E45}" type="pres">
      <dgm:prSet presAssocID="{1A9C3E00-46BA-4AB6-A074-CC4DC8F62068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2E986E-C6AC-4A47-8884-E7E182D6D817}" type="pres">
      <dgm:prSet presAssocID="{5B986DCB-EF08-410F-BCD4-D1F212CC530D}" presName="Accent4" presStyleCnt="0"/>
      <dgm:spPr/>
      <dgm:t>
        <a:bodyPr/>
        <a:lstStyle/>
        <a:p>
          <a:endParaRPr lang="en-US"/>
        </a:p>
      </dgm:t>
    </dgm:pt>
    <dgm:pt modelId="{A4048F35-BB69-4D81-BA0E-F413E6F92B4D}" type="pres">
      <dgm:prSet presAssocID="{5B986DCB-EF08-410F-BCD4-D1F212CC530D}" presName="Accent" presStyleLbl="bgShp" presStyleIdx="3" presStyleCnt="6"/>
      <dgm:spPr>
        <a:xfrm>
          <a:off x="5261381" y="4410209"/>
          <a:ext cx="998372" cy="860229"/>
        </a:xfrm>
        <a:prstGeom prst="hexagon">
          <a:avLst>
            <a:gd name="adj" fmla="val 28900"/>
            <a:gd name="vf" fmla="val 115470"/>
          </a:avLst>
        </a:prstGeom>
        <a:scene3d>
          <a:camera prst="orthographicFront"/>
          <a:lightRig rig="chilly" dir="t"/>
        </a:scene3d>
        <a:sp3d z="-12700" extrusionH="1700" prstMaterial="translucentPowder">
          <a:bevelT w="25400" h="6350" prst="softRound"/>
          <a:bevelB w="0" h="0" prst="convex"/>
        </a:sp3d>
      </dgm:spPr>
      <dgm:t>
        <a:bodyPr/>
        <a:lstStyle/>
        <a:p>
          <a:endParaRPr lang="en-US"/>
        </a:p>
      </dgm:t>
    </dgm:pt>
    <dgm:pt modelId="{D11CA1E9-2ED4-4F65-BAE1-C92AD61FC418}" type="pres">
      <dgm:prSet presAssocID="{5B986DCB-EF08-410F-BCD4-D1F212CC530D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3CE1B9-6575-4FFC-A813-414227B4E68B}" type="pres">
      <dgm:prSet presAssocID="{A5E5CF37-CF86-4371-B9C7-C7C5588311D8}" presName="Accent5" presStyleCnt="0"/>
      <dgm:spPr/>
      <dgm:t>
        <a:bodyPr/>
        <a:lstStyle/>
        <a:p>
          <a:endParaRPr lang="en-US"/>
        </a:p>
      </dgm:t>
    </dgm:pt>
    <dgm:pt modelId="{AB5D7974-0962-4D45-9A5A-951AF91A5948}" type="pres">
      <dgm:prSet presAssocID="{A5E5CF37-CF86-4371-B9C7-C7C5588311D8}" presName="Accent" presStyleLbl="bgShp" presStyleIdx="4" presStyleCnt="6"/>
      <dgm:spPr>
        <a:xfrm>
          <a:off x="3253557" y="4598647"/>
          <a:ext cx="998372" cy="860229"/>
        </a:xfrm>
        <a:prstGeom prst="hexagon">
          <a:avLst>
            <a:gd name="adj" fmla="val 28900"/>
            <a:gd name="vf" fmla="val 115470"/>
          </a:avLst>
        </a:prstGeom>
        <a:scene3d>
          <a:camera prst="orthographicFront"/>
          <a:lightRig rig="chilly" dir="t"/>
        </a:scene3d>
        <a:sp3d z="-12700" extrusionH="1700" prstMaterial="translucentPowder">
          <a:bevelT w="25400" h="6350" prst="softRound"/>
          <a:bevelB w="0" h="0" prst="convex"/>
        </a:sp3d>
      </dgm:spPr>
      <dgm:t>
        <a:bodyPr/>
        <a:lstStyle/>
        <a:p>
          <a:endParaRPr lang="en-US"/>
        </a:p>
      </dgm:t>
    </dgm:pt>
    <dgm:pt modelId="{81DFF21A-7A28-4284-ACE8-86E54081DC7A}" type="pres">
      <dgm:prSet presAssocID="{A5E5CF37-CF86-4371-B9C7-C7C5588311D8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1EB592-7A5F-4A1C-ABD3-A75377E0373E}" type="pres">
      <dgm:prSet presAssocID="{72541630-A11B-4680-AFC7-D7D76E0D72B6}" presName="Accent6" presStyleCnt="0"/>
      <dgm:spPr/>
      <dgm:t>
        <a:bodyPr/>
        <a:lstStyle/>
        <a:p>
          <a:endParaRPr lang="en-US"/>
        </a:p>
      </dgm:t>
    </dgm:pt>
    <dgm:pt modelId="{777C48F8-DE4C-4717-9DCB-872ED9B8F3BA}" type="pres">
      <dgm:prSet presAssocID="{72541630-A11B-4680-AFC7-D7D76E0D72B6}" presName="Accent" presStyleLbl="bgShp" presStyleIdx="5" presStyleCnt="6"/>
      <dgm:spPr>
        <a:xfrm>
          <a:off x="2069298" y="2991121"/>
          <a:ext cx="998372" cy="860229"/>
        </a:xfrm>
        <a:prstGeom prst="hexagon">
          <a:avLst>
            <a:gd name="adj" fmla="val 28900"/>
            <a:gd name="vf" fmla="val 115470"/>
          </a:avLst>
        </a:prstGeom>
        <a:scene3d>
          <a:camera prst="orthographicFront"/>
          <a:lightRig rig="chilly" dir="t"/>
        </a:scene3d>
        <a:sp3d z="-12700" extrusionH="1700" prstMaterial="translucentPowder">
          <a:bevelT w="25400" h="6350" prst="softRound"/>
          <a:bevelB w="0" h="0" prst="convex"/>
        </a:sp3d>
      </dgm:spPr>
      <dgm:t>
        <a:bodyPr/>
        <a:lstStyle/>
        <a:p>
          <a:endParaRPr lang="en-US"/>
        </a:p>
      </dgm:t>
    </dgm:pt>
    <dgm:pt modelId="{706D17E7-3E0B-411F-AA8C-D43B3C4086B4}" type="pres">
      <dgm:prSet presAssocID="{72541630-A11B-4680-AFC7-D7D76E0D72B6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36F5256-E253-4E3B-B82D-74E617DEC1B1}" type="presOf" srcId="{3A29C741-A9E8-4D42-BD50-17A0F8B3E153}" destId="{6E620B50-B52D-42D2-A5FF-F39C8D6E4F6C}" srcOrd="0" destOrd="0" presId="urn:microsoft.com/office/officeart/2011/layout/HexagonRadial"/>
    <dgm:cxn modelId="{8FCE90B4-AAC3-4B7F-8852-B8E60A7EF058}" srcId="{3A29C741-A9E8-4D42-BD50-17A0F8B3E153}" destId="{A136BA35-EE76-4C9A-A11E-2C0B638779B0}" srcOrd="1" destOrd="0" parTransId="{4DCE38DB-8D45-498E-9F23-16DA4FCB0D7D}" sibTransId="{375E27EB-C911-45B6-A729-E83F4E63DD74}"/>
    <dgm:cxn modelId="{A278CEF5-4EEB-456E-A8A1-518E8DAFA3F1}" srcId="{3A29C741-A9E8-4D42-BD50-17A0F8B3E153}" destId="{5B986DCB-EF08-410F-BCD4-D1F212CC530D}" srcOrd="3" destOrd="0" parTransId="{28D06D32-E01F-4587-AF37-213FF0D904D6}" sibTransId="{AC6B4A25-1B91-4617-A7C7-3A041BA246E5}"/>
    <dgm:cxn modelId="{A8AD1310-78E1-41DE-A83C-D033F36645CE}" type="presOf" srcId="{72541630-A11B-4680-AFC7-D7D76E0D72B6}" destId="{706D17E7-3E0B-411F-AA8C-D43B3C4086B4}" srcOrd="0" destOrd="0" presId="urn:microsoft.com/office/officeart/2011/layout/HexagonRadial"/>
    <dgm:cxn modelId="{DD1F243B-B18C-4A52-A0DF-FD4AF55DED59}" type="presOf" srcId="{1A9C3E00-46BA-4AB6-A074-CC4DC8F62068}" destId="{FD18AA7B-301A-45AA-8479-B338AF7B5E45}" srcOrd="0" destOrd="0" presId="urn:microsoft.com/office/officeart/2011/layout/HexagonRadial"/>
    <dgm:cxn modelId="{D6700C69-2BA8-4D5D-9940-CB36C70A9D68}" type="presOf" srcId="{A136BA35-EE76-4C9A-A11E-2C0B638779B0}" destId="{B06D6D57-00AD-4B68-B862-B46CA1DECFD6}" srcOrd="0" destOrd="0" presId="urn:microsoft.com/office/officeart/2011/layout/HexagonRadial"/>
    <dgm:cxn modelId="{B5651D5C-6D9F-400F-A1F4-125EFC7AF3FE}" srcId="{F739D589-B1C1-4131-8375-C08B86629D4F}" destId="{3A29C741-A9E8-4D42-BD50-17A0F8B3E153}" srcOrd="0" destOrd="0" parTransId="{CC27EB44-C05B-4473-8CB1-B87D3F924A19}" sibTransId="{CC232883-9937-450C-8F81-0CFD0510C9A0}"/>
    <dgm:cxn modelId="{4C2EC9CC-BCD5-4AD8-A23E-C0346DFB36D0}" srcId="{3A29C741-A9E8-4D42-BD50-17A0F8B3E153}" destId="{1A9C3E00-46BA-4AB6-A074-CC4DC8F62068}" srcOrd="2" destOrd="0" parTransId="{D53FAE73-BA1A-4F38-A070-895B712973C2}" sibTransId="{BC867526-8681-4E73-BF60-DC14186924FD}"/>
    <dgm:cxn modelId="{F3E424B6-D49B-4065-B534-C52FBFFEB87F}" srcId="{3A29C741-A9E8-4D42-BD50-17A0F8B3E153}" destId="{72541630-A11B-4680-AFC7-D7D76E0D72B6}" srcOrd="5" destOrd="0" parTransId="{2A3593F9-6715-48FF-B44F-4C2A29F2519C}" sibTransId="{1BF3FB3C-7D17-439E-A971-6270A0F647E9}"/>
    <dgm:cxn modelId="{3A886EA8-D874-483A-B0BF-E812CEBD6CBF}" srcId="{3A29C741-A9E8-4D42-BD50-17A0F8B3E153}" destId="{02E72797-C0CF-44B3-BEAF-EE4E634BC736}" srcOrd="0" destOrd="0" parTransId="{F6FC678B-35C5-440A-8E25-EE7988B35AD5}" sibTransId="{354BA001-3F28-4F8C-89F0-71D04DB7FD27}"/>
    <dgm:cxn modelId="{826667B9-5739-4652-A06E-35F7FDC93128}" type="presOf" srcId="{A5E5CF37-CF86-4371-B9C7-C7C5588311D8}" destId="{81DFF21A-7A28-4284-ACE8-86E54081DC7A}" srcOrd="0" destOrd="0" presId="urn:microsoft.com/office/officeart/2011/layout/HexagonRadial"/>
    <dgm:cxn modelId="{48C38BC6-7F21-4755-858F-F39E485A2E37}" type="presOf" srcId="{5B986DCB-EF08-410F-BCD4-D1F212CC530D}" destId="{D11CA1E9-2ED4-4F65-BAE1-C92AD61FC418}" srcOrd="0" destOrd="0" presId="urn:microsoft.com/office/officeart/2011/layout/HexagonRadial"/>
    <dgm:cxn modelId="{D92291D1-3F93-47E8-AB35-57D865243402}" srcId="{3A29C741-A9E8-4D42-BD50-17A0F8B3E153}" destId="{A5E5CF37-CF86-4371-B9C7-C7C5588311D8}" srcOrd="4" destOrd="0" parTransId="{E0189658-BA75-429E-BE85-4EA5D08FA415}" sibTransId="{50902BDE-A715-40F0-A226-D0A7B2900279}"/>
    <dgm:cxn modelId="{3D16B318-B344-4C7C-A425-BE887851331D}" type="presOf" srcId="{02E72797-C0CF-44B3-BEAF-EE4E634BC736}" destId="{D30FF360-C4A5-431C-9649-CD4B3839B14C}" srcOrd="0" destOrd="0" presId="urn:microsoft.com/office/officeart/2011/layout/HexagonRadial"/>
    <dgm:cxn modelId="{3B75F53F-13AF-4EFA-A0B3-3ADED1E9BC05}" type="presOf" srcId="{F739D589-B1C1-4131-8375-C08B86629D4F}" destId="{9DCE02AA-2E89-4071-8200-E88E4F2F8A14}" srcOrd="0" destOrd="0" presId="urn:microsoft.com/office/officeart/2011/layout/HexagonRadial"/>
    <dgm:cxn modelId="{77E4B1B9-872D-4D8C-8D22-30A4EC7294DE}" type="presParOf" srcId="{9DCE02AA-2E89-4071-8200-E88E4F2F8A14}" destId="{6E620B50-B52D-42D2-A5FF-F39C8D6E4F6C}" srcOrd="0" destOrd="0" presId="urn:microsoft.com/office/officeart/2011/layout/HexagonRadial"/>
    <dgm:cxn modelId="{A8AA3200-553D-4B9E-8987-749B2BE338FA}" type="presParOf" srcId="{9DCE02AA-2E89-4071-8200-E88E4F2F8A14}" destId="{09389522-1766-431F-9757-61DC69B02D1C}" srcOrd="1" destOrd="0" presId="urn:microsoft.com/office/officeart/2011/layout/HexagonRadial"/>
    <dgm:cxn modelId="{5C43C195-D1E5-4E63-B4CC-86E2C83FEB23}" type="presParOf" srcId="{09389522-1766-431F-9757-61DC69B02D1C}" destId="{A2C014DB-BFE2-4F0A-8A01-0D808C7794C8}" srcOrd="0" destOrd="0" presId="urn:microsoft.com/office/officeart/2011/layout/HexagonRadial"/>
    <dgm:cxn modelId="{14B8B0F4-BCF1-4D89-9137-FFF1AE62A3E2}" type="presParOf" srcId="{9DCE02AA-2E89-4071-8200-E88E4F2F8A14}" destId="{D30FF360-C4A5-431C-9649-CD4B3839B14C}" srcOrd="2" destOrd="0" presId="urn:microsoft.com/office/officeart/2011/layout/HexagonRadial"/>
    <dgm:cxn modelId="{829D0C0F-4569-4607-BB8E-1F5EC741D131}" type="presParOf" srcId="{9DCE02AA-2E89-4071-8200-E88E4F2F8A14}" destId="{C358E959-2824-4A91-9E7B-6D5AC218954F}" srcOrd="3" destOrd="0" presId="urn:microsoft.com/office/officeart/2011/layout/HexagonRadial"/>
    <dgm:cxn modelId="{6BBCD64D-6F54-4DBD-91E9-201FA7AD734B}" type="presParOf" srcId="{C358E959-2824-4A91-9E7B-6D5AC218954F}" destId="{FACA00C1-F028-4FF0-8BB7-F3B62EE2845D}" srcOrd="0" destOrd="0" presId="urn:microsoft.com/office/officeart/2011/layout/HexagonRadial"/>
    <dgm:cxn modelId="{DD1BFE50-D7CD-4BE6-9430-A2E20000E08F}" type="presParOf" srcId="{9DCE02AA-2E89-4071-8200-E88E4F2F8A14}" destId="{B06D6D57-00AD-4B68-B862-B46CA1DECFD6}" srcOrd="4" destOrd="0" presId="urn:microsoft.com/office/officeart/2011/layout/HexagonRadial"/>
    <dgm:cxn modelId="{FC6E1CD0-92D1-4F73-B87F-F3FFC558B4D7}" type="presParOf" srcId="{9DCE02AA-2E89-4071-8200-E88E4F2F8A14}" destId="{816AD130-A5F4-47E5-81BA-2356B2087DC4}" srcOrd="5" destOrd="0" presId="urn:microsoft.com/office/officeart/2011/layout/HexagonRadial"/>
    <dgm:cxn modelId="{991AD666-53C5-4C9F-85B0-92E1EDDCD400}" type="presParOf" srcId="{816AD130-A5F4-47E5-81BA-2356B2087DC4}" destId="{9C7D9A85-BA95-4C7D-A251-037647618725}" srcOrd="0" destOrd="0" presId="urn:microsoft.com/office/officeart/2011/layout/HexagonRadial"/>
    <dgm:cxn modelId="{9D4CE970-6655-4E3B-A815-70CD75D22A97}" type="presParOf" srcId="{9DCE02AA-2E89-4071-8200-E88E4F2F8A14}" destId="{FD18AA7B-301A-45AA-8479-B338AF7B5E45}" srcOrd="6" destOrd="0" presId="urn:microsoft.com/office/officeart/2011/layout/HexagonRadial"/>
    <dgm:cxn modelId="{EBADC206-B234-4D17-972F-A00101637369}" type="presParOf" srcId="{9DCE02AA-2E89-4071-8200-E88E4F2F8A14}" destId="{AC2E986E-C6AC-4A47-8884-E7E182D6D817}" srcOrd="7" destOrd="0" presId="urn:microsoft.com/office/officeart/2011/layout/HexagonRadial"/>
    <dgm:cxn modelId="{9CF133D5-B3E3-4C1F-B0A1-62825D57561F}" type="presParOf" srcId="{AC2E986E-C6AC-4A47-8884-E7E182D6D817}" destId="{A4048F35-BB69-4D81-BA0E-F413E6F92B4D}" srcOrd="0" destOrd="0" presId="urn:microsoft.com/office/officeart/2011/layout/HexagonRadial"/>
    <dgm:cxn modelId="{611C6863-34AF-4C99-B1BB-348B58E31AFA}" type="presParOf" srcId="{9DCE02AA-2E89-4071-8200-E88E4F2F8A14}" destId="{D11CA1E9-2ED4-4F65-BAE1-C92AD61FC418}" srcOrd="8" destOrd="0" presId="urn:microsoft.com/office/officeart/2011/layout/HexagonRadial"/>
    <dgm:cxn modelId="{FC9952CF-B503-4497-ACAD-B6F02232894E}" type="presParOf" srcId="{9DCE02AA-2E89-4071-8200-E88E4F2F8A14}" destId="{4D3CE1B9-6575-4FFC-A813-414227B4E68B}" srcOrd="9" destOrd="0" presId="urn:microsoft.com/office/officeart/2011/layout/HexagonRadial"/>
    <dgm:cxn modelId="{1F1B898D-A873-4258-BB8B-FC45A1BEA08F}" type="presParOf" srcId="{4D3CE1B9-6575-4FFC-A813-414227B4E68B}" destId="{AB5D7974-0962-4D45-9A5A-951AF91A5948}" srcOrd="0" destOrd="0" presId="urn:microsoft.com/office/officeart/2011/layout/HexagonRadial"/>
    <dgm:cxn modelId="{E3D497D4-6629-4515-A717-DE523DCAAC1D}" type="presParOf" srcId="{9DCE02AA-2E89-4071-8200-E88E4F2F8A14}" destId="{81DFF21A-7A28-4284-ACE8-86E54081DC7A}" srcOrd="10" destOrd="0" presId="urn:microsoft.com/office/officeart/2011/layout/HexagonRadial"/>
    <dgm:cxn modelId="{E0AA877B-0CDE-4C7B-BE1F-D967C6B12F8A}" type="presParOf" srcId="{9DCE02AA-2E89-4071-8200-E88E4F2F8A14}" destId="{FD1EB592-7A5F-4A1C-ABD3-A75377E0373E}" srcOrd="11" destOrd="0" presId="urn:microsoft.com/office/officeart/2011/layout/HexagonRadial"/>
    <dgm:cxn modelId="{A1A46778-1ACC-45E4-A732-11D423AB8ADF}" type="presParOf" srcId="{FD1EB592-7A5F-4A1C-ABD3-A75377E0373E}" destId="{777C48F8-DE4C-4717-9DCB-872ED9B8F3BA}" srcOrd="0" destOrd="0" presId="urn:microsoft.com/office/officeart/2011/layout/HexagonRadial"/>
    <dgm:cxn modelId="{38796502-6440-452F-B79C-EB0570E94252}" type="presParOf" srcId="{9DCE02AA-2E89-4071-8200-E88E4F2F8A14}" destId="{706D17E7-3E0B-411F-AA8C-D43B3C4086B4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1C9805-5C6A-4AC6-9144-F5A4B3920AF4}" type="datetimeFigureOut">
              <a:rPr lang="en-US" smtClean="0"/>
              <a:t>10/15/2014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6D4CE2-3449-4333-A36A-F8166BD83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023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E3290-4690-421E-9D63-061C5A07FDC8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0729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D4CE2-3449-4333-A36A-F8166BD83F9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4130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B98F2-E717-40AA-8A03-BFBFFD3BCF94}" type="datetimeFigureOut">
              <a:rPr lang="en-US" smtClean="0"/>
              <a:t>10/15/2014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B293D-868A-4CCD-BCE8-B6A8678DC6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130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B98F2-E717-40AA-8A03-BFBFFD3BCF94}" type="datetimeFigureOut">
              <a:rPr lang="en-US" smtClean="0"/>
              <a:t>10/15/2014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B293D-868A-4CCD-BCE8-B6A8678DC6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82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B98F2-E717-40AA-8A03-BFBFFD3BCF94}" type="datetimeFigureOut">
              <a:rPr lang="en-US" smtClean="0"/>
              <a:t>10/15/2014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B293D-868A-4CCD-BCE8-B6A8678DC6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3502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423ED-260F-44D9-97A8-EDD713C4AA24}" type="datetime1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10/15/2014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3A72F-1100-4E64-BAB1-D85BD15939DA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4465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cs typeface="B Titr" pitchFamily="2" charset="-78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9A831-E9C2-4FDC-8491-559EDA341166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10/15/2014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a-IR" dirty="0" smtClean="0">
                <a:solidFill>
                  <a:srgbClr val="04617B">
                    <a:shade val="90000"/>
                  </a:srgbClr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3323882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9D7C3-F1E1-4CBF-9405-62BF9322DB41}" type="datetime1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10/15/2014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3A72F-1100-4E64-BAB1-D85BD15939DA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537431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DB3A8-85FD-4A1D-9AE3-5CE8704441EF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10/15/2014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3A72F-1100-4E64-BAB1-D85BD15939DA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572576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0DE43-6856-4F4F-9BB0-BE5A7F71B1C8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10/15/2014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3A72F-1100-4E64-BAB1-D85BD15939DA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739451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43567-616C-4EB8-8AE1-2620187C8168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10/15/2014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3A72F-1100-4E64-BAB1-D85BD15939DA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0990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2CA33-6062-411A-8D11-09F470929207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10/15/2014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3A72F-1100-4E64-BAB1-D85BD15939DA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0149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5FAB4-A885-4250-98B9-8D59828725A5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10/15/2014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3A72F-1100-4E64-BAB1-D85BD15939DA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0064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B98F2-E717-40AA-8A03-BFBFFD3BCF94}" type="datetimeFigureOut">
              <a:rPr lang="en-US" smtClean="0"/>
              <a:t>10/15/2014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B293D-868A-4CCD-BCE8-B6A8678DC6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5010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A306A-DC0B-4D40-B7F3-2A1F0E69C681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10/15/2014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403A72F-1100-4E64-BAB1-D85BD15939DA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6899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54773-8944-4FF0-9005-2554C88DE6D4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10/15/2014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3A72F-1100-4E64-BAB1-D85BD15939DA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517004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67DD7-8825-4CEF-917E-9ADA0C5F13C2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10/15/2014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3A72F-1100-4E64-BAB1-D85BD15939DA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299675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F839F-CEE8-4DC1-9CC8-08B9E90703AD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10/15/2014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403A72F-1100-4E64-BAB1-D85BD15939DA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Content Placeholder 4"/>
          <p:cNvSpPr>
            <a:spLocks noGrp="1"/>
          </p:cNvSpPr>
          <p:nvPr>
            <p:ph sz="quarter" idx="2"/>
          </p:nvPr>
        </p:nvSpPr>
        <p:spPr>
          <a:xfrm>
            <a:off x="395536" y="1124744"/>
            <a:ext cx="8288660" cy="4896544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3671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3840317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fa-IR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C087C-044C-47EE-9A2B-BE74D40A8385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10/15/2014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403A72F-1100-4E64-BAB1-D85BD15939DA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8687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B98F2-E717-40AA-8A03-BFBFFD3BCF94}" type="datetimeFigureOut">
              <a:rPr lang="en-US" smtClean="0"/>
              <a:t>10/15/2014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B293D-868A-4CCD-BCE8-B6A8678DC6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611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B98F2-E717-40AA-8A03-BFBFFD3BCF94}" type="datetimeFigureOut">
              <a:rPr lang="en-US" smtClean="0"/>
              <a:t>10/15/2014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B293D-868A-4CCD-BCE8-B6A8678DC6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112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B98F2-E717-40AA-8A03-BFBFFD3BCF94}" type="datetimeFigureOut">
              <a:rPr lang="en-US" smtClean="0"/>
              <a:t>10/15/2014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B293D-868A-4CCD-BCE8-B6A8678DC6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084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B98F2-E717-40AA-8A03-BFBFFD3BCF94}" type="datetimeFigureOut">
              <a:rPr lang="en-US" smtClean="0"/>
              <a:t>10/15/2014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B293D-868A-4CCD-BCE8-B6A8678DC6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616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B98F2-E717-40AA-8A03-BFBFFD3BCF94}" type="datetimeFigureOut">
              <a:rPr lang="en-US" smtClean="0"/>
              <a:t>10/15/2014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B293D-868A-4CCD-BCE8-B6A8678DC6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591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B98F2-E717-40AA-8A03-BFBFFD3BCF94}" type="datetimeFigureOut">
              <a:rPr lang="en-US" smtClean="0"/>
              <a:t>10/15/2014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B293D-868A-4CCD-BCE8-B6A8678DC6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491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B98F2-E717-40AA-8A03-BFBFFD3BCF94}" type="datetimeFigureOut">
              <a:rPr lang="en-US" smtClean="0"/>
              <a:t>10/15/2014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B293D-868A-4CCD-BCE8-B6A8678DC6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251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B98F2-E717-40AA-8A03-BFBFFD3BCF94}" type="datetimeFigureOut">
              <a:rPr lang="en-US" smtClean="0"/>
              <a:t>10/15/2014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DB293D-868A-4CCD-BCE8-B6A8678DC6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29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CA0280-9292-40DE-9BD6-D4FFF6055614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10/15/2014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403A72F-1100-4E64-BAB1-D85BD15939DA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30448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1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r" rtl="1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r" rtl="1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gif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2052" y1="12698" x2="22052" y2="12698"/>
                        <a14:foregroundMark x1="32502" y1="9524" x2="32502" y2="9524"/>
                        <a14:foregroundMark x1="31064" y1="17274" x2="31064" y2="17274"/>
                        <a14:foregroundMark x1="46596" y1="10458" x2="46596" y2="10458"/>
                        <a14:foregroundMark x1="59156" y1="23810" x2="59156" y2="23810"/>
                        <a14:foregroundMark x1="71429" y1="7563" x2="71429" y2="7563"/>
                        <a14:foregroundMark x1="85810" y1="22409" x2="85810" y2="22409"/>
                        <a14:foregroundMark x1="96836" y1="36041" x2="96836" y2="36041"/>
                        <a14:foregroundMark x1="96261" y1="48833" x2="96261" y2="48833"/>
                        <a14:foregroundMark x1="91659" y1="48553" x2="91659" y2="48553"/>
                        <a14:foregroundMark x1="86098" y1="54528" x2="86098" y2="54528"/>
                        <a14:foregroundMark x1="75264" y1="54248" x2="75264" y2="54248"/>
                        <a14:foregroundMark x1="75839" y1="67974" x2="75839" y2="67974"/>
                        <a14:foregroundMark x1="66443" y1="76471" x2="66443" y2="76471"/>
                        <a14:foregroundMark x1="79003" y1="89823" x2="79003" y2="89823"/>
                        <a14:foregroundMark x1="72579" y1="88142" x2="72579" y2="88142"/>
                        <a14:foregroundMark x1="73730" y1="92717" x2="73730" y2="92717"/>
                        <a14:foregroundMark x1="53308" y1="96732" x2="53308" y2="96732"/>
                        <a14:foregroundMark x1="47172" y1="85341" x2="47172" y2="85341"/>
                        <a14:foregroundMark x1="25791" y1="89542" x2="25791" y2="89542"/>
                        <a14:foregroundMark x1="21093" y1="75910" x2="21093" y2="75910"/>
                        <a14:foregroundMark x1="21764" y1="57703" x2="21764" y2="57703"/>
                        <a14:foregroundMark x1="23202" y1="49953" x2="23202" y2="49953"/>
                        <a14:foregroundMark x1="5944" y1="45472" x2="5944" y2="45472"/>
                        <a14:foregroundMark x1="32502" y1="54809" x2="32502" y2="54809"/>
                        <a14:foregroundMark x1="34036" y1="40616" x2="34036" y2="40616"/>
                        <a14:foregroundMark x1="46021" y1="40056" x2="46021" y2="40056"/>
                        <a14:foregroundMark x1="42761" y1="64239" x2="42761" y2="64239"/>
                        <a14:foregroundMark x1="97124" y1="58824" x2="97124" y2="58824"/>
                        <a14:foregroundMark x1="87248" y1="62558" x2="87248" y2="62558"/>
                        <a14:backgroundMark x1="46596" y1="8403" x2="46596" y2="8403"/>
                        <a14:backgroundMark x1="63279" y1="18394" x2="63279" y2="18394"/>
                        <a14:backgroundMark x1="60882" y1="17554" x2="60882" y2="17554"/>
                        <a14:backgroundMark x1="72867" y1="20915" x2="72867" y2="20915"/>
                        <a14:backgroundMark x1="97795" y1="60504" x2="97795" y2="60504"/>
                        <a14:backgroundMark x1="85810" y1="20355" x2="85810" y2="203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643" y="1196752"/>
            <a:ext cx="3975573" cy="394609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4280615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a-IR" smtClean="0">
                <a:solidFill>
                  <a:srgbClr val="04617B">
                    <a:shade val="90000"/>
                  </a:srgbClr>
                </a:solidFill>
              </a:rPr>
              <a:t>1</a:t>
            </a:r>
            <a:endParaRPr lang="fa-IR" dirty="0" smtClean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633620" y="260648"/>
            <a:ext cx="2168474" cy="1875984"/>
            <a:chOff x="3515972" y="0"/>
            <a:chExt cx="2168474" cy="1875984"/>
          </a:xfrm>
        </p:grpSpPr>
        <p:sp>
          <p:nvSpPr>
            <p:cNvPr id="27" name="Hexagon 26"/>
            <p:cNvSpPr/>
            <p:nvPr/>
          </p:nvSpPr>
          <p:spPr>
            <a:xfrm>
              <a:off x="3515972" y="0"/>
              <a:ext cx="2168474" cy="1875984"/>
            </a:xfrm>
            <a:prstGeom prst="hexagon">
              <a:avLst>
                <a:gd name="adj" fmla="val 28570"/>
                <a:gd name="vf" fmla="val 1154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Hexagon 7"/>
            <p:cNvSpPr/>
            <p:nvPr/>
          </p:nvSpPr>
          <p:spPr>
            <a:xfrm>
              <a:off x="3875334" y="310891"/>
              <a:ext cx="1449750" cy="12542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400" b="1" dirty="0" smtClean="0">
                  <a:solidFill>
                    <a:prstClr val="white"/>
                  </a:solidFill>
                </a:rPr>
                <a:t>فرزند سالاری</a:t>
              </a:r>
              <a:endParaRPr lang="en-US" sz="2400" b="1" dirty="0">
                <a:solidFill>
                  <a:prstClr val="white"/>
                </a:solidFill>
              </a:endParaRPr>
            </a:p>
          </p:txBody>
        </p:sp>
      </p:grpSp>
      <p:sp>
        <p:nvSpPr>
          <p:cNvPr id="20" name="Hexagon 19"/>
          <p:cNvSpPr/>
          <p:nvPr/>
        </p:nvSpPr>
        <p:spPr>
          <a:xfrm>
            <a:off x="2286063" y="3064199"/>
            <a:ext cx="1449750" cy="125420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9210" tIns="29210" rIns="29210" bIns="29210" numCol="1" spcCol="1270" anchor="ctr" anchorCtr="0">
            <a:noAutofit/>
          </a:bodyPr>
          <a:lstStyle/>
          <a:p>
            <a:pPr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300" dirty="0">
              <a:solidFill>
                <a:prstClr val="white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683568" y="3641361"/>
            <a:ext cx="2488704" cy="137181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 smtClean="0">
                <a:solidFill>
                  <a:prstClr val="black"/>
                </a:solidFill>
              </a:rPr>
              <a:t>کاهش صبر و تحمل 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683568" y="5225537"/>
            <a:ext cx="2488704" cy="137181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کانون توجه بودن</a:t>
            </a:r>
            <a:endParaRPr lang="en-US" b="1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6161456" y="692696"/>
            <a:ext cx="2488704" cy="137181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 smtClean="0">
                <a:solidFill>
                  <a:prstClr val="black"/>
                </a:solidFill>
              </a:rPr>
              <a:t>افزایش توقع و زود رنجی 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502802" y="2097371"/>
            <a:ext cx="2488704" cy="137181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 smtClean="0">
                <a:solidFill>
                  <a:prstClr val="black"/>
                </a:solidFill>
              </a:rPr>
              <a:t>عدم شکل گیری شخصیت فعال 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6115744" y="2132856"/>
            <a:ext cx="2488704" cy="137181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 smtClean="0">
                <a:solidFill>
                  <a:prstClr val="black"/>
                </a:solidFill>
              </a:rPr>
              <a:t>توجه بیش از حد به خواسته ها  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50" name="Oval 49"/>
          <p:cNvSpPr/>
          <p:nvPr/>
        </p:nvSpPr>
        <p:spPr>
          <a:xfrm>
            <a:off x="3350306" y="2195098"/>
            <a:ext cx="2500544" cy="134165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 smtClean="0">
                <a:solidFill>
                  <a:prstClr val="black"/>
                </a:solidFill>
              </a:rPr>
              <a:t>سرخوردگی و ناسازگاری </a:t>
            </a:r>
            <a:endParaRPr lang="en-US" b="1" dirty="0">
              <a:solidFill>
                <a:prstClr val="black"/>
              </a:solidFill>
            </a:endParaRP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96" y="185690"/>
            <a:ext cx="2101398" cy="16344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002" y="3691299"/>
            <a:ext cx="4715596" cy="30301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530514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A09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6818" y="261375"/>
            <a:ext cx="2170364" cy="1877731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5657182" y="2204864"/>
            <a:ext cx="2648618" cy="1152128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b="1" dirty="0" smtClean="0">
                <a:solidFill>
                  <a:prstClr val="black"/>
                </a:solidFill>
              </a:rPr>
              <a:t>عدم تجربه از کودکی و نوجوانی </a:t>
            </a:r>
            <a:endParaRPr lang="en-US" sz="2000" b="1" dirty="0">
              <a:solidFill>
                <a:prstClr val="black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041675" y="3291702"/>
            <a:ext cx="2813374" cy="1512168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b="1" dirty="0" smtClean="0">
                <a:solidFill>
                  <a:prstClr val="black"/>
                </a:solidFill>
              </a:rPr>
              <a:t>پرش به دوران مسئولیت و بزرگسالی </a:t>
            </a:r>
            <a:endParaRPr lang="en-US" sz="2000" b="1" dirty="0">
              <a:solidFill>
                <a:prstClr val="black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57200" y="4762832"/>
            <a:ext cx="2808312" cy="120705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b="1" dirty="0" smtClean="0">
                <a:solidFill>
                  <a:prstClr val="black"/>
                </a:solidFill>
              </a:rPr>
              <a:t>قرار گرفتن در معرض استرس ها </a:t>
            </a:r>
            <a:endParaRPr lang="en-US" sz="2000" b="1" dirty="0">
              <a:solidFill>
                <a:prstClr val="black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657182" y="4713214"/>
            <a:ext cx="2648618" cy="127038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b="1" dirty="0" smtClean="0">
                <a:solidFill>
                  <a:prstClr val="black"/>
                </a:solidFill>
              </a:rPr>
              <a:t>رشد سریع روحی و روانی</a:t>
            </a:r>
            <a:endParaRPr lang="en-US" sz="2000" b="1" dirty="0">
              <a:solidFill>
                <a:prstClr val="black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57200" y="2204864"/>
            <a:ext cx="2808312" cy="1152128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b="1" dirty="0" smtClean="0">
                <a:solidFill>
                  <a:prstClr val="black"/>
                </a:solidFill>
              </a:rPr>
              <a:t>پرورش در کنار بزرگسالان </a:t>
            </a:r>
            <a:endParaRPr lang="en-US" sz="2000" b="1" dirty="0">
              <a:solidFill>
                <a:prstClr val="black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0648"/>
            <a:ext cx="2808312" cy="1743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839368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9868" y="63887"/>
            <a:ext cx="2170364" cy="1877731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5857528" y="1935480"/>
            <a:ext cx="2448272" cy="177563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 smtClean="0">
                <a:solidFill>
                  <a:prstClr val="black"/>
                </a:solidFill>
              </a:rPr>
              <a:t>عدم گرایش به کارهای گروهی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203848" y="3429000"/>
            <a:ext cx="2602522" cy="1800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 smtClean="0">
                <a:solidFill>
                  <a:prstClr val="black"/>
                </a:solidFill>
              </a:rPr>
              <a:t>عدم توانایی حل مسآله</a:t>
            </a:r>
            <a:r>
              <a:rPr lang="fa-IR" dirty="0" smtClean="0">
                <a:solidFill>
                  <a:prstClr val="black"/>
                </a:solidFill>
              </a:rPr>
              <a:t>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323528" y="4725144"/>
            <a:ext cx="2520280" cy="181376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 smtClean="0">
                <a:solidFill>
                  <a:prstClr val="black"/>
                </a:solidFill>
              </a:rPr>
              <a:t>اضطراب و دست پاچگی </a:t>
            </a:r>
            <a:endParaRPr lang="en-US" b="1" dirty="0">
              <a:solidFill>
                <a:prstClr val="black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28" y="2986087"/>
            <a:ext cx="2076450" cy="1619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952" y="1340768"/>
            <a:ext cx="1905000" cy="1952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401" y="3795712"/>
            <a:ext cx="3194112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27759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B050">
            <a:alpha val="3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6474" y="118681"/>
            <a:ext cx="2170364" cy="1877731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46856" y="1935480"/>
            <a:ext cx="8229600" cy="4389120"/>
          </a:xfrm>
        </p:spPr>
        <p:txBody>
          <a:bodyPr/>
          <a:lstStyle/>
          <a:p>
            <a:r>
              <a:rPr lang="fa-IR" dirty="0" smtClean="0"/>
              <a:t>کاهش توجه والدین به سبب اشتغال             عدم وابستگی فرزند به خانواده</a:t>
            </a:r>
          </a:p>
          <a:p>
            <a:pPr marL="0" indent="0">
              <a:buNone/>
            </a:pPr>
            <a:r>
              <a:rPr lang="fa-IR" dirty="0" smtClean="0"/>
              <a:t> </a:t>
            </a:r>
            <a:endParaRPr lang="en-US" dirty="0"/>
          </a:p>
        </p:txBody>
      </p:sp>
      <p:sp>
        <p:nvSpPr>
          <p:cNvPr id="8" name="Left Arrow 7"/>
          <p:cNvSpPr/>
          <p:nvPr/>
        </p:nvSpPr>
        <p:spPr>
          <a:xfrm>
            <a:off x="3995936" y="2103568"/>
            <a:ext cx="586487" cy="22176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212751" y="2548875"/>
            <a:ext cx="1696616" cy="86409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dirty="0" smtClean="0">
                <a:solidFill>
                  <a:prstClr val="black"/>
                </a:solidFill>
              </a:rPr>
              <a:t>تنهایی و انزوا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620490" y="2548875"/>
            <a:ext cx="1882332" cy="86409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dirty="0" smtClean="0">
                <a:solidFill>
                  <a:prstClr val="black"/>
                </a:solidFill>
              </a:rPr>
              <a:t>ترویج فرهنگ استقلال طلبی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077791" y="2478029"/>
            <a:ext cx="1991112" cy="90848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dirty="0" smtClean="0">
                <a:solidFill>
                  <a:prstClr val="black"/>
                </a:solidFill>
              </a:rPr>
              <a:t>افزایش میل به فرار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152595" y="3688472"/>
            <a:ext cx="1728192" cy="88313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کم شدن قبح تک زیستی و تجرد</a:t>
            </a:r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555992" y="3600108"/>
            <a:ext cx="2052862" cy="96972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کاهش قداست و اهمیت تشکیل خانواده </a:t>
            </a:r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059557" y="3657273"/>
            <a:ext cx="1883734" cy="91256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افزایش سن ازدواج</a:t>
            </a:r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15" name="Down Arrow 14"/>
          <p:cNvSpPr/>
          <p:nvPr/>
        </p:nvSpPr>
        <p:spPr>
          <a:xfrm>
            <a:off x="4006359" y="4688472"/>
            <a:ext cx="1152128" cy="9513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699792" y="5693626"/>
            <a:ext cx="4176464" cy="113856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800" b="1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تبدیل شدن به بزهکار اجتماعی </a:t>
            </a:r>
            <a:endParaRPr lang="en-US" sz="2800" b="1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477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B050">
            <a:alpha val="3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9948" y="255125"/>
            <a:ext cx="2170364" cy="1877731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half" idx="2"/>
          </p:nvPr>
        </p:nvSpPr>
        <p:spPr>
          <a:xfrm>
            <a:off x="0" y="908720"/>
            <a:ext cx="3491880" cy="5370984"/>
          </a:xfrm>
        </p:spPr>
        <p:txBody>
          <a:bodyPr>
            <a:normAutofit/>
          </a:bodyPr>
          <a:lstStyle/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fa-IR" sz="2800" dirty="0" smtClean="0"/>
              <a:t>انزوا و تنهایی فرد و نسلش</a:t>
            </a:r>
          </a:p>
          <a:p>
            <a:pPr algn="r"/>
            <a:endParaRPr lang="fa-IR" sz="2800" dirty="0" smtClean="0"/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fa-IR" sz="2800" dirty="0" smtClean="0"/>
              <a:t>نشاط کمتر</a:t>
            </a:r>
          </a:p>
          <a:p>
            <a:pPr algn="r"/>
            <a:r>
              <a:rPr lang="fa-IR" sz="2800" dirty="0" smtClean="0"/>
              <a:t> </a:t>
            </a:r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fa-IR" sz="2800" dirty="0" smtClean="0"/>
              <a:t>عدم رشد و شکوفایی </a:t>
            </a:r>
          </a:p>
          <a:p>
            <a:pPr algn="r"/>
            <a:endParaRPr lang="fa-IR" sz="2800" dirty="0" smtClean="0"/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fa-IR" sz="2800" dirty="0" smtClean="0"/>
              <a:t>ابراز خشم و پرخاشگری </a:t>
            </a:r>
          </a:p>
          <a:p>
            <a:pPr algn="r"/>
            <a:endParaRPr lang="fa-IR" sz="2800" dirty="0" smtClean="0"/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fa-IR" sz="2800" dirty="0" smtClean="0"/>
              <a:t>کاهش اقتدار والدین </a:t>
            </a:r>
            <a:endParaRPr lang="en-US" sz="28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2291" b="2291"/>
          <a:stretch>
            <a:fillRect/>
          </a:stretch>
        </p:blipFill>
        <p:spPr>
          <a:xfrm rot="420000">
            <a:off x="3973666" y="2542722"/>
            <a:ext cx="4617720" cy="39319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890999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Click="0">
        <p14:switch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B050">
            <a:alpha val="3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856" y="57749"/>
            <a:ext cx="2170364" cy="187773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تلویزیون </a:t>
            </a:r>
          </a:p>
          <a:p>
            <a:pPr marL="0" indent="0">
              <a:buNone/>
            </a:pPr>
            <a:endParaRPr lang="fa-IR" dirty="0" smtClean="0"/>
          </a:p>
          <a:p>
            <a:r>
              <a:rPr lang="fa-IR" dirty="0" smtClean="0"/>
              <a:t>ماهواره و اینترنت </a:t>
            </a:r>
          </a:p>
          <a:p>
            <a:pPr marL="0" indent="0">
              <a:buNone/>
            </a:pPr>
            <a:endParaRPr lang="fa-IR" dirty="0" smtClean="0"/>
          </a:p>
          <a:p>
            <a:r>
              <a:rPr lang="fa-IR" dirty="0" smtClean="0"/>
              <a:t>بازیهای رایانه ای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3555347"/>
            <a:ext cx="2711192" cy="20236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1390" y="2276872"/>
            <a:ext cx="2619375" cy="17430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1897" y="1400788"/>
            <a:ext cx="2162175" cy="21240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95936" y="3781712"/>
            <a:ext cx="2286000" cy="152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633" y="5012342"/>
            <a:ext cx="1745405" cy="18247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85219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475656" y="260648"/>
            <a:ext cx="6563072" cy="922114"/>
          </a:xfrm>
          <a:noFill/>
          <a:ln>
            <a:noFill/>
          </a:ln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fa-IR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Zar" pitchFamily="2" charset="-78"/>
              </a:rPr>
              <a:t>تضعیف شبکه ارتباطی خانوادگی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B Zar" pitchFamily="2" charset="-78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4294967295"/>
          </p:nvPr>
        </p:nvSpPr>
        <p:spPr>
          <a:xfrm>
            <a:off x="555575" y="1556792"/>
            <a:ext cx="3008313" cy="4691062"/>
          </a:xfrm>
        </p:spPr>
        <p:txBody>
          <a:bodyPr>
            <a:normAutofit/>
          </a:bodyPr>
          <a:lstStyle/>
          <a:p>
            <a:pPr marL="0" indent="0" algn="just" rtl="1">
              <a:buNone/>
            </a:pPr>
            <a:r>
              <a:rPr lang="fa-IR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Zar" pitchFamily="2" charset="-78"/>
              </a:rPr>
              <a:t>انزوا و تنهایی </a:t>
            </a:r>
            <a:r>
              <a:rPr lang="fa-I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Zar" pitchFamily="2" charset="-78"/>
              </a:rPr>
              <a:t>فرد</a:t>
            </a:r>
          </a:p>
          <a:p>
            <a:pPr marL="0" indent="0" algn="just" rtl="1">
              <a:buNone/>
            </a:pPr>
            <a:endParaRPr lang="fa-I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Zar" pitchFamily="2" charset="-78"/>
            </a:endParaRPr>
          </a:p>
          <a:p>
            <a:pPr marL="0" indent="0" algn="just" rtl="1">
              <a:buNone/>
            </a:pPr>
            <a:r>
              <a:rPr lang="fa-IR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Zar" pitchFamily="2" charset="-78"/>
              </a:rPr>
              <a:t>نشاط </a:t>
            </a:r>
            <a:r>
              <a:rPr lang="fa-I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Zar" pitchFamily="2" charset="-78"/>
              </a:rPr>
              <a:t>کمتر</a:t>
            </a:r>
          </a:p>
          <a:p>
            <a:pPr marL="0" indent="0" algn="just" rtl="1">
              <a:buNone/>
            </a:pPr>
            <a:endParaRPr lang="fa-I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Zar" pitchFamily="2" charset="-78"/>
            </a:endParaRPr>
          </a:p>
          <a:p>
            <a:pPr marL="0" indent="0" algn="just" rtl="1">
              <a:buNone/>
            </a:pPr>
            <a:r>
              <a:rPr lang="fa-IR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Zar" pitchFamily="2" charset="-78"/>
              </a:rPr>
              <a:t>عدم رشد و شکوفایی </a:t>
            </a:r>
          </a:p>
          <a:p>
            <a:pPr algn="just" rtl="1"/>
            <a:endParaRPr lang="zu-ZA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Zar" pitchFamily="2" charset="-78"/>
            </a:endParaRPr>
          </a:p>
          <a:p>
            <a:pPr marL="0" indent="0" algn="just" rtl="1">
              <a:buNone/>
            </a:pPr>
            <a:r>
              <a:rPr lang="fa-I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Zar" pitchFamily="2" charset="-78"/>
              </a:rPr>
              <a:t>ابراز </a:t>
            </a:r>
            <a:r>
              <a:rPr lang="fa-IR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Zar" pitchFamily="2" charset="-78"/>
              </a:rPr>
              <a:t>خشم و پرخاشگری </a:t>
            </a:r>
          </a:p>
          <a:p>
            <a:pPr algn="just" rtl="1"/>
            <a:endParaRPr lang="fa-I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Zar" pitchFamily="2" charset="-78"/>
            </a:endParaRPr>
          </a:p>
          <a:p>
            <a:pPr marL="0" indent="0" algn="just" rtl="1">
              <a:buNone/>
            </a:pPr>
            <a:r>
              <a:rPr lang="fa-IR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Zar" pitchFamily="2" charset="-78"/>
              </a:rPr>
              <a:t>کاهش اقتدار والدین 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Zar" pitchFamily="2" charset="-78"/>
            </a:endParaRPr>
          </a:p>
          <a:p>
            <a:pPr algn="just" rtl="1"/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Zar" pitchFamily="2" charset="-7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484784"/>
            <a:ext cx="4424411" cy="51845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11568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15"/>
          <a:stretch/>
        </p:blipFill>
        <p:spPr>
          <a:xfrm>
            <a:off x="755576" y="908720"/>
            <a:ext cx="7704856" cy="56085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97768"/>
            <a:ext cx="8229600" cy="998984"/>
          </a:xfrm>
        </p:spPr>
        <p:txBody>
          <a:bodyPr>
            <a:normAutofit/>
          </a:bodyPr>
          <a:lstStyle/>
          <a:p>
            <a:r>
              <a:rPr lang="fa-I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Zar" pitchFamily="2" charset="-78"/>
              </a:rPr>
              <a:t>آسیب های تک فرزندی از دید آلفرد بینه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Z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97991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15616" y="2862064"/>
            <a:ext cx="7488832" cy="998984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fa-IR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Zar" pitchFamily="2" charset="-78"/>
              </a:rPr>
              <a:t>أَبِا عَبْدِ اللَّهِ (ع) قَالَ: إِنَّ اللَّهَ لَيَرْحَمُ الرَّجُلَ لِشِدَّةِ حُبِّهِ لِوَلَدِهِ. </a:t>
            </a:r>
            <a:r>
              <a:rPr lang="fa-IR" sz="1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Zar" pitchFamily="2" charset="-78"/>
              </a:rPr>
              <a:t>وسائل‏الشيعة ج : 21  ص :  360</a:t>
            </a:r>
            <a:r>
              <a:rPr lang="fa-IR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Zar" pitchFamily="2" charset="-78"/>
              </a:rPr>
              <a:t/>
            </a:r>
            <a:br>
              <a:rPr lang="fa-IR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Zar" pitchFamily="2" charset="-78"/>
              </a:rPr>
            </a:br>
            <a:r>
              <a:rPr lang="fa-IR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Zar" pitchFamily="2" charset="-78"/>
              </a:rPr>
              <a:t>امام صادق (ع): همانا خداوند بخاطر علاقه زیاد شخص به فرزندش به او رحم </a:t>
            </a:r>
            <a:r>
              <a:rPr lang="fa-IR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Zar" pitchFamily="2" charset="-78"/>
              </a:rPr>
              <a:t>می کند</a:t>
            </a:r>
            <a:r>
              <a:rPr lang="fa-IR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Zar" pitchFamily="2" charset="-78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278036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  <a:prstDash val="solid"/>
          </a:ln>
        </p:spPr>
        <p:txBody>
          <a:bodyPr/>
          <a:lstStyle/>
          <a:p>
            <a:r>
              <a:rPr lang="fa-I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Zar" pitchFamily="2" charset="-78"/>
              </a:rPr>
              <a:t>ویژگی های چندفرزندان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Zar" pitchFamily="2" charset="-78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44824"/>
            <a:ext cx="4536504" cy="4752528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8024" y="1600200"/>
            <a:ext cx="3898776" cy="4525963"/>
          </a:xfrm>
        </p:spPr>
        <p:txBody>
          <a:bodyPr/>
          <a:lstStyle/>
          <a:p>
            <a:pPr algn="just" rtl="1">
              <a:lnSpc>
                <a:spcPct val="150000"/>
              </a:lnSpc>
            </a:pPr>
            <a:r>
              <a:rPr lang="fa-I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Zar" pitchFamily="2" charset="-78"/>
              </a:rPr>
              <a:t>کودکانی که خواهر و برادر دارند دارای روابط مثبت،اعتماد به نفس بالاتر و احساس تنهایی کمتری دارند.</a:t>
            </a:r>
          </a:p>
          <a:p>
            <a:pPr algn="just" rtl="1"/>
            <a:r>
              <a:rPr lang="fa-I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Zar" pitchFamily="2" charset="-78"/>
              </a:rPr>
              <a:t>این کودکان در مقایسه با کودکان دیگر، در وظایف اجتماعی شناختی عملکرد بهتری دارند.(شرمن،لنفورد،2006)</a:t>
            </a:r>
          </a:p>
        </p:txBody>
      </p:sp>
    </p:spTree>
    <p:extLst>
      <p:ext uri="{BB962C8B-B14F-4D97-AF65-F5344CB8AC3E}">
        <p14:creationId xmlns:p14="http://schemas.microsoft.com/office/powerpoint/2010/main" val="2317197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50"/>
          <a:stretch/>
        </p:blipFill>
        <p:spPr>
          <a:xfrm>
            <a:off x="0" y="0"/>
            <a:ext cx="9144000" cy="37890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979712" y="5301208"/>
            <a:ext cx="5256584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Titr" pitchFamily="2" charset="-78"/>
              </a:rPr>
              <a:t>موسسه آموزشی وپژوهشی  امام خمینی (ره) </a:t>
            </a:r>
          </a:p>
          <a:p>
            <a:pPr algn="ctr" rtl="1">
              <a:lnSpc>
                <a:spcPct val="150000"/>
              </a:lnSpc>
            </a:pPr>
            <a:r>
              <a:rPr lang="fa-IR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Titr" pitchFamily="2" charset="-78"/>
              </a:rPr>
              <a:t>اداره همایش ها ونشست های علمی</a:t>
            </a:r>
          </a:p>
          <a:p>
            <a:pPr algn="ctr" rtl="1">
              <a:lnSpc>
                <a:spcPct val="150000"/>
              </a:lnSpc>
            </a:pPr>
            <a:r>
              <a:rPr lang="fa-IR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Titr" pitchFamily="2" charset="-78"/>
              </a:rPr>
              <a:t> با همکاری گروه روان شناسی</a:t>
            </a:r>
            <a:endParaRPr lang="en-US" sz="1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B Titr" pitchFamily="2" charset="-78"/>
            </a:endParaRPr>
          </a:p>
          <a:p>
            <a:pPr algn="ctr" rtl="1">
              <a:lnSpc>
                <a:spcPct val="150000"/>
              </a:lnSpc>
            </a:pPr>
            <a:r>
              <a:rPr lang="en-US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Titr" pitchFamily="2" charset="-78"/>
              </a:rPr>
              <a:t>02532909099   </a:t>
            </a:r>
            <a:r>
              <a:rPr lang="en-US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Titr" pitchFamily="2" charset="-78"/>
              </a:rPr>
              <a:t>hamayesh@iki.ac.ir</a:t>
            </a:r>
            <a:endParaRPr lang="en-US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B Titr" pitchFamily="2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19672" y="4006805"/>
            <a:ext cx="597666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Zar" pitchFamily="2" charset="-78"/>
              </a:rPr>
              <a:t>ابعاد روانشناختی وتربیتی کودکان </a:t>
            </a:r>
            <a:br>
              <a:rPr lang="fa-IR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Zar" pitchFamily="2" charset="-78"/>
              </a:rPr>
            </a:br>
            <a:r>
              <a:rPr lang="fa-IR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Zar" pitchFamily="2" charset="-78"/>
              </a:rPr>
              <a:t>با توجه به تغییرات جمعیتی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98264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>
            <a:normAutofit/>
          </a:bodyPr>
          <a:lstStyle/>
          <a:p>
            <a:r>
              <a:rPr lang="fa-IR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cs typeface="B Zar" pitchFamily="2" charset="-78"/>
              </a:rPr>
              <a:t>رابطه ی والد با کودک در خانواده های تک فرزند و چندفرزند</a:t>
            </a:r>
            <a:endParaRPr lang="en-US" sz="2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cs typeface="B Zar" pitchFamily="2" charset="-78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20347"/>
            <a:ext cx="4038600" cy="26856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8024" y="1600200"/>
            <a:ext cx="3898776" cy="4709120"/>
          </a:xfrm>
        </p:spPr>
        <p:txBody>
          <a:bodyPr/>
          <a:lstStyle/>
          <a:p>
            <a:pPr algn="just" rtl="1"/>
            <a:r>
              <a:rPr lang="fa-I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Zar" pitchFamily="2" charset="-78"/>
              </a:rPr>
              <a:t>تحقیقات نشان داده است که میان رابطه ی والد و کودک در خانواده های تک فرزند و چند فرزند تفاوت معناداری وجود ندارد. اگرچه بعد از تولد فرزند جدید مادر فرصت کمتری برای فرزند بزرگتر خواهد گذاشت اما حضور و فعال تر شدن </a:t>
            </a:r>
            <a:r>
              <a:rPr lang="fa-I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Zar" pitchFamily="2" charset="-78"/>
              </a:rPr>
              <a:t>پدر </a:t>
            </a:r>
            <a:r>
              <a:rPr lang="fa-I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Zar" pitchFamily="2" charset="-78"/>
              </a:rPr>
              <a:t>و نقش پدر به او کمک می کند.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Z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467375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57150">
            <a:noFill/>
          </a:ln>
        </p:spPr>
        <p:txBody>
          <a:bodyPr/>
          <a:lstStyle/>
          <a:p>
            <a:r>
              <a:rPr lang="fa-I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Titr" pitchFamily="2" charset="-78"/>
              </a:rPr>
              <a:t>سبک والد گری به چه معناست؟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Titr" pitchFamily="2" charset="-78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2529681"/>
            <a:ext cx="2286000" cy="2667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8024" y="1600200"/>
            <a:ext cx="3898776" cy="4853136"/>
          </a:xfrm>
        </p:spPr>
        <p:txBody>
          <a:bodyPr>
            <a:normAutofit lnSpcReduction="10000"/>
          </a:bodyPr>
          <a:lstStyle/>
          <a:p>
            <a:pPr algn="just" rtl="1">
              <a:lnSpc>
                <a:spcPct val="150000"/>
              </a:lnSpc>
            </a:pPr>
            <a:r>
              <a:rPr lang="fa-I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Zar" pitchFamily="2" charset="-78"/>
              </a:rPr>
              <a:t>مجموعه ای از نگرش ها نسبت به کودک که منجر به جو هیجانی شده و رفتار های والدین در آن جو بروز می نماید و تفاوت در تلاش های والدین برای کنترل و اجتماعی کردن فرزندانشان.</a:t>
            </a:r>
          </a:p>
          <a:p>
            <a:pPr marL="0" indent="0" algn="just" rtl="1">
              <a:lnSpc>
                <a:spcPct val="150000"/>
              </a:lnSpc>
              <a:buNone/>
            </a:pPr>
            <a:r>
              <a:rPr lang="fa-IR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Zar" pitchFamily="2" charset="-78"/>
              </a:rPr>
              <a:t>(دارلینگ، 1999)</a:t>
            </a:r>
            <a:endParaRPr lang="en-US" sz="1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Z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56043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76200">
            <a:noFill/>
          </a:ln>
        </p:spPr>
        <p:txBody>
          <a:bodyPr/>
          <a:lstStyle/>
          <a:p>
            <a:r>
              <a:rPr lang="fa-I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Zar" pitchFamily="2" charset="-78"/>
              </a:rPr>
              <a:t>انواع سبک </a:t>
            </a:r>
            <a:r>
              <a:rPr lang="fa-I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Zar" pitchFamily="2" charset="-78"/>
              </a:rPr>
              <a:t>های والدگری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Zar" pitchFamily="2" charset="-78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53"/>
          <a:stretch/>
        </p:blipFill>
        <p:spPr>
          <a:xfrm>
            <a:off x="755576" y="1916832"/>
            <a:ext cx="3528392" cy="33123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032" y="1600200"/>
            <a:ext cx="3826768" cy="4525963"/>
          </a:xfrm>
        </p:spPr>
        <p:txBody>
          <a:bodyPr>
            <a:noAutofit/>
          </a:bodyPr>
          <a:lstStyle/>
          <a:p>
            <a:pPr marL="0" indent="0" algn="justLow" rtl="1">
              <a:buNone/>
            </a:pPr>
            <a:r>
              <a:rPr lang="fa-IR" dirty="0" smtClean="0">
                <a:solidFill>
                  <a:srgbClr val="C00000"/>
                </a:solidFill>
                <a:cs typeface="B Zar" pitchFamily="2" charset="-78"/>
              </a:rPr>
              <a:t>سبک مستبد</a:t>
            </a:r>
            <a:r>
              <a:rPr lang="fa-IR" dirty="0" smtClean="0">
                <a:cs typeface="B Zar" pitchFamily="2" charset="-78"/>
              </a:rPr>
              <a:t>: </a:t>
            </a:r>
            <a:r>
              <a:rPr lang="fa-I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Zar" pitchFamily="2" charset="-78"/>
              </a:rPr>
              <a:t>کنترل زیاد بر کودک،استفاده از اصول جبری،رابطه ی سرد بافرزندان</a:t>
            </a:r>
          </a:p>
          <a:p>
            <a:pPr marL="0" indent="0" algn="justLow" rtl="1">
              <a:buNone/>
            </a:pPr>
            <a:r>
              <a:rPr lang="fa-IR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Zar" pitchFamily="2" charset="-78"/>
              </a:rPr>
              <a:t>(جان بزرگی،نوری ص 28)</a:t>
            </a:r>
          </a:p>
          <a:p>
            <a:pPr marL="0" indent="0" algn="justLow" rtl="1">
              <a:buNone/>
            </a:pPr>
            <a:r>
              <a:rPr lang="fa-IR" dirty="0" smtClean="0">
                <a:solidFill>
                  <a:srgbClr val="C00000"/>
                </a:solidFill>
                <a:cs typeface="B Zar" pitchFamily="2" charset="-78"/>
              </a:rPr>
              <a:t>سبک سهل گیر</a:t>
            </a:r>
            <a:r>
              <a:rPr lang="fa-IR" dirty="0" smtClean="0">
                <a:cs typeface="B Zar" pitchFamily="2" charset="-78"/>
              </a:rPr>
              <a:t>:</a:t>
            </a:r>
            <a:r>
              <a:rPr lang="fa-I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Zar" pitchFamily="2" charset="-78"/>
              </a:rPr>
              <a:t>اجتناب از اعمال سخت گیر،بی نظمی در خانواده،تصمیم خودسرانه فرزندان</a:t>
            </a:r>
          </a:p>
          <a:p>
            <a:pPr marL="0" indent="0" algn="justLow" rtl="1">
              <a:buNone/>
            </a:pPr>
            <a:r>
              <a:rPr lang="fa-IR" dirty="0" smtClean="0">
                <a:solidFill>
                  <a:srgbClr val="C00000"/>
                </a:solidFill>
                <a:cs typeface="B Zar" pitchFamily="2" charset="-78"/>
              </a:rPr>
              <a:t>سبک مقتدرانه</a:t>
            </a:r>
            <a:r>
              <a:rPr lang="fa-IR" dirty="0" smtClean="0">
                <a:cs typeface="B Zar" pitchFamily="2" charset="-78"/>
              </a:rPr>
              <a:t>:</a:t>
            </a:r>
            <a:r>
              <a:rPr lang="fa-I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Zar" pitchFamily="2" charset="-78"/>
              </a:rPr>
              <a:t>توجه کافی به فرزندان،تعاملات کلامی،حمایت عاطفی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Z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98029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856983" cy="659735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69300" y="692696"/>
            <a:ext cx="7156126" cy="584775"/>
          </a:xfrm>
          <a:prstGeom prst="rect">
            <a:avLst/>
          </a:prstGeom>
          <a:ln w="38100">
            <a:noFill/>
          </a:ln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a-IR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رابطه ی بین سبک والد گری و مشکلات کودکان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71600" y="1988840"/>
            <a:ext cx="7410114" cy="4339650"/>
          </a:xfrm>
          <a:prstGeom prst="rect">
            <a:avLst/>
          </a:prstGeom>
          <a:effectLst>
            <a:softEdge rad="1270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 rtl="1"/>
            <a:r>
              <a:rPr lang="fa-IR" sz="3200" dirty="0">
                <a:solidFill>
                  <a:schemeClr val="tx1"/>
                </a:solidFill>
                <a:cs typeface="B Zar" pitchFamily="2" charset="-78"/>
              </a:rPr>
              <a:t>با قاطعیت می توان گفت، محیط خانواده و سبک های والدگری، نتایج مهمی را در رشد روانی اجتماعی </a:t>
            </a:r>
            <a:r>
              <a:rPr lang="fa-IR" sz="3200" dirty="0" smtClean="0">
                <a:solidFill>
                  <a:schemeClr val="tx1"/>
                </a:solidFill>
                <a:cs typeface="B Zar" pitchFamily="2" charset="-78"/>
              </a:rPr>
              <a:t>فرزندان </a:t>
            </a:r>
            <a:r>
              <a:rPr lang="fa-IR" sz="3200" dirty="0">
                <a:solidFill>
                  <a:schemeClr val="tx1"/>
                </a:solidFill>
                <a:cs typeface="B Zar" pitchFamily="2" charset="-78"/>
              </a:rPr>
              <a:t>به بار می آورد</a:t>
            </a:r>
            <a:r>
              <a:rPr lang="fa-IR" sz="2000" dirty="0" smtClean="0">
                <a:solidFill>
                  <a:schemeClr val="tx1"/>
                </a:solidFill>
                <a:cs typeface="B Zar" pitchFamily="2" charset="-78"/>
              </a:rPr>
              <a:t>.</a:t>
            </a:r>
          </a:p>
          <a:p>
            <a:pPr lvl="0" algn="just" rtl="1"/>
            <a:r>
              <a:rPr lang="fa-IR" sz="2000" dirty="0" smtClean="0">
                <a:solidFill>
                  <a:schemeClr val="tx1"/>
                </a:solidFill>
                <a:cs typeface="B Zar" pitchFamily="2" charset="-78"/>
              </a:rPr>
              <a:t>(</a:t>
            </a:r>
            <a:r>
              <a:rPr lang="fa-IR" sz="2000" dirty="0">
                <a:solidFill>
                  <a:schemeClr val="tx1"/>
                </a:solidFill>
                <a:cs typeface="B Zar" pitchFamily="2" charset="-78"/>
              </a:rPr>
              <a:t>سیفی سنخ شناسی فرزند پروری و تاثیر آن بر اضطراب مجله اصول بهداشت روانی ص 187)</a:t>
            </a:r>
            <a:endParaRPr lang="en-US" sz="2000" dirty="0">
              <a:solidFill>
                <a:schemeClr val="tx1"/>
              </a:solidFill>
              <a:cs typeface="B Zar" pitchFamily="2" charset="-78"/>
            </a:endParaRPr>
          </a:p>
          <a:p>
            <a:pPr algn="just" rtl="1"/>
            <a:r>
              <a:rPr lang="fa-IR" sz="3200" dirty="0">
                <a:solidFill>
                  <a:schemeClr val="tx1"/>
                </a:solidFill>
                <a:cs typeface="B Zar" pitchFamily="2" charset="-78"/>
              </a:rPr>
              <a:t>نتیجه ی پژوهش های متعدد حاکی از آن است که بین سبک والدگری و میزان اختلالات رفتاری کودکان و نوجوانان ارتباط وجود دارد وهرچه میزان حمایت و پاسخ دهی والدین در شیوه فرزند پروری بالاتر باشد میزان مشکلات رفتاری فرزندان نیز کمتر </a:t>
            </a:r>
            <a:r>
              <a:rPr lang="fa-IR" sz="3200" dirty="0" smtClean="0">
                <a:solidFill>
                  <a:schemeClr val="tx1"/>
                </a:solidFill>
                <a:cs typeface="B Zar" pitchFamily="2" charset="-78"/>
              </a:rPr>
              <a:t>است</a:t>
            </a:r>
            <a:r>
              <a:rPr lang="fa-IR" sz="2000" dirty="0" smtClean="0">
                <a:solidFill>
                  <a:schemeClr val="tx1"/>
                </a:solidFill>
                <a:cs typeface="B Zar" pitchFamily="2" charset="-78"/>
              </a:rPr>
              <a:t>.(بیر و گوسونس1999)</a:t>
            </a:r>
            <a:endParaRPr lang="en-US" sz="2000" dirty="0">
              <a:solidFill>
                <a:schemeClr val="tx1"/>
              </a:solidFill>
              <a:cs typeface="B Z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30726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8640"/>
            <a:ext cx="8928008" cy="65527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2123728" y="836712"/>
            <a:ext cx="5400600" cy="584775"/>
          </a:xfrm>
          <a:prstGeom prst="rect">
            <a:avLst/>
          </a:prstGeom>
          <a:ln w="3810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fa-I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Titr" pitchFamily="2" charset="-78"/>
              </a:rPr>
              <a:t>جایگاه فرزند در خانواده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87624" y="1997838"/>
            <a:ext cx="7164288" cy="464742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 rtl="1"/>
            <a:r>
              <a:rPr lang="fa-IR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روانشناسان معتقدند کودکان والدین را از تنهایی رهایی می بخشند و موجب نشاط و شادابی، افزایش کارامدی و پختگی شخصیت والدین می گردند</a:t>
            </a:r>
            <a:r>
              <a:rPr lang="fa-IR" sz="1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(محمودیان و پوررحیم فصل نامه جمعیت ش  41 ص 93)</a:t>
            </a:r>
            <a:endParaRPr lang="en-US" sz="1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B Titr" pitchFamily="2" charset="-78"/>
            </a:endParaRPr>
          </a:p>
          <a:p>
            <a:pPr algn="just" rtl="1"/>
            <a:r>
              <a:rPr lang="fa-IR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فرزندان باعث افزایش ظرفیت هیجانی وشناختی مثبت بین والدین می شوند. </a:t>
            </a:r>
          </a:p>
          <a:p>
            <a:pPr algn="just" rtl="1"/>
            <a:r>
              <a:rPr lang="fa-IR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از همین رو فریدمن،هچتر و کانازاوا</a:t>
            </a:r>
            <a:r>
              <a:rPr lang="fa-IR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(1994،ص394) </a:t>
            </a:r>
            <a:r>
              <a:rPr lang="fa-IR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معتقدند فرزند موجب افزایش وابستگی </a:t>
            </a:r>
            <a:r>
              <a:rPr lang="fa-IR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ز</a:t>
            </a:r>
            <a:r>
              <a:rPr lang="fa-IR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وجین به همدیگر و افزایش اعتماد در زندگی می شود و انگیزه آنان برای کسب موفقیت در زندگی دو چندان می شود.</a:t>
            </a:r>
            <a:endParaRPr 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78261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02"/>
            <a:ext cx="9144000" cy="6846398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547664" y="692696"/>
            <a:ext cx="6048672" cy="461665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r>
              <a:rPr lang="fa-IR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Titr" pitchFamily="2" charset="-78"/>
              </a:rPr>
              <a:t>تاثیرات خواهر و برادران در خانواده بر روی یکدیگر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07704" y="2996952"/>
            <a:ext cx="6048672" cy="3600986"/>
          </a:xfrm>
          <a:prstGeom prst="rect">
            <a:avLst/>
          </a:prstGeom>
          <a:solidFill>
            <a:srgbClr val="FFC000"/>
          </a:solidFill>
          <a:effectLst>
            <a:softEdge rad="317500"/>
          </a:effectLst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 rtl="1">
              <a:lnSpc>
                <a:spcPct val="200000"/>
              </a:lnSpc>
            </a:pPr>
            <a:r>
              <a:rPr lang="fa-IR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کودکان در روابط صمیمی و تنگاتنگ خود با خواهر یا برادرها، مهارت های اجتماعی و شناختی مهمی را می آموزند.بسیاری از صاحب نظران معتقدند روابط خواهرها و برادرها نقش مهمی در رفتارهای ضد اجتماعی و اجتماع پسند کودکان و برخی از ابعاد شخصیت،هوش و پیشرفت آنان دارد</a:t>
            </a:r>
            <a:r>
              <a:rPr lang="fa-IR" sz="1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.</a:t>
            </a:r>
          </a:p>
          <a:p>
            <a:pPr algn="just" rtl="1">
              <a:lnSpc>
                <a:spcPct val="200000"/>
              </a:lnSpc>
            </a:pPr>
            <a:r>
              <a:rPr lang="fa-IR" sz="1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(</a:t>
            </a:r>
            <a:r>
              <a:rPr lang="fa-IR" sz="1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اسمیت 1993،استیلول و دان،1985)</a:t>
            </a:r>
            <a:endParaRPr lang="en-US" sz="1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71115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87624" y="332656"/>
            <a:ext cx="6120680" cy="461665"/>
          </a:xfrm>
          <a:prstGeom prst="rect">
            <a:avLst/>
          </a:prstGeom>
          <a:ln w="3810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fa-IR" sz="2400" b="1" dirty="0">
                <a:solidFill>
                  <a:srgbClr val="3333FF"/>
                </a:solidFill>
                <a:cs typeface="B Titr" pitchFamily="2" charset="-78"/>
              </a:rPr>
              <a:t>تاثیر تعامل خواهران و برادران در رشد اجتماعی</a:t>
            </a:r>
            <a:endParaRPr lang="en-US" sz="2400" b="1" dirty="0">
              <a:solidFill>
                <a:srgbClr val="3333FF"/>
              </a:solidFill>
              <a:cs typeface="B Titr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3568" y="867191"/>
            <a:ext cx="7488832" cy="55861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63500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 rtl="1">
              <a:lnSpc>
                <a:spcPct val="150000"/>
              </a:lnSpc>
            </a:pPr>
            <a:r>
              <a:rPr lang="fa-IR" sz="2400" b="1" spc="50" dirty="0">
                <a:ln w="11430">
                  <a:solidFill>
                    <a:srgbClr val="C00000"/>
                  </a:solidFill>
                </a:ln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Zar" pitchFamily="2" charset="-78"/>
              </a:rPr>
              <a:t>از آنجا که فرزندان اوقات زیادی را با هم می گذرانند، کیفت تعاملاتت آنها نقش مهمی در رشد کودک ایفا می کند.</a:t>
            </a:r>
            <a:r>
              <a:rPr lang="fa-IR" sz="1600" b="1" spc="50" dirty="0">
                <a:ln w="11430">
                  <a:solidFill>
                    <a:srgbClr val="C00000"/>
                  </a:solidFill>
                </a:ln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Zar" pitchFamily="2" charset="-78"/>
              </a:rPr>
              <a:t>(برادی،استونمن،مگوی،1992)</a:t>
            </a:r>
            <a:endParaRPr lang="en-US" sz="1600" b="1" spc="50" dirty="0">
              <a:ln w="11430">
                <a:solidFill>
                  <a:srgbClr val="C00000"/>
                </a:solidFill>
              </a:ln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B Zar" pitchFamily="2" charset="-78"/>
            </a:endParaRPr>
          </a:p>
          <a:p>
            <a:pPr algn="just" rtl="1">
              <a:lnSpc>
                <a:spcPct val="150000"/>
              </a:lnSpc>
            </a:pPr>
            <a:r>
              <a:rPr lang="fa-IR" sz="2400" b="1" spc="50" dirty="0">
                <a:ln w="11430">
                  <a:solidFill>
                    <a:srgbClr val="C00000"/>
                  </a:solidFill>
                </a:ln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Zar" pitchFamily="2" charset="-78"/>
              </a:rPr>
              <a:t> </a:t>
            </a:r>
            <a:r>
              <a:rPr lang="fa-IR" sz="2400" b="1" spc="50" dirty="0" smtClean="0">
                <a:ln w="11430">
                  <a:solidFill>
                    <a:srgbClr val="C00000"/>
                  </a:solidFill>
                </a:ln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Zar" pitchFamily="2" charset="-78"/>
              </a:rPr>
              <a:t>روابط </a:t>
            </a:r>
            <a:r>
              <a:rPr lang="fa-IR" sz="2400" b="1" spc="50" dirty="0">
                <a:ln w="11430">
                  <a:solidFill>
                    <a:srgbClr val="C00000"/>
                  </a:solidFill>
                </a:ln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Zar" pitchFamily="2" charset="-78"/>
              </a:rPr>
              <a:t>فرزندان بر هم تأثیر گذار تر از روابط والدین است، زیرا در گستره ی زندگی فرزندان اشتراکات بیشتری در قیاس با والدین وجود دارد</a:t>
            </a:r>
            <a:r>
              <a:rPr lang="fa-IR" sz="1600" b="1" spc="50" dirty="0">
                <a:ln w="11430">
                  <a:solidFill>
                    <a:srgbClr val="C00000"/>
                  </a:solidFill>
                </a:ln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Zar" pitchFamily="2" charset="-78"/>
              </a:rPr>
              <a:t>.(لاباتو،فائوست،اسپریتو،1998)</a:t>
            </a:r>
            <a:endParaRPr lang="en-US" sz="1600" b="1" spc="50" dirty="0">
              <a:ln w="11430">
                <a:solidFill>
                  <a:srgbClr val="C00000"/>
                </a:solidFill>
              </a:ln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B Zar" pitchFamily="2" charset="-78"/>
            </a:endParaRPr>
          </a:p>
          <a:p>
            <a:pPr algn="just" rtl="1">
              <a:lnSpc>
                <a:spcPct val="150000"/>
              </a:lnSpc>
            </a:pPr>
            <a:r>
              <a:rPr lang="fa-IR" sz="2400" b="1" spc="50" dirty="0">
                <a:ln w="11430">
                  <a:solidFill>
                    <a:srgbClr val="C00000"/>
                  </a:solidFill>
                </a:ln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Zar" pitchFamily="2" charset="-78"/>
              </a:rPr>
              <a:t>محققان دریافتند؛ کودکانی که که برادر و خواهر بزرگتری دارند در مقایسه با دیگران، در وظایف اجتماعی شناختی و آزمون ها که مستلزم آگاهی از حالات درونی و تفاوت در دیدگاه ها است، عملکرد بهتری دارند</a:t>
            </a:r>
            <a:r>
              <a:rPr lang="fa-IR" sz="1600" b="1" spc="50" dirty="0">
                <a:ln w="11430">
                  <a:solidFill>
                    <a:srgbClr val="C00000"/>
                  </a:solidFill>
                </a:ln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Zar" pitchFamily="2" charset="-78"/>
              </a:rPr>
              <a:t>. </a:t>
            </a:r>
            <a:r>
              <a:rPr lang="fa-IR" sz="1600" b="1" spc="50" dirty="0" smtClean="0">
                <a:ln w="11430">
                  <a:solidFill>
                    <a:srgbClr val="C00000"/>
                  </a:solidFill>
                </a:ln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Zar" pitchFamily="2" charset="-78"/>
              </a:rPr>
              <a:t>(رافمن،پرنر،1998)</a:t>
            </a:r>
            <a:endParaRPr lang="en-US" sz="2400" b="1" spc="50" dirty="0">
              <a:ln w="11430">
                <a:solidFill>
                  <a:srgbClr val="C00000"/>
                </a:solidFill>
              </a:ln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B Z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85427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6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 w="57150">
            <a:noFill/>
          </a:ln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fa-IR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تاثیر فرزندان در رشد عاطفی یکدیگر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10" name="Content Placeholder 8"/>
          <p:cNvSpPr>
            <a:spLocks noGrp="1"/>
          </p:cNvSpPr>
          <p:nvPr>
            <p:ph sz="half" idx="1"/>
          </p:nvPr>
        </p:nvSpPr>
        <p:spPr>
          <a:xfrm>
            <a:off x="611560" y="1600200"/>
            <a:ext cx="8075240" cy="4709120"/>
          </a:xfrm>
          <a:solidFill>
            <a:schemeClr val="bg1"/>
          </a:solidFill>
          <a:effectLst>
            <a:softEdge rad="635000"/>
          </a:effectLst>
        </p:spPr>
        <p:txBody>
          <a:bodyPr>
            <a:normAutofit fontScale="925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 algn="r" rtl="1">
              <a:lnSpc>
                <a:spcPct val="120000"/>
              </a:lnSpc>
              <a:buNone/>
            </a:pPr>
            <a:r>
              <a:rPr lang="fa-IR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Zar" pitchFamily="2" charset="-78"/>
              </a:rPr>
              <a:t>کودکانی </a:t>
            </a:r>
            <a:r>
              <a:rPr lang="fa-IR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Zar" pitchFamily="2" charset="-78"/>
              </a:rPr>
              <a:t>که برادر و خواهر بزرگتری دارند در مقایسه با دیگران، در وظایف اجتماعی شناختی و آزمون ها که مستلزم آگاهی از حالات درونی و تفاوت در دیدگاه ها است، عملکرد بهتری دارند. </a:t>
            </a:r>
            <a:endParaRPr lang="en-US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B Zar" pitchFamily="2" charset="-78"/>
            </a:endParaRPr>
          </a:p>
          <a:p>
            <a:pPr marL="0" indent="0" algn="r" rtl="1">
              <a:lnSpc>
                <a:spcPct val="120000"/>
              </a:lnSpc>
              <a:buNone/>
            </a:pPr>
            <a:r>
              <a:rPr lang="fa-IR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Zar" pitchFamily="2" charset="-78"/>
              </a:rPr>
              <a:t>از نظر رشد عاطفی شواهدی وجود دارد که نتایج مثبتی را در روابط خواهری و برادری نشان می دهد. به عنوان مثال آنها دارای روابط مثبت تر،اعتماد به نفس بالاتر و احساس تنهایی کمتری </a:t>
            </a:r>
            <a:r>
              <a:rPr lang="fa-IR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Zar" pitchFamily="2" charset="-78"/>
              </a:rPr>
              <a:t>دارند </a:t>
            </a:r>
            <a:r>
              <a:rPr lang="fa-IR" sz="21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Zar" pitchFamily="2" charset="-78"/>
              </a:rPr>
              <a:t>(</a:t>
            </a:r>
            <a:r>
              <a:rPr lang="fa-IR" sz="21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Zar" pitchFamily="2" charset="-78"/>
              </a:rPr>
              <a:t>شرمن،لنفورد و والینگ 2006</a:t>
            </a:r>
            <a:r>
              <a:rPr lang="fa-IR" sz="21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Zar" pitchFamily="2" charset="-78"/>
              </a:rPr>
              <a:t>). </a:t>
            </a:r>
          </a:p>
          <a:p>
            <a:pPr marL="0" indent="0" algn="r" rtl="1">
              <a:lnSpc>
                <a:spcPct val="120000"/>
              </a:lnSpc>
              <a:buNone/>
            </a:pPr>
            <a:r>
              <a:rPr lang="fa-IR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Zar" pitchFamily="2" charset="-78"/>
              </a:rPr>
              <a:t> </a:t>
            </a:r>
            <a:r>
              <a:rPr lang="fa-IR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Zar" pitchFamily="2" charset="-78"/>
              </a:rPr>
              <a:t>همچنین در نمود بیرونی آنان مشکلات رفتاری کمتری دیده می </a:t>
            </a:r>
            <a:r>
              <a:rPr lang="fa-IR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Zar" pitchFamily="2" charset="-78"/>
              </a:rPr>
              <a:t>شود، </a:t>
            </a:r>
            <a:r>
              <a:rPr lang="fa-IR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Zar" pitchFamily="2" charset="-78"/>
              </a:rPr>
              <a:t>علاوه براینکه مسؤلیت پذیری اجتماعی بیشتر و عملکرد شناختی بهتری دارند،ارزش بیشتری برای خود قائلند، استقلال بالاتری دارند و اجتماعی ترند.</a:t>
            </a:r>
            <a:r>
              <a:rPr lang="fa-IR" sz="21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Zar" pitchFamily="2" charset="-78"/>
              </a:rPr>
              <a:t>(اندرسون 1999</a:t>
            </a:r>
            <a:r>
              <a:rPr lang="fa-IR" sz="21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Zar" pitchFamily="2" charset="-78"/>
              </a:rPr>
              <a:t>)</a:t>
            </a:r>
            <a:endParaRPr lang="en-US" sz="21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B Z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32118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62674"/>
          </a:xfrm>
        </p:spPr>
        <p:txBody>
          <a:bodyPr>
            <a:normAutofit/>
          </a:bodyPr>
          <a:lstStyle/>
          <a:p>
            <a:r>
              <a:rPr lang="fa-IR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Titr" pitchFamily="2" charset="-78"/>
              </a:rPr>
              <a:t>باتشکر از حسن توجه شما</a:t>
            </a:r>
            <a:r>
              <a:rPr lang="fa-IR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Titr" pitchFamily="2" charset="-78"/>
              </a:rPr>
              <a:t> </a:t>
            </a:r>
            <a:r>
              <a:rPr lang="fa-IR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Titr" pitchFamily="2" charset="-78"/>
              </a:rPr>
              <a:t> </a:t>
            </a:r>
            <a:br>
              <a:rPr lang="fa-IR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Titr" pitchFamily="2" charset="-78"/>
              </a:rPr>
            </a:br>
            <a:r>
              <a:rPr lang="fa-IR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Titr" pitchFamily="2" charset="-78"/>
              </a:rPr>
              <a:t/>
            </a:r>
            <a:br>
              <a:rPr lang="fa-IR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Titr" pitchFamily="2" charset="-78"/>
              </a:rPr>
            </a:br>
            <a:r>
              <a:rPr lang="fa-IR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Titr" pitchFamily="2" charset="-78"/>
              </a:rPr>
              <a:t/>
            </a:r>
            <a:br>
              <a:rPr lang="fa-IR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Titr" pitchFamily="2" charset="-78"/>
              </a:rPr>
            </a:br>
            <a:endParaRPr lang="en-US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Titr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636912"/>
            <a:ext cx="3888432" cy="29547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53146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80000"/>
                <a:satMod val="30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68760"/>
            <a:ext cx="2664296" cy="29336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Zar" pitchFamily="2" charset="-78"/>
              </a:rPr>
              <a:t>روایتی از امام کاظم علیه السلام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just" rtl="1">
              <a:lnSpc>
                <a:spcPct val="160000"/>
              </a:lnSpc>
              <a:buNone/>
            </a:pPr>
            <a:r>
              <a:rPr lang="ar-S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dalus" pitchFamily="18" charset="-78"/>
                <a:cs typeface="B Zar" pitchFamily="2" charset="-78"/>
              </a:rPr>
              <a:t>« كتبت</a:t>
            </a:r>
            <a:r>
              <a:rPr lang="fa-IR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dalus" pitchFamily="18" charset="-78"/>
                <a:cs typeface="B Zar" pitchFamily="2" charset="-78"/>
              </a:rPr>
              <a:t>ُ</a:t>
            </a:r>
            <a:r>
              <a:rPr lang="ar-S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dalus" pitchFamily="18" charset="-78"/>
                <a:cs typeface="B Zar" pitchFamily="2" charset="-78"/>
              </a:rPr>
              <a:t> إلى أبي الحسن (ع</a:t>
            </a:r>
            <a:r>
              <a:rPr lang="fa-IR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dalus" pitchFamily="18" charset="-78"/>
                <a:cs typeface="B Zar" pitchFamily="2" charset="-78"/>
              </a:rPr>
              <a:t>لیه السلام</a:t>
            </a:r>
            <a:r>
              <a:rPr lang="ar-S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dalus" pitchFamily="18" charset="-78"/>
                <a:cs typeface="B Zar" pitchFamily="2" charset="-78"/>
              </a:rPr>
              <a:t>): إنّي اجتنبت طلب الولد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dalus" pitchFamily="18" charset="-78"/>
                <a:cs typeface="B Zar" pitchFamily="2" charset="-78"/>
              </a:rPr>
              <a:t> </a:t>
            </a:r>
          </a:p>
          <a:p>
            <a:pPr marL="0" indent="0" algn="just" rtl="1">
              <a:lnSpc>
                <a:spcPct val="160000"/>
              </a:lnSpc>
              <a:buNone/>
            </a:pPr>
            <a:r>
              <a:rPr lang="ar-S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dalus" pitchFamily="18" charset="-78"/>
                <a:cs typeface="B Zar" pitchFamily="2" charset="-78"/>
              </a:rPr>
              <a:t> م</a:t>
            </a:r>
            <a:r>
              <a:rPr lang="fa-IR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dalus" pitchFamily="18" charset="-78"/>
                <a:cs typeface="B Zar" pitchFamily="2" charset="-78"/>
              </a:rPr>
              <a:t>ُ</a:t>
            </a:r>
            <a:r>
              <a:rPr lang="ar-S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dalus" pitchFamily="18" charset="-78"/>
                <a:cs typeface="B Zar" pitchFamily="2" charset="-78"/>
              </a:rPr>
              <a:t>نذ</a:t>
            </a:r>
            <a:r>
              <a:rPr lang="fa-IR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dalus" pitchFamily="18" charset="-78"/>
                <a:cs typeface="B Zar" pitchFamily="2" charset="-78"/>
              </a:rPr>
              <a:t>ُ</a:t>
            </a:r>
            <a:r>
              <a:rPr lang="ar-S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dalus" pitchFamily="18" charset="-78"/>
                <a:cs typeface="B Zar" pitchFamily="2" charset="-78"/>
              </a:rPr>
              <a:t> خمس</a:t>
            </a:r>
            <a:r>
              <a:rPr lang="fa-IR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dalus" pitchFamily="18" charset="-78"/>
                <a:cs typeface="B Zar" pitchFamily="2" charset="-78"/>
              </a:rPr>
              <a:t>ِ</a:t>
            </a:r>
            <a:r>
              <a:rPr lang="ar-S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dalus" pitchFamily="18" charset="-78"/>
                <a:cs typeface="B Zar" pitchFamily="2" charset="-78"/>
              </a:rPr>
              <a:t> سنين، و ذلك أنّ أهل</a:t>
            </a:r>
            <a:r>
              <a:rPr lang="fa-IR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dalus" pitchFamily="18" charset="-78"/>
                <a:cs typeface="B Zar" pitchFamily="2" charset="-78"/>
              </a:rPr>
              <a:t>ِ</a:t>
            </a:r>
            <a:r>
              <a:rPr lang="ar-S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dalus" pitchFamily="18" charset="-78"/>
                <a:cs typeface="B Zar" pitchFamily="2" charset="-78"/>
              </a:rPr>
              <a:t>ي كرهت</a:t>
            </a:r>
            <a:r>
              <a:rPr lang="fa-IR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dalus" pitchFamily="18" charset="-78"/>
                <a:cs typeface="B Zar" pitchFamily="2" charset="-78"/>
              </a:rPr>
              <a:t>ُ</a:t>
            </a:r>
            <a:r>
              <a:rPr lang="ar-S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dalus" pitchFamily="18" charset="-78"/>
                <a:cs typeface="B Zar" pitchFamily="2" charset="-78"/>
              </a:rPr>
              <a:t> ذ</a:t>
            </a:r>
            <a:r>
              <a:rPr lang="fa-IR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dalus" pitchFamily="18" charset="-78"/>
                <a:cs typeface="B Zar" pitchFamily="2" charset="-78"/>
              </a:rPr>
              <a:t>لک</a:t>
            </a:r>
            <a:r>
              <a:rPr lang="ar-S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dalus" pitchFamily="18" charset="-78"/>
                <a:cs typeface="B Zar" pitchFamily="2" charset="-78"/>
              </a:rPr>
              <a:t>، و قالت: </a:t>
            </a:r>
            <a:endParaRPr lang="en-US" sz="3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92D05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ndalus" pitchFamily="18" charset="-78"/>
              <a:cs typeface="B Zar" pitchFamily="2" charset="-78"/>
            </a:endParaRPr>
          </a:p>
          <a:p>
            <a:pPr marL="0" indent="0" algn="just" rtl="1">
              <a:lnSpc>
                <a:spcPct val="160000"/>
              </a:lnSpc>
              <a:buNone/>
            </a:pPr>
            <a:r>
              <a:rPr lang="ar-S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dalus" pitchFamily="18" charset="-78"/>
                <a:cs typeface="B Zar" pitchFamily="2" charset="-78"/>
              </a:rPr>
              <a:t>إنّه يشتدّ علَي</a:t>
            </a:r>
            <a:r>
              <a:rPr lang="fa-IR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dalus" pitchFamily="18" charset="-78"/>
                <a:cs typeface="B Zar" pitchFamily="2" charset="-78"/>
              </a:rPr>
              <a:t>َّ</a:t>
            </a:r>
            <a:r>
              <a:rPr lang="ar-S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dalus" pitchFamily="18" charset="-78"/>
                <a:cs typeface="B Zar" pitchFamily="2" charset="-78"/>
              </a:rPr>
              <a:t> تربيت</a:t>
            </a:r>
            <a:r>
              <a:rPr lang="fa-IR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dalus" pitchFamily="18" charset="-78"/>
                <a:cs typeface="B Zar" pitchFamily="2" charset="-78"/>
              </a:rPr>
              <a:t>ُ</a:t>
            </a:r>
            <a:r>
              <a:rPr lang="ar-S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dalus" pitchFamily="18" charset="-78"/>
                <a:cs typeface="B Zar" pitchFamily="2" charset="-78"/>
              </a:rPr>
              <a:t>هم لقلّة الشي‌ء، فما ترى؟</a:t>
            </a:r>
            <a:endParaRPr lang="en-US" sz="3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92D05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ndalus" pitchFamily="18" charset="-78"/>
              <a:cs typeface="B Zar" pitchFamily="2" charset="-78"/>
            </a:endParaRPr>
          </a:p>
          <a:p>
            <a:pPr marL="0" indent="0" algn="just" rtl="1">
              <a:lnSpc>
                <a:spcPct val="160000"/>
              </a:lnSpc>
              <a:buNone/>
            </a:pPr>
            <a:r>
              <a:rPr lang="ar-S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dalus" pitchFamily="18" charset="-78"/>
                <a:cs typeface="B Zar" pitchFamily="2" charset="-78"/>
              </a:rPr>
              <a:t> فكتب</a:t>
            </a:r>
            <a:r>
              <a:rPr lang="fa-IR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dalus" pitchFamily="18" charset="-78"/>
                <a:cs typeface="B Zar" pitchFamily="2" charset="-78"/>
              </a:rPr>
              <a:t>َ</a:t>
            </a:r>
            <a:r>
              <a:rPr lang="ar-S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dalus" pitchFamily="18" charset="-78"/>
                <a:cs typeface="B Zar" pitchFamily="2" charset="-78"/>
              </a:rPr>
              <a:t> (ع</a:t>
            </a:r>
            <a:r>
              <a:rPr lang="fa-IR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dalus" pitchFamily="18" charset="-78"/>
                <a:cs typeface="B Zar" pitchFamily="2" charset="-78"/>
              </a:rPr>
              <a:t>لیه السلام</a:t>
            </a:r>
            <a:r>
              <a:rPr lang="ar-S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dalus" pitchFamily="18" charset="-78"/>
                <a:cs typeface="B Zar" pitchFamily="2" charset="-78"/>
              </a:rPr>
              <a:t>) إ</a:t>
            </a:r>
            <a:r>
              <a:rPr lang="fa-IR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dalus" pitchFamily="18" charset="-78"/>
                <a:cs typeface="B Zar" pitchFamily="2" charset="-78"/>
              </a:rPr>
              <a:t>ِ</a:t>
            </a:r>
            <a:r>
              <a:rPr lang="ar-S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dalus" pitchFamily="18" charset="-78"/>
                <a:cs typeface="B Zar" pitchFamily="2" charset="-78"/>
              </a:rPr>
              <a:t>لَي</a:t>
            </a:r>
            <a:r>
              <a:rPr lang="fa-IR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dalus" pitchFamily="18" charset="-78"/>
                <a:cs typeface="B Zar" pitchFamily="2" charset="-78"/>
              </a:rPr>
              <a:t>َّ</a:t>
            </a:r>
            <a:r>
              <a:rPr lang="ar-S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dalus" pitchFamily="18" charset="-78"/>
                <a:cs typeface="B Zar" pitchFamily="2" charset="-78"/>
              </a:rPr>
              <a:t>: «اطلب</a:t>
            </a:r>
            <a:r>
              <a:rPr lang="fa-IR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dalus" pitchFamily="18" charset="-78"/>
                <a:cs typeface="B Zar" pitchFamily="2" charset="-78"/>
              </a:rPr>
              <a:t>ِ</a:t>
            </a:r>
            <a:r>
              <a:rPr lang="ar-S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dalus" pitchFamily="18" charset="-78"/>
                <a:cs typeface="B Zar" pitchFamily="2" charset="-78"/>
              </a:rPr>
              <a:t> الولد</a:t>
            </a:r>
            <a:r>
              <a:rPr lang="fa-IR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dalus" pitchFamily="18" charset="-78"/>
                <a:cs typeface="B Zar" pitchFamily="2" charset="-78"/>
              </a:rPr>
              <a:t>َ</a:t>
            </a:r>
            <a:r>
              <a:rPr lang="ar-S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dalus" pitchFamily="18" charset="-78"/>
                <a:cs typeface="B Zar" pitchFamily="2" charset="-78"/>
              </a:rPr>
              <a:t>، فإنّ اللّه يرزق</a:t>
            </a:r>
            <a:r>
              <a:rPr lang="fa-IR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dalus" pitchFamily="18" charset="-78"/>
                <a:cs typeface="B Zar" pitchFamily="2" charset="-78"/>
              </a:rPr>
              <a:t>ُ</a:t>
            </a:r>
            <a:r>
              <a:rPr lang="ar-S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dalus" pitchFamily="18" charset="-78"/>
                <a:cs typeface="B Zar" pitchFamily="2" charset="-78"/>
              </a:rPr>
              <a:t>هم»</a:t>
            </a:r>
            <a:endParaRPr lang="en-US" dirty="0" smtClean="0">
              <a:latin typeface="Andalus" pitchFamily="18" charset="-78"/>
              <a:cs typeface="B Zar" pitchFamily="2" charset="-78"/>
            </a:endParaRPr>
          </a:p>
          <a:p>
            <a:pPr marL="0" indent="0" algn="just" rtl="1">
              <a:lnSpc>
                <a:spcPct val="160000"/>
              </a:lnSpc>
              <a:buNone/>
            </a:pPr>
            <a:r>
              <a:rPr lang="fa-IR" sz="2900" dirty="0" smtClean="0">
                <a:cs typeface="B Zar" pitchFamily="2" charset="-78"/>
              </a:rPr>
              <a:t>بکربن صالح می گوید:</a:t>
            </a:r>
            <a:r>
              <a:rPr lang="ar-SA" sz="2900" dirty="0" smtClean="0">
                <a:cs typeface="B Zar" pitchFamily="2" charset="-78"/>
              </a:rPr>
              <a:t>از امام کاظم(ع</a:t>
            </a:r>
            <a:r>
              <a:rPr lang="fa-IR" sz="2900" dirty="0" smtClean="0">
                <a:cs typeface="B Zar" pitchFamily="2" charset="-78"/>
              </a:rPr>
              <a:t>لیه السلام</a:t>
            </a:r>
            <a:r>
              <a:rPr lang="ar-SA" sz="2900" dirty="0" smtClean="0">
                <a:cs typeface="B Zar" pitchFamily="2" charset="-78"/>
              </a:rPr>
              <a:t>) درنامه ای پرسیدم:</a:t>
            </a:r>
            <a:r>
              <a:rPr lang="fa-IR" sz="2900" dirty="0" smtClean="0">
                <a:cs typeface="B Zar" pitchFamily="2" charset="-78"/>
              </a:rPr>
              <a:t> </a:t>
            </a:r>
            <a:r>
              <a:rPr lang="ar-SA" sz="2900" dirty="0" smtClean="0">
                <a:cs typeface="B Zar" pitchFamily="2" charset="-78"/>
              </a:rPr>
              <a:t>پنج سال است که از بچه دار شدن اجتناب می</a:t>
            </a:r>
            <a:r>
              <a:rPr lang="fa-IR" sz="2900" dirty="0" smtClean="0">
                <a:cs typeface="B Zar" pitchFamily="2" charset="-78"/>
              </a:rPr>
              <a:t>‌</a:t>
            </a:r>
            <a:r>
              <a:rPr lang="ar-SA" sz="2900" dirty="0" smtClean="0">
                <a:cs typeface="B Zar" pitchFamily="2" charset="-78"/>
              </a:rPr>
              <a:t>کنم زیرا همسرم </a:t>
            </a:r>
            <a:r>
              <a:rPr lang="fa-IR" sz="2900" dirty="0" smtClean="0">
                <a:cs typeface="B Zar" pitchFamily="2" charset="-78"/>
              </a:rPr>
              <a:t>بچه دار شدن را ناپسند می شمرد </a:t>
            </a:r>
            <a:r>
              <a:rPr lang="ar-SA" sz="2900" dirty="0" smtClean="0">
                <a:cs typeface="B Zar" pitchFamily="2" charset="-78"/>
              </a:rPr>
              <a:t>و می</a:t>
            </a:r>
            <a:r>
              <a:rPr lang="fa-IR" sz="2900" dirty="0" smtClean="0">
                <a:cs typeface="B Zar" pitchFamily="2" charset="-78"/>
              </a:rPr>
              <a:t>‌</a:t>
            </a:r>
            <a:r>
              <a:rPr lang="ar-SA" sz="2900" dirty="0" smtClean="0">
                <a:cs typeface="B Zar" pitchFamily="2" charset="-78"/>
              </a:rPr>
              <a:t>گوید: برای </a:t>
            </a:r>
            <a:r>
              <a:rPr lang="ar-SA" sz="2900" dirty="0" smtClean="0">
                <a:solidFill>
                  <a:srgbClr val="002060"/>
                </a:solidFill>
                <a:cs typeface="B Zar" pitchFamily="2" charset="-78"/>
              </a:rPr>
              <a:t>من تربیت</a:t>
            </a:r>
            <a:r>
              <a:rPr lang="fa-IR" sz="2900" dirty="0" smtClean="0">
                <a:solidFill>
                  <a:srgbClr val="002060"/>
                </a:solidFill>
                <a:cs typeface="B Zar" pitchFamily="2" charset="-78"/>
              </a:rPr>
              <a:t> </a:t>
            </a:r>
            <a:r>
              <a:rPr lang="fa-IR" sz="2900" dirty="0" smtClean="0">
                <a:cs typeface="B Zar" pitchFamily="2" charset="-78"/>
              </a:rPr>
              <a:t>و </a:t>
            </a:r>
            <a:r>
              <a:rPr lang="fa-IR" sz="2900" dirty="0" smtClean="0">
                <a:solidFill>
                  <a:srgbClr val="002060"/>
                </a:solidFill>
                <a:cs typeface="B Zar" pitchFamily="2" charset="-78"/>
              </a:rPr>
              <a:t>نگ</a:t>
            </a:r>
            <a:r>
              <a:rPr lang="ar-SA" sz="2900" dirty="0" smtClean="0">
                <a:solidFill>
                  <a:srgbClr val="002060"/>
                </a:solidFill>
                <a:cs typeface="B Zar" pitchFamily="2" charset="-78"/>
              </a:rPr>
              <a:t>ه داری فرزند</a:t>
            </a:r>
            <a:r>
              <a:rPr lang="fa-IR" sz="2900" dirty="0" smtClean="0">
                <a:solidFill>
                  <a:srgbClr val="002060"/>
                </a:solidFill>
                <a:cs typeface="B Zar" pitchFamily="2" charset="-78"/>
              </a:rPr>
              <a:t>ان </a:t>
            </a:r>
            <a:r>
              <a:rPr lang="ar-SA" sz="2900" dirty="0" smtClean="0">
                <a:solidFill>
                  <a:srgbClr val="002060"/>
                </a:solidFill>
                <a:cs typeface="B Zar" pitchFamily="2" charset="-78"/>
              </a:rPr>
              <a:t> </a:t>
            </a:r>
            <a:r>
              <a:rPr lang="ar-SA" sz="2900" dirty="0" smtClean="0">
                <a:cs typeface="B Zar" pitchFamily="2" charset="-78"/>
              </a:rPr>
              <a:t>با کمبود مالی مشکل است. شما چه می</a:t>
            </a:r>
            <a:r>
              <a:rPr lang="fa-IR" sz="2900" dirty="0" smtClean="0">
                <a:cs typeface="B Zar" pitchFamily="2" charset="-78"/>
              </a:rPr>
              <a:t>‌</a:t>
            </a:r>
            <a:r>
              <a:rPr lang="ar-SA" sz="2900" dirty="0" smtClean="0">
                <a:cs typeface="B Zar" pitchFamily="2" charset="-78"/>
              </a:rPr>
              <a:t>فرمایید؟ امام در پاسخ نوشت</a:t>
            </a:r>
            <a:r>
              <a:rPr lang="ar-SA" sz="2800" dirty="0" smtClean="0">
                <a:cs typeface="B Zar" pitchFamily="2" charset="-78"/>
              </a:rPr>
              <a:t>: در پی فرزنددار شدن باش زیرا روزی </a:t>
            </a:r>
            <a:r>
              <a:rPr lang="fa-IR" sz="2800" dirty="0" smtClean="0">
                <a:cs typeface="B Zar" pitchFamily="2" charset="-78"/>
              </a:rPr>
              <a:t>آنها</a:t>
            </a:r>
            <a:r>
              <a:rPr lang="ar-SA" sz="2800" dirty="0" smtClean="0">
                <a:cs typeface="B Zar" pitchFamily="2" charset="-78"/>
              </a:rPr>
              <a:t> را خدا می</a:t>
            </a:r>
            <a:r>
              <a:rPr lang="fa-IR" sz="2800" dirty="0" smtClean="0">
                <a:cs typeface="B Zar" pitchFamily="2" charset="-78"/>
              </a:rPr>
              <a:t>‌</a:t>
            </a:r>
            <a:r>
              <a:rPr lang="ar-SA" sz="2800" dirty="0" smtClean="0">
                <a:cs typeface="B Zar" pitchFamily="2" charset="-78"/>
              </a:rPr>
              <a:t>دهد</a:t>
            </a:r>
            <a:r>
              <a:rPr lang="fa-IR" sz="2800" dirty="0" smtClean="0">
                <a:cs typeface="B Zar" pitchFamily="2" charset="-78"/>
              </a:rPr>
              <a:t>.(الکافی،ج 6 ص 3)</a:t>
            </a:r>
            <a:endParaRPr lang="en-US" sz="2800" dirty="0" smtClean="0">
              <a:cs typeface="B Zar" pitchFamily="2" charset="-78"/>
            </a:endParaRPr>
          </a:p>
          <a:p>
            <a:pPr marL="0" indent="0" algn="just" rtl="1">
              <a:lnSpc>
                <a:spcPct val="160000"/>
              </a:lnSpc>
              <a:buNone/>
            </a:pPr>
            <a:endParaRPr lang="fa-IR" dirty="0" smtClean="0">
              <a:cs typeface="B Zar" pitchFamily="2" charset="-78"/>
            </a:endParaRPr>
          </a:p>
          <a:p>
            <a:pPr algn="just" rtl="1">
              <a:lnSpc>
                <a:spcPct val="160000"/>
              </a:lnSpc>
            </a:pPr>
            <a:endParaRPr lang="en-US" dirty="0" smtClean="0">
              <a:cs typeface="B Zar" pitchFamily="2" charset="-78"/>
            </a:endParaRPr>
          </a:p>
          <a:p>
            <a:pPr algn="just" rtl="1">
              <a:lnSpc>
                <a:spcPct val="160000"/>
              </a:lnSpc>
            </a:pPr>
            <a:endParaRPr lang="en-US" dirty="0" smtClean="0">
              <a:cs typeface="B Zar" pitchFamily="2" charset="-78"/>
            </a:endParaRPr>
          </a:p>
          <a:p>
            <a:pPr algn="just" rtl="1">
              <a:lnSpc>
                <a:spcPct val="160000"/>
              </a:lnSpc>
            </a:pPr>
            <a:endParaRPr lang="en-US" dirty="0" smtClean="0">
              <a:cs typeface="B Zar" pitchFamily="2" charset="-78"/>
            </a:endParaRPr>
          </a:p>
          <a:p>
            <a:pPr algn="just">
              <a:lnSpc>
                <a:spcPct val="160000"/>
              </a:lnSpc>
            </a:pPr>
            <a:endParaRPr lang="en-US" dirty="0">
              <a:cs typeface="B Zar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a-IR" smtClean="0"/>
              <a:t>74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5316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274638"/>
            <a:ext cx="7787208" cy="1143000"/>
          </a:xfrm>
          <a:ln w="38100">
            <a:noFill/>
          </a:ln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fa-IR" b="1" spc="50" dirty="0" smtClean="0">
                <a:ln w="5715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کودک و خانواده </a:t>
            </a:r>
            <a:endParaRPr lang="en-US" b="1" spc="50" dirty="0">
              <a:ln w="5715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4294967295"/>
          </p:nvPr>
        </p:nvSpPr>
        <p:spPr>
          <a:xfrm>
            <a:off x="4925888" y="1674813"/>
            <a:ext cx="4038600" cy="4824412"/>
          </a:xfrm>
        </p:spPr>
        <p:txBody>
          <a:bodyPr>
            <a:normAutofit lnSpcReduction="10000"/>
          </a:bodyPr>
          <a:lstStyle/>
          <a:p>
            <a:pPr marL="0" indent="0" algn="just" rtl="1">
              <a:lnSpc>
                <a:spcPct val="150000"/>
              </a:lnSpc>
              <a:buNone/>
            </a:pPr>
            <a:r>
              <a:rPr lang="fa-I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Zar" pitchFamily="2" charset="-78"/>
              </a:rPr>
              <a:t>کودکان قسمت عمده ای از جمعیت جامعه را تشکیل می دهند که برخی از مشکلات رفتاری-هیجانی کودکان می تواند پیامد های طولانی برای کودک، خانواده وجامعه داشته باشد .</a:t>
            </a:r>
          </a:p>
          <a:p>
            <a:pPr marL="0" indent="0" algn="just" rtl="1">
              <a:lnSpc>
                <a:spcPct val="150000"/>
              </a:lnSpc>
              <a:buNone/>
            </a:pPr>
            <a:r>
              <a:rPr lang="fa-I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Zar" pitchFamily="2" charset="-78"/>
              </a:rPr>
              <a:t>خانواده نخستین و مهم ترین واحد زیستی در جامعه است.فضای عاطفی،کیفت الگوهای ارتباطی و ارزش های اساسی نقش مهمی در تربیت دارند.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Zar" pitchFamily="2" charset="-78"/>
            </a:endParaRP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92" y="1700213"/>
            <a:ext cx="4038600" cy="46815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720408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  <a:ln w="38100">
            <a:noFill/>
          </a:ln>
        </p:spPr>
        <p:txBody>
          <a:bodyPr/>
          <a:lstStyle/>
          <a:p>
            <a:r>
              <a:rPr lang="fa-IR" dirty="0" smtClean="0">
                <a:ln w="19050">
                  <a:solidFill>
                    <a:schemeClr val="bg1"/>
                  </a:solidFill>
                </a:ln>
                <a:solidFill>
                  <a:srgbClr val="C00000"/>
                </a:solidFill>
                <a:cs typeface="B Titr" pitchFamily="2" charset="-78"/>
              </a:rPr>
              <a:t>میزان اختلالات</a:t>
            </a:r>
            <a:endParaRPr lang="en-US" dirty="0">
              <a:ln w="19050">
                <a:solidFill>
                  <a:schemeClr val="bg1"/>
                </a:solidFill>
              </a:ln>
              <a:solidFill>
                <a:srgbClr val="C00000"/>
              </a:solidFill>
              <a:cs typeface="B Titr" pitchFamily="2" charset="-78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4294967295"/>
          </p:nvPr>
        </p:nvSpPr>
        <p:spPr>
          <a:xfrm>
            <a:off x="4932040" y="1556793"/>
            <a:ext cx="3714750" cy="4680496"/>
          </a:xfrm>
        </p:spPr>
        <p:txBody>
          <a:bodyPr>
            <a:noAutofit/>
          </a:bodyPr>
          <a:lstStyle/>
          <a:p>
            <a:pPr marL="0" indent="0" algn="just" rtl="1">
              <a:buNone/>
            </a:pPr>
            <a:r>
              <a:rPr lang="fa-IR" sz="2800" dirty="0" smtClean="0">
                <a:ln w="317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Zar" pitchFamily="2" charset="-78"/>
              </a:rPr>
              <a:t>در گزارش های مختلف شیوع اختلال ها در میان جمعیت مدرسه </a:t>
            </a:r>
            <a:r>
              <a:rPr lang="fa-IR" sz="2800" dirty="0">
                <a:ln w="317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Zar" pitchFamily="2" charset="-78"/>
              </a:rPr>
              <a:t>ای بین 5 تا 20 درصد بوده است. </a:t>
            </a:r>
            <a:r>
              <a:rPr lang="fa-IR" sz="1800" dirty="0" smtClean="0">
                <a:ln w="317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Zar" pitchFamily="2" charset="-78"/>
              </a:rPr>
              <a:t>(کافمن 2001) </a:t>
            </a:r>
          </a:p>
          <a:p>
            <a:pPr marL="0" indent="0" algn="just" rtl="1">
              <a:buNone/>
            </a:pPr>
            <a:r>
              <a:rPr lang="fa-IR" sz="2800" dirty="0" smtClean="0">
                <a:ln w="317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Zar" pitchFamily="2" charset="-78"/>
              </a:rPr>
              <a:t>در </a:t>
            </a:r>
            <a:r>
              <a:rPr lang="fa-IR" sz="2800" dirty="0">
                <a:ln w="317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Zar" pitchFamily="2" charset="-78"/>
              </a:rPr>
              <a:t>آمریکا شیوع اختلال های رفتاری در سنین مدرسه 8/6 درصد گزارش شده است</a:t>
            </a:r>
            <a:r>
              <a:rPr lang="fa-IR" sz="1600" dirty="0" smtClean="0">
                <a:ln w="317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Zar" pitchFamily="2" charset="-78"/>
              </a:rPr>
              <a:t>.(هانت ومارشال 2002)</a:t>
            </a:r>
            <a:endParaRPr lang="fa-IR" sz="1600" dirty="0">
              <a:ln w="3175" cmpd="sng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Zar" pitchFamily="2" charset="-78"/>
            </a:endParaRPr>
          </a:p>
          <a:p>
            <a:pPr marL="0" indent="0" algn="just" rtl="1">
              <a:buNone/>
            </a:pPr>
            <a:r>
              <a:rPr lang="fa-IR" sz="2800" dirty="0">
                <a:ln w="317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Zar" pitchFamily="2" charset="-78"/>
              </a:rPr>
              <a:t>پژوهش های انجام شد</a:t>
            </a:r>
            <a:r>
              <a:rPr lang="fa-IR" sz="2800" dirty="0" smtClean="0">
                <a:ln w="317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Zar" pitchFamily="2" charset="-78"/>
              </a:rPr>
              <a:t>ه در ایران، میزان شیوع این مشکلات را بین 13/2 تا 20/4 گزارش کرده اند</a:t>
            </a:r>
            <a:r>
              <a:rPr lang="fa-IR" sz="1600" dirty="0" smtClean="0">
                <a:ln w="317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Zar" pitchFamily="2" charset="-78"/>
              </a:rPr>
              <a:t>.(غباری 1388 ،ص 253)</a:t>
            </a:r>
            <a:endParaRPr lang="en-US" sz="1600" dirty="0">
              <a:ln w="3175" cmpd="sng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Zar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707500"/>
            <a:ext cx="3744416" cy="45298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87323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  <a:ln w="57150">
            <a:noFill/>
          </a:ln>
        </p:spPr>
        <p:txBody>
          <a:bodyPr/>
          <a:lstStyle/>
          <a:p>
            <a:r>
              <a:rPr lang="fa-I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Titr" pitchFamily="2" charset="-78"/>
              </a:rPr>
              <a:t>علت شناسی مشکلات کودکان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Titr" pitchFamily="2" charset="-78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72816"/>
            <a:ext cx="3962400" cy="4392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40768"/>
            <a:ext cx="4038600" cy="4824536"/>
          </a:xfrm>
        </p:spPr>
        <p:txBody>
          <a:bodyPr>
            <a:normAutofit/>
          </a:bodyPr>
          <a:lstStyle/>
          <a:p>
            <a:pPr marL="0" indent="0" algn="just" rtl="1">
              <a:buNone/>
            </a:pPr>
            <a:r>
              <a:rPr lang="fa-I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Zar" pitchFamily="2" charset="-78"/>
              </a:rPr>
              <a:t>ناتوانی والدین در مدیریت رفتار کودکان و ارتباط منفی بین والد  و کودک </a:t>
            </a:r>
            <a:r>
              <a:rPr lang="fa-IR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Zar" pitchFamily="2" charset="-78"/>
              </a:rPr>
              <a:t>(کاپلان و سادوک 2003)</a:t>
            </a:r>
          </a:p>
          <a:p>
            <a:pPr marL="0" indent="0" algn="just" rtl="1">
              <a:buNone/>
            </a:pPr>
            <a:r>
              <a:rPr lang="fa-I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Zar" pitchFamily="2" charset="-78"/>
              </a:rPr>
              <a:t>برخی بر این عقیده اند که مشکلات رفتاری کودکان منعکس کننده شرایط پیچیده بین فردی به ویژه والدین می باشد.</a:t>
            </a:r>
          </a:p>
          <a:p>
            <a:pPr marL="0" indent="0" algn="just" rtl="1">
              <a:buNone/>
            </a:pPr>
            <a:r>
              <a:rPr lang="fa-I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Zar" pitchFamily="2" charset="-78"/>
              </a:rPr>
              <a:t>بسیاری از والدین در عمل فرزندنی بیمار تربیت می کنند.</a:t>
            </a:r>
            <a:endParaRPr lang="en-U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Zar" pitchFamily="2" charset="-78"/>
            </a:endParaRPr>
          </a:p>
          <a:p>
            <a:pPr marL="0" indent="0" algn="just" rtl="1">
              <a:buNone/>
            </a:pPr>
            <a:r>
              <a:rPr lang="fa-I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Zar" pitchFamily="2" charset="-78"/>
              </a:rPr>
              <a:t>(جان بزرگی،نوری،ص 30)</a:t>
            </a:r>
          </a:p>
          <a:p>
            <a:pPr lvl="8" algn="just" rtl="1"/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Z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91436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ln w="57150">
            <a:noFill/>
          </a:ln>
        </p:spPr>
        <p:txBody>
          <a:bodyPr/>
          <a:lstStyle/>
          <a:p>
            <a:r>
              <a:rPr lang="fa-I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Zar" pitchFamily="2" charset="-78"/>
              </a:rPr>
              <a:t>تک فرزندی یا چند فرزندی؟؟؟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Zar" pitchFamily="2" charset="-78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280" y="1600200"/>
            <a:ext cx="3096439" cy="4525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716016" y="1600200"/>
            <a:ext cx="3970784" cy="4525963"/>
          </a:xfrm>
        </p:spPr>
        <p:txBody>
          <a:bodyPr>
            <a:normAutofit lnSpcReduction="10000"/>
          </a:bodyPr>
          <a:lstStyle/>
          <a:p>
            <a:pPr algn="just" rtl="1"/>
            <a:r>
              <a:rPr lang="fa-I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Zar" pitchFamily="2" charset="-78"/>
              </a:rPr>
              <a:t>برخی از محققان در مقایسه فروانی اختلال های رفتاری دربین کودکان تک فرزند وچند فرزند نتیجه گرفتند: از لحاظ ویژگی های جسمانی تفاوت زیادی بین این دو وجود ندارد اما از لحاظ ویژگی های شخصیتی، تک فرزندان در زمینه ی داشتن شکایت دائم از بیماری رتبه بالاتری را دریافت کرده اند. </a:t>
            </a:r>
            <a:endParaRPr lang="en-U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Zar" pitchFamily="2" charset="-78"/>
            </a:endParaRPr>
          </a:p>
          <a:p>
            <a:pPr marL="0" indent="0" algn="just" rtl="1">
              <a:buNone/>
            </a:pPr>
            <a:r>
              <a:rPr lang="fa-I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Zar" pitchFamily="2" charset="-78"/>
              </a:rPr>
              <a:t>(بیرد و همکاران 1993)</a:t>
            </a:r>
          </a:p>
        </p:txBody>
      </p:sp>
    </p:spTree>
    <p:extLst>
      <p:ext uri="{BB962C8B-B14F-4D97-AF65-F5344CB8AC3E}">
        <p14:creationId xmlns:p14="http://schemas.microsoft.com/office/powerpoint/2010/main" val="19332727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38100">
            <a:noFill/>
          </a:ln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fa-IR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ویژگی های تک فرزندان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B Titr" pitchFamily="2" charset="-78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51" y="2592270"/>
            <a:ext cx="3657298" cy="254182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860032" y="1556792"/>
            <a:ext cx="3822576" cy="4713387"/>
          </a:xfrm>
        </p:spPr>
        <p:txBody>
          <a:bodyPr/>
          <a:lstStyle/>
          <a:p>
            <a:pPr algn="just" rtl="1"/>
            <a:r>
              <a:rPr lang="fa-I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Zar" pitchFamily="2" charset="-78"/>
              </a:rPr>
              <a:t>نتایج برخی تحقیقات نشان می دهد تک فرزندان در مقایسه با کودکانی که خواهر یا برادر دارند از استقلال کمتری برخوردارند،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Zar" pitchFamily="2" charset="-78"/>
              </a:rPr>
              <a:t> </a:t>
            </a:r>
            <a:r>
              <a:rPr lang="fa-I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Zar" pitchFamily="2" charset="-78"/>
              </a:rPr>
              <a:t>فاقد مهارت های همکاری هستند، خود محوری بیشتری دارند و در اجتماع که محور توجه نیستند ضربات روانی شدیدی را تجربه می کنند</a:t>
            </a:r>
            <a:r>
              <a:rPr lang="fa-IR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Zar" pitchFamily="2" charset="-78"/>
              </a:rPr>
              <a:t>.(بیاتی،1383،ص 29)</a:t>
            </a:r>
          </a:p>
        </p:txBody>
      </p:sp>
    </p:spTree>
    <p:extLst>
      <p:ext uri="{BB962C8B-B14F-4D97-AF65-F5344CB8AC3E}">
        <p14:creationId xmlns:p14="http://schemas.microsoft.com/office/powerpoint/2010/main" val="201996688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Picture 8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8390" cy="690859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4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7901142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80873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Custom 1">
      <a:majorFont>
        <a:latin typeface="Times New Roman"/>
        <a:ea typeface=""/>
        <a:cs typeface="B Nazanin"/>
      </a:majorFont>
      <a:minorFont>
        <a:latin typeface="Times New Roman"/>
        <a:ea typeface=""/>
        <a:cs typeface="B Nazanin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11234</TotalTime>
  <Words>1326</Words>
  <Application>Microsoft Office PowerPoint</Application>
  <PresentationFormat>On-screen Show (4:3)</PresentationFormat>
  <Paragraphs>125</Paragraphs>
  <Slides>28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Office Theme</vt:lpstr>
      <vt:lpstr>Flow</vt:lpstr>
      <vt:lpstr>PowerPoint Presentation</vt:lpstr>
      <vt:lpstr>PowerPoint Presentation</vt:lpstr>
      <vt:lpstr>روایتی از امام کاظم علیه السلام</vt:lpstr>
      <vt:lpstr>کودک و خانواده </vt:lpstr>
      <vt:lpstr>میزان اختلالات</vt:lpstr>
      <vt:lpstr>علت شناسی مشکلات کودکان</vt:lpstr>
      <vt:lpstr>تک فرزندی یا چند فرزندی؟؟؟</vt:lpstr>
      <vt:lpstr>ویژگی های تک فرزندان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تضعیف شبکه ارتباطی خانوادگی</vt:lpstr>
      <vt:lpstr>آسیب های تک فرزندی از دید آلفرد بینه</vt:lpstr>
      <vt:lpstr>أَبِا عَبْدِ اللَّهِ (ع) قَالَ: إِنَّ اللَّهَ لَيَرْحَمُ الرَّجُلَ لِشِدَّةِ حُبِّهِ لِوَلَدِهِ. وسائل‏الشيعة ج : 21  ص :  360 امام صادق (ع): همانا خداوند بخاطر علاقه زیاد شخص به فرزندش به او رحم می کند. </vt:lpstr>
      <vt:lpstr>ویژگی های چندفرزندان</vt:lpstr>
      <vt:lpstr>رابطه ی والد با کودک در خانواده های تک فرزند و چندفرزند</vt:lpstr>
      <vt:lpstr>سبک والد گری به چه معناست؟</vt:lpstr>
      <vt:lpstr>انواع سبک های والدگری</vt:lpstr>
      <vt:lpstr>PowerPoint Presentation</vt:lpstr>
      <vt:lpstr>PowerPoint Presentation</vt:lpstr>
      <vt:lpstr>PowerPoint Presentation</vt:lpstr>
      <vt:lpstr>PowerPoint Presentation</vt:lpstr>
      <vt:lpstr>تاثیر فرزندان در رشد عاطفی یکدیگر</vt:lpstr>
      <vt:lpstr>باتشکر از حسن توجه شما 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موضوع: تربیت کودکان با توجه به رشد جمعیتی</dc:title>
  <dc:creator>saeed</dc:creator>
  <cp:lastModifiedBy>621940</cp:lastModifiedBy>
  <cp:revision>149</cp:revision>
  <dcterms:created xsi:type="dcterms:W3CDTF">2014-05-04T18:07:43Z</dcterms:created>
  <dcterms:modified xsi:type="dcterms:W3CDTF">2014-10-15T09:44:30Z</dcterms:modified>
</cp:coreProperties>
</file>